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61" r:id="rId3"/>
    <p:sldId id="262" r:id="rId4"/>
    <p:sldId id="283" r:id="rId5"/>
    <p:sldId id="302" r:id="rId6"/>
    <p:sldId id="303" r:id="rId7"/>
    <p:sldId id="304" r:id="rId9"/>
    <p:sldId id="307" r:id="rId10"/>
    <p:sldId id="316" r:id="rId11"/>
    <p:sldId id="305" r:id="rId12"/>
    <p:sldId id="308" r:id="rId13"/>
    <p:sldId id="288" r:id="rId14"/>
    <p:sldId id="289" r:id="rId15"/>
    <p:sldId id="331" r:id="rId16"/>
    <p:sldId id="332" r:id="rId17"/>
    <p:sldId id="333" r:id="rId18"/>
    <p:sldId id="334" r:id="rId19"/>
    <p:sldId id="313" r:id="rId20"/>
    <p:sldId id="285" r:id="rId21"/>
    <p:sldId id="341" r:id="rId22"/>
    <p:sldId id="290" r:id="rId23"/>
    <p:sldId id="297" r:id="rId24"/>
    <p:sldId id="291" r:id="rId25"/>
    <p:sldId id="298" r:id="rId26"/>
    <p:sldId id="299" r:id="rId27"/>
    <p:sldId id="329" r:id="rId28"/>
    <p:sldId id="330" r:id="rId29"/>
    <p:sldId id="300" r:id="rId30"/>
    <p:sldId id="292" r:id="rId31"/>
    <p:sldId id="287" r:id="rId32"/>
    <p:sldId id="294" r:id="rId33"/>
    <p:sldId id="295" r:id="rId34"/>
    <p:sldId id="296" r:id="rId35"/>
    <p:sldId id="263" r:id="rId36"/>
    <p:sldId id="280" r:id="rId37"/>
    <p:sldId id="281" r:id="rId38"/>
    <p:sldId id="282" r:id="rId39"/>
    <p:sldId id="270" r:id="rId40"/>
    <p:sldId id="272" r:id="rId41"/>
    <p:sldId id="271" r:id="rId42"/>
    <p:sldId id="279" r:id="rId43"/>
    <p:sldId id="278" r:id="rId44"/>
    <p:sldId id="317" r:id="rId45"/>
    <p:sldId id="318" r:id="rId46"/>
    <p:sldId id="321" r:id="rId47"/>
    <p:sldId id="319" r:id="rId48"/>
    <p:sldId id="320" r:id="rId49"/>
    <p:sldId id="344" r:id="rId50"/>
    <p:sldId id="336" r:id="rId51"/>
    <p:sldId id="274" r:id="rId52"/>
    <p:sldId id="275" r:id="rId53"/>
    <p:sldId id="276" r:id="rId54"/>
    <p:sldId id="277" r:id="rId55"/>
    <p:sldId id="343" r:id="rId56"/>
    <p:sldId id="351" r:id="rId57"/>
    <p:sldId id="335" r:id="rId58"/>
    <p:sldId id="293" r:id="rId59"/>
    <p:sldId id="267" r:id="rId60"/>
    <p:sldId id="268" r:id="rId61"/>
    <p:sldId id="269" r:id="rId62"/>
    <p:sldId id="345" r:id="rId63"/>
    <p:sldId id="346" r:id="rId64"/>
    <p:sldId id="348" r:id="rId65"/>
    <p:sldId id="347" r:id="rId66"/>
    <p:sldId id="337" r:id="rId67"/>
    <p:sldId id="301" r:id="rId68"/>
    <p:sldId id="323" r:id="rId69"/>
    <p:sldId id="328" r:id="rId70"/>
    <p:sldId id="322" r:id="rId71"/>
    <p:sldId id="326" r:id="rId72"/>
    <p:sldId id="327" r:id="rId73"/>
    <p:sldId id="324" r:id="rId74"/>
    <p:sldId id="349" r:id="rId75"/>
    <p:sldId id="350" r:id="rId76"/>
    <p:sldId id="325" r:id="rId77"/>
    <p:sldId id="315" r:id="rId78"/>
    <p:sldId id="310" r:id="rId79"/>
    <p:sldId id="311" r:id="rId80"/>
    <p:sldId id="312" r:id="rId81"/>
    <p:sldId id="338" r:id="rId82"/>
    <p:sldId id="306" r:id="rId83"/>
    <p:sldId id="266" r:id="rId84"/>
  </p:sldIdLst>
  <p:sldSz cx="12192000" cy="6858000"/>
  <p:notesSz cx="6858000" cy="9144000"/>
  <p:custDataLst>
    <p:tags r:id="rId8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A51"/>
    <a:srgbClr val="5A9B83"/>
    <a:srgbClr val="000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68134" autoAdjust="0"/>
  </p:normalViewPr>
  <p:slideViewPr>
    <p:cSldViewPr snapToGrid="0">
      <p:cViewPr varScale="1">
        <p:scale>
          <a:sx n="112" d="100"/>
          <a:sy n="112" d="100"/>
        </p:scale>
        <p:origin x="1914" y="102"/>
      </p:cViewPr>
      <p:guideLst/>
    </p:cSldViewPr>
  </p:slideViewPr>
  <p:notesTextViewPr>
    <p:cViewPr>
      <p:scale>
        <a:sx n="1" d="1"/>
        <a:sy n="1" d="1"/>
      </p:scale>
      <p:origin x="0" y="0"/>
    </p:cViewPr>
  </p:notesTextViewPr>
  <p:notesViewPr>
    <p:cSldViewPr snapToGrid="0">
      <p:cViewPr varScale="1">
        <p:scale>
          <a:sx n="67" d="100"/>
          <a:sy n="67" d="100"/>
        </p:scale>
        <p:origin x="2338"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8" Type="http://schemas.openxmlformats.org/officeDocument/2006/relationships/tags" Target="tags/tag13.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D:\100x%20project\01.&#26680;&#24515;&#32452;\04%20Test%20Scenario\TPCC&#22330;&#26223;&#20998;&#26512;\TPCC&#24635;&#32467;&#36755;&#20986;\TPCC_4P_&#27979;&#35797;.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2.xml"/><Relationship Id="rId1" Type="http://schemas.openxmlformats.org/officeDocument/2006/relationships/oleObject" Target="file:///C:\Users\a00408135\Documents\mot_disk_arm_11_2019.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3.xml"/><Relationship Id="rId1" Type="http://schemas.openxmlformats.org/officeDocument/2006/relationships/package" Target="../embeddings/Workbook1.xlsx"/></Relationships>
</file>

<file path=ppt/charts/_rels/chart4.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4.xml"/><Relationship Id="rId1" Type="http://schemas.openxmlformats.org/officeDocument/2006/relationships/package" Target="../embeddings/Workbook2.xlsx"/></Relationships>
</file>

<file path=ppt/charts/_rels/chart5.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5.xml"/><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6.xml"/><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7.xml"/><Relationship Id="rId1" Type="http://schemas.openxmlformats.org/officeDocument/2006/relationships/oleObject" Target="file:///C:\Users\z00574602\Desktop\index_advisor&#23454;&#39564;&#32467;&#26524;.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3.xlsx"/></Relationships>
</file>

<file path=ppt/charts/_rels/chart9.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defRPr lang="zh-CN" sz="1800" b="1" i="0" u="none" strike="noStrike" kern="1200" baseline="0">
                <a:solidFill>
                  <a:sysClr val="windowText" lastClr="000000"/>
                </a:solidFill>
                <a:latin typeface="+mn-lt"/>
                <a:ea typeface="+mn-ea"/>
                <a:cs typeface="+mn-cs"/>
              </a:defRPr>
            </a:pPr>
            <a:r>
              <a:rPr lang="en-US" altLang="zh-CN" sz="1800" b="1" i="0" baseline="0" dirty="0" smtClean="0">
                <a:solidFill>
                  <a:schemeClr val="bg1"/>
                </a:solidFill>
                <a:latin typeface="Microsoft YaHei" panose="020B0503020204020204" pitchFamily="34" charset="-122"/>
                <a:ea typeface="Microsoft YaHei" panose="020B0503020204020204" pitchFamily="34" charset="-122"/>
              </a:rPr>
              <a:t>TPCC Lock Wait Distribution</a:t>
            </a:r>
            <a:endParaRPr lang="zh-CN" altLang="zh-CN" sz="1800" b="1" i="0" baseline="0" dirty="0">
              <a:solidFill>
                <a:schemeClr val="bg1"/>
              </a:solidFill>
              <a:latin typeface="Microsoft YaHei" panose="020B0503020204020204" pitchFamily="34" charset="-122"/>
              <a:ea typeface="Microsoft YaHei" panose="020B0503020204020204" pitchFamily="34" charset="-122"/>
            </a:endParaRPr>
          </a:p>
        </c:rich>
      </c:tx>
      <c:layout/>
      <c:overlay val="0"/>
    </c:title>
    <c:autoTitleDeleted val="0"/>
    <c:plotArea>
      <c:layout>
        <c:manualLayout>
          <c:layoutTarget val="inner"/>
          <c:xMode val="edge"/>
          <c:yMode val="edge"/>
          <c:x val="0.0617543859649123"/>
          <c:y val="0.181077916730997"/>
          <c:w val="0.624594557259294"/>
          <c:h val="0.72716278112294"/>
        </c:manualLayout>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Lbls>
            <c:dLbl>
              <c:idx val="3"/>
              <c:delete val="1"/>
            </c:dLbl>
            <c:dLbl>
              <c:idx val="5"/>
              <c:delete val="1"/>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'数据处理-1'!$D$32:$I$32</c:f>
              <c:strCache>
                <c:ptCount val="6"/>
                <c:pt idx="0">
                  <c:v>GetSnapshotData
ProcArrayLock
 LW_SHARED</c:v>
                </c:pt>
                <c:pt idx="1">
                  <c:v>ProcArrayEndTransaction
ProcArrayLock
 LW_EXCLUSIVE</c:v>
                </c:pt>
                <c:pt idx="2">
                  <c:v>XLogFlush
WALWriteLock
LW_EXCLUSIVE</c:v>
                </c:pt>
                <c:pt idx="3">
                  <c:v>CLogControlLock</c:v>
                </c:pt>
                <c:pt idx="4">
                  <c:v>WALInsertLock</c:v>
                </c:pt>
                <c:pt idx="5">
                  <c:v>BufMappingLock</c:v>
                </c:pt>
              </c:strCache>
            </c:strRef>
          </c:cat>
          <c:val>
            <c:numRef>
              <c:f>'数据处理-1'!$D$38:$I$38</c:f>
              <c:numCache>
                <c:formatCode>General</c:formatCode>
                <c:ptCount val="6"/>
                <c:pt idx="0">
                  <c:v>0.600000000000001</c:v>
                </c:pt>
                <c:pt idx="1">
                  <c:v>1.8</c:v>
                </c:pt>
                <c:pt idx="2">
                  <c:v>0.2</c:v>
                </c:pt>
                <c:pt idx="3">
                  <c:v>0</c:v>
                </c:pt>
                <c:pt idx="4">
                  <c:v>0.4</c:v>
                </c:pt>
                <c:pt idx="5">
                  <c:v>0</c:v>
                </c:pt>
              </c:numCache>
            </c:numRef>
          </c:val>
        </c:ser>
        <c:dLbls>
          <c:showLegendKey val="0"/>
          <c:showVal val="0"/>
          <c:showCatName val="0"/>
          <c:showSerName val="0"/>
          <c:showPercent val="1"/>
          <c:showBubbleSize val="0"/>
          <c:showLeaderLines val="1"/>
        </c:dLbls>
        <c:firstSliceAng val="0"/>
      </c:pieChart>
    </c:plotArea>
    <c:legend>
      <c:legendPos val="t"/>
      <c:legendEntry>
        <c:idx val="3"/>
        <c:delete val="1"/>
      </c:legendEntry>
      <c:legendEntry>
        <c:idx val="5"/>
        <c:delete val="1"/>
      </c:legendEntry>
      <c:layout>
        <c:manualLayout>
          <c:xMode val="edge"/>
          <c:yMode val="edge"/>
          <c:x val="0.656937914571476"/>
          <c:y val="0.177777663883529"/>
          <c:w val="0.323117104601086"/>
          <c:h val="0.822222222222222"/>
        </c:manualLayout>
      </c:layout>
      <c:overlay val="0"/>
      <c:txPr>
        <a:bodyPr rot="0" spcFirstLastPara="0" vertOverflow="ellipsis" vert="horz" wrap="square" anchor="ctr" anchorCtr="1"/>
        <a:lstStyle/>
        <a:p>
          <a:pPr>
            <a:defRPr lang="zh-CN" sz="1000" b="0" i="0" u="none" strike="noStrike" kern="1200" baseline="0">
              <a:solidFill>
                <a:schemeClr val="bg1"/>
              </a:solidFill>
              <a:latin typeface="+mn-lt"/>
              <a:ea typeface="+mn-ea"/>
              <a:cs typeface="+mn-cs"/>
            </a:defRPr>
          </a:pPr>
        </a:p>
      </c:txPr>
    </c:legend>
    <c:plotVisOnly val="1"/>
    <c:dispBlanksAs val="zero"/>
    <c:showDLblsOverMax val="0"/>
  </c:chart>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0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MOT Vs. Disk </a:t>
            </a:r>
            <a:endParaRPr lang="en-US"/>
          </a:p>
          <a:p>
            <a:pPr>
              <a:defRPr lang="zh-CN" sz="10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ARM-128 W=512</a:t>
            </a:r>
            <a:endParaRPr lang="en-US"/>
          </a:p>
        </c:rich>
      </c:tx>
      <c:layout/>
      <c:overlay val="0"/>
      <c:spPr>
        <a:noFill/>
        <a:ln>
          <a:noFill/>
        </a:ln>
        <a:effectLst/>
      </c:spPr>
    </c:title>
    <c:autoTitleDeleted val="0"/>
    <c:plotArea>
      <c:layout/>
      <c:scatterChart>
        <c:scatterStyle val="lineMarker"/>
        <c:varyColors val="0"/>
        <c:ser>
          <c:idx val="0"/>
          <c:order val="0"/>
          <c:tx>
            <c:strRef>
              <c:f>throughput!$E$19</c:f>
              <c:strCache>
                <c:ptCount val="1"/>
                <c:pt idx="0">
                  <c:v>MOT</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solidFill>
                <a:schemeClr val="accent2"/>
              </a:solidFill>
              <a:ln w="9525" cap="rnd">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lt1">
                        <a:lumMod val="7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xVal>
            <c:numRef>
              <c:f>throughput!$B$20:$B$26</c:f>
              <c:numCache>
                <c:formatCode>General</c:formatCode>
                <c:ptCount val="7"/>
                <c:pt idx="0">
                  <c:v>32</c:v>
                </c:pt>
                <c:pt idx="1">
                  <c:v>64</c:v>
                </c:pt>
                <c:pt idx="2">
                  <c:v>96</c:v>
                </c:pt>
                <c:pt idx="3">
                  <c:v>128</c:v>
                </c:pt>
                <c:pt idx="4">
                  <c:v>256</c:v>
                </c:pt>
                <c:pt idx="5">
                  <c:v>384</c:v>
                </c:pt>
                <c:pt idx="6">
                  <c:v>512</c:v>
                </c:pt>
              </c:numCache>
            </c:numRef>
          </c:xVal>
          <c:yVal>
            <c:numRef>
              <c:f>throughput!$E$20:$E$26</c:f>
              <c:numCache>
                <c:formatCode>#,##0.00</c:formatCode>
                <c:ptCount val="7"/>
                <c:pt idx="0">
                  <c:v>0.57792845</c:v>
                </c:pt>
                <c:pt idx="1">
                  <c:v>1.0728723</c:v>
                </c:pt>
                <c:pt idx="2">
                  <c:v>1.47873167</c:v>
                </c:pt>
                <c:pt idx="3">
                  <c:v>1.83821417</c:v>
                </c:pt>
                <c:pt idx="4">
                  <c:v>2.41064439</c:v>
                </c:pt>
                <c:pt idx="5">
                  <c:v>2.67016283</c:v>
                </c:pt>
                <c:pt idx="6">
                  <c:v>2.71037762</c:v>
                </c:pt>
              </c:numCache>
            </c:numRef>
          </c:yVal>
          <c:smooth val="0"/>
        </c:ser>
        <c:ser>
          <c:idx val="1"/>
          <c:order val="1"/>
          <c:tx>
            <c:strRef>
              <c:f>throughput!$F$19</c:f>
              <c:strCache>
                <c:ptCount val="1"/>
                <c:pt idx="0">
                  <c:v>Disk</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solidFill>
                <a:schemeClr val="accent1"/>
              </a:solidFill>
              <a:ln w="9525" cap="rnd">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lstStyle/>
              <a:p>
                <a:pPr>
                  <a:defRPr lang="zh-CN" sz="700" b="0" i="0" u="none" strike="noStrike" kern="1200" baseline="0">
                    <a:solidFill>
                      <a:schemeClr val="lt1">
                        <a:lumMod val="7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xVal>
            <c:numRef>
              <c:f>throughput!$B$20:$B$26</c:f>
              <c:numCache>
                <c:formatCode>General</c:formatCode>
                <c:ptCount val="7"/>
                <c:pt idx="0">
                  <c:v>32</c:v>
                </c:pt>
                <c:pt idx="1">
                  <c:v>64</c:v>
                </c:pt>
                <c:pt idx="2">
                  <c:v>96</c:v>
                </c:pt>
                <c:pt idx="3">
                  <c:v>128</c:v>
                </c:pt>
                <c:pt idx="4">
                  <c:v>256</c:v>
                </c:pt>
                <c:pt idx="5">
                  <c:v>384</c:v>
                </c:pt>
                <c:pt idx="6">
                  <c:v>512</c:v>
                </c:pt>
              </c:numCache>
            </c:numRef>
          </c:xVal>
          <c:yVal>
            <c:numRef>
              <c:f>throughput!$F$20:$F$26</c:f>
              <c:numCache>
                <c:formatCode>_(* #,##0.000_);_(* \(#,##0.000\);_(* "-"??_);_(@_)</c:formatCode>
                <c:ptCount val="7"/>
                <c:pt idx="0">
                  <c:v>0.32992155</c:v>
                </c:pt>
                <c:pt idx="1">
                  <c:v>0.58633327</c:v>
                </c:pt>
                <c:pt idx="2">
                  <c:v>0.78133398</c:v>
                </c:pt>
                <c:pt idx="3">
                  <c:v>0.86251372</c:v>
                </c:pt>
                <c:pt idx="4">
                  <c:v>1.01904349</c:v>
                </c:pt>
                <c:pt idx="5">
                  <c:v>1.07872597</c:v>
                </c:pt>
                <c:pt idx="6">
                  <c:v>1.10633583</c:v>
                </c:pt>
              </c:numCache>
            </c:numRef>
          </c:yVal>
          <c:smooth val="0"/>
        </c:ser>
        <c:dLbls>
          <c:showLegendKey val="0"/>
          <c:showVal val="1"/>
          <c:showCatName val="0"/>
          <c:showSerName val="0"/>
          <c:showPercent val="0"/>
          <c:showBubbleSize val="0"/>
        </c:dLbls>
        <c:axId val="-16598688"/>
        <c:axId val="-16589440"/>
      </c:scatterChart>
      <c:valAx>
        <c:axId val="-16598688"/>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lang="zh-CN" sz="900" b="1" i="0" u="none" strike="noStrike" kern="1200" cap="all" baseline="0">
                    <a:solidFill>
                      <a:schemeClr val="lt1">
                        <a:lumMod val="75000"/>
                      </a:schemeClr>
                    </a:solidFill>
                    <a:latin typeface="+mn-lt"/>
                    <a:ea typeface="+mn-ea"/>
                    <a:cs typeface="+mn-cs"/>
                  </a:defRPr>
                </a:pPr>
                <a:r>
                  <a:rPr lang="en-US"/>
                  <a:t>CONNECTIONS</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lang="zh-CN" sz="800" b="0" i="0" u="none" strike="noStrike" kern="1200" baseline="0">
                <a:solidFill>
                  <a:schemeClr val="lt1">
                    <a:lumMod val="75000"/>
                  </a:schemeClr>
                </a:solidFill>
                <a:latin typeface="+mn-lt"/>
                <a:ea typeface="+mn-ea"/>
                <a:cs typeface="+mn-cs"/>
              </a:defRPr>
            </a:pPr>
          </a:p>
        </c:txPr>
        <c:crossAx val="-16589440"/>
        <c:crosses val="autoZero"/>
        <c:crossBetween val="midCat"/>
      </c:valAx>
      <c:valAx>
        <c:axId val="-1658944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zh-CN" sz="900" b="1" i="0" u="none" strike="noStrike" kern="1200" cap="all" baseline="0">
                    <a:solidFill>
                      <a:schemeClr val="lt1">
                        <a:lumMod val="75000"/>
                      </a:schemeClr>
                    </a:solidFill>
                    <a:latin typeface="+mn-lt"/>
                    <a:ea typeface="+mn-ea"/>
                    <a:cs typeface="+mn-cs"/>
                  </a:defRPr>
                </a:pPr>
                <a:r>
                  <a:rPr lang="en-US"/>
                  <a:t>TPMC(MILLIONS)</a:t>
                </a:r>
                <a:endParaRPr lang="en-US"/>
              </a:p>
            </c:rich>
          </c:tx>
          <c:layout/>
          <c:overlay val="0"/>
          <c:spPr>
            <a:noFill/>
            <a:ln>
              <a:noFill/>
            </a:ln>
            <a:effectLst/>
          </c:sp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lang="zh-CN" sz="800" b="0" i="0" u="none" strike="noStrike" kern="1200" baseline="0">
                <a:solidFill>
                  <a:schemeClr val="lt1">
                    <a:lumMod val="75000"/>
                  </a:schemeClr>
                </a:solidFill>
                <a:latin typeface="+mn-lt"/>
                <a:ea typeface="+mn-ea"/>
                <a:cs typeface="+mn-cs"/>
              </a:defRPr>
            </a:pPr>
          </a:p>
        </c:txPr>
        <c:crossAx val="-165986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zh-CN" sz="9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0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MOT Vs. Disk </a:t>
            </a:r>
            <a:endParaRPr lang="en-US"/>
          </a:p>
          <a:p>
            <a:pPr>
              <a:defRPr lang="zh-CN" sz="108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X86-72 W=512</a:t>
            </a:r>
            <a:endParaRPr lang="en-US"/>
          </a:p>
        </c:rich>
      </c:tx>
      <c:layout/>
      <c:overlay val="0"/>
      <c:spPr>
        <a:noFill/>
        <a:ln>
          <a:noFill/>
        </a:ln>
        <a:effectLst/>
      </c:spPr>
    </c:title>
    <c:autoTitleDeleted val="0"/>
    <c:plotArea>
      <c:layout/>
      <c:scatterChart>
        <c:scatterStyle val="lineMarker"/>
        <c:varyColors val="0"/>
        <c:ser>
          <c:idx val="0"/>
          <c:order val="0"/>
          <c:tx>
            <c:strRef>
              <c:f>throughput!$E$31</c:f>
              <c:strCache>
                <c:ptCount val="1"/>
                <c:pt idx="0">
                  <c:v>MOT</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solidFill>
                <a:schemeClr val="accent2"/>
              </a:solidFill>
              <a:ln w="9525" cap="rnd">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lt1">
                        <a:lumMod val="7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xVal>
            <c:numRef>
              <c:f>throughput!$B$32:$B$38</c:f>
              <c:numCache>
                <c:formatCode>General</c:formatCode>
                <c:ptCount val="7"/>
                <c:pt idx="0">
                  <c:v>1</c:v>
                </c:pt>
                <c:pt idx="1">
                  <c:v>50</c:v>
                </c:pt>
                <c:pt idx="2">
                  <c:v>100</c:v>
                </c:pt>
                <c:pt idx="3">
                  <c:v>150</c:v>
                </c:pt>
                <c:pt idx="4">
                  <c:v>200</c:v>
                </c:pt>
                <c:pt idx="5">
                  <c:v>250</c:v>
                </c:pt>
                <c:pt idx="6">
                  <c:v>300</c:v>
                </c:pt>
              </c:numCache>
            </c:numRef>
          </c:xVal>
          <c:yVal>
            <c:numRef>
              <c:f>throughput!$E$32:$E$38</c:f>
              <c:numCache>
                <c:formatCode>_(* #,##0.000_);_(* \(#,##0.000\);_(* "-"??_);_(@_)</c:formatCode>
                <c:ptCount val="7"/>
                <c:pt idx="0">
                  <c:v>0.02329892</c:v>
                </c:pt>
                <c:pt idx="1">
                  <c:v>0.96582601</c:v>
                </c:pt>
                <c:pt idx="2">
                  <c:v>1.37119043</c:v>
                </c:pt>
                <c:pt idx="3">
                  <c:v>1.86160153</c:v>
                </c:pt>
                <c:pt idx="4">
                  <c:v>1.95144341</c:v>
                </c:pt>
                <c:pt idx="5">
                  <c:v>1.98144341</c:v>
                </c:pt>
                <c:pt idx="6">
                  <c:v>2.00571524</c:v>
                </c:pt>
              </c:numCache>
            </c:numRef>
          </c:yVal>
          <c:smooth val="0"/>
        </c:ser>
        <c:ser>
          <c:idx val="1"/>
          <c:order val="1"/>
          <c:tx>
            <c:strRef>
              <c:f>throughput!$F$31</c:f>
              <c:strCache>
                <c:ptCount val="1"/>
                <c:pt idx="0">
                  <c:v>Disk</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solidFill>
                <a:schemeClr val="accent1"/>
              </a:solidFill>
              <a:ln w="9525" cap="rnd">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lt1">
                        <a:lumMod val="7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xVal>
            <c:numRef>
              <c:f>throughput!$B$32:$B$38</c:f>
              <c:numCache>
                <c:formatCode>General</c:formatCode>
                <c:ptCount val="7"/>
                <c:pt idx="0">
                  <c:v>1</c:v>
                </c:pt>
                <c:pt idx="1">
                  <c:v>50</c:v>
                </c:pt>
                <c:pt idx="2">
                  <c:v>100</c:v>
                </c:pt>
                <c:pt idx="3">
                  <c:v>150</c:v>
                </c:pt>
                <c:pt idx="4">
                  <c:v>200</c:v>
                </c:pt>
                <c:pt idx="5">
                  <c:v>250</c:v>
                </c:pt>
                <c:pt idx="6">
                  <c:v>300</c:v>
                </c:pt>
              </c:numCache>
            </c:numRef>
          </c:xVal>
          <c:yVal>
            <c:numRef>
              <c:f>throughput!$F$32:$F$38</c:f>
              <c:numCache>
                <c:formatCode>_(* #,##0.000_);_(* \(#,##0.000\);_(* "-"??_);_(@_)</c:formatCode>
                <c:ptCount val="7"/>
                <c:pt idx="0">
                  <c:v>0.01398375</c:v>
                </c:pt>
                <c:pt idx="1">
                  <c:v>0.65297447</c:v>
                </c:pt>
                <c:pt idx="2">
                  <c:v>0.79185917</c:v>
                </c:pt>
                <c:pt idx="3">
                  <c:v>0.81472359</c:v>
                </c:pt>
                <c:pt idx="4">
                  <c:v>0.70147586</c:v>
                </c:pt>
                <c:pt idx="5">
                  <c:v>0.69294053</c:v>
                </c:pt>
                <c:pt idx="6">
                  <c:v>0.68748208</c:v>
                </c:pt>
              </c:numCache>
            </c:numRef>
          </c:yVal>
          <c:smooth val="0"/>
        </c:ser>
        <c:dLbls>
          <c:showLegendKey val="0"/>
          <c:showVal val="1"/>
          <c:showCatName val="0"/>
          <c:showSerName val="0"/>
          <c:showPercent val="0"/>
          <c:showBubbleSize val="0"/>
        </c:dLbls>
        <c:axId val="-16588896"/>
        <c:axId val="-16588352"/>
      </c:scatterChart>
      <c:valAx>
        <c:axId val="-1658889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lang="zh-CN" sz="900" b="1" i="0" u="none" strike="noStrike" kern="1200" cap="all" baseline="0">
                    <a:solidFill>
                      <a:schemeClr val="lt1">
                        <a:lumMod val="75000"/>
                      </a:schemeClr>
                    </a:solidFill>
                    <a:latin typeface="+mn-lt"/>
                    <a:ea typeface="+mn-ea"/>
                    <a:cs typeface="+mn-cs"/>
                  </a:defRPr>
                </a:pPr>
                <a:r>
                  <a:rPr lang="en-US"/>
                  <a:t>CONNECTIONS</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p>
        </c:txPr>
        <c:crossAx val="-16588352"/>
        <c:crosses val="autoZero"/>
        <c:crossBetween val="midCat"/>
      </c:valAx>
      <c:valAx>
        <c:axId val="-165883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zh-CN" sz="900" b="1" i="0" u="none" strike="noStrike" kern="1200" cap="all" baseline="0">
                    <a:solidFill>
                      <a:schemeClr val="lt1">
                        <a:lumMod val="75000"/>
                      </a:schemeClr>
                    </a:solidFill>
                    <a:latin typeface="+mn-lt"/>
                    <a:ea typeface="+mn-ea"/>
                    <a:cs typeface="+mn-cs"/>
                  </a:defRPr>
                </a:pPr>
                <a:r>
                  <a:rPr lang="en-US"/>
                  <a:t>TPMC(MILLIONS)</a:t>
                </a:r>
                <a:endParaRPr lang="en-US"/>
              </a:p>
            </c:rich>
          </c:tx>
          <c:layout/>
          <c:overlay val="0"/>
          <c:spPr>
            <a:noFill/>
            <a:ln>
              <a:noFill/>
            </a:ln>
            <a:effectLst/>
          </c:spPr>
        </c:title>
        <c:numFmt formatCode="_(* #,##0.000_);_(* \(#,##0.000\);_(* &quot;-&quot;??_);_(@_)"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p>
        </c:txPr>
        <c:crossAx val="-165888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lt1">
                  <a:lumMod val="7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zh-CN" sz="9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Sheet3!$F$4</c:f>
              <c:strCache>
                <c:ptCount val="1"/>
                <c:pt idx="0">
                  <c:v>Disk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Sheet3!$E$5:$E$9</c:f>
              <c:strCache>
                <c:ptCount val="5"/>
                <c:pt idx="0">
                  <c:v>NEW_ORDER</c:v>
                </c:pt>
                <c:pt idx="1">
                  <c:v>PAYMENT</c:v>
                </c:pt>
                <c:pt idx="2">
                  <c:v>ORDER_STATUS</c:v>
                </c:pt>
                <c:pt idx="3">
                  <c:v>STOCK_LEVEL</c:v>
                </c:pt>
                <c:pt idx="4">
                  <c:v>DELIVERY_BG</c:v>
                </c:pt>
              </c:strCache>
            </c:strRef>
          </c:cat>
          <c:val>
            <c:numRef>
              <c:f>Sheet3!$F$5:$F$9</c:f>
              <c:numCache>
                <c:formatCode>General</c:formatCode>
                <c:ptCount val="5"/>
                <c:pt idx="0">
                  <c:v>0.024</c:v>
                </c:pt>
                <c:pt idx="1">
                  <c:v>0.012</c:v>
                </c:pt>
                <c:pt idx="2">
                  <c:v>0.007</c:v>
                </c:pt>
                <c:pt idx="3">
                  <c:v>0.012</c:v>
                </c:pt>
                <c:pt idx="4">
                  <c:v>0.051</c:v>
                </c:pt>
              </c:numCache>
            </c:numRef>
          </c:val>
        </c:ser>
        <c:ser>
          <c:idx val="1"/>
          <c:order val="1"/>
          <c:tx>
            <c:strRef>
              <c:f>Sheet3!$G$4</c:f>
              <c:strCache>
                <c:ptCount val="1"/>
                <c:pt idx="0">
                  <c:v>MOT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Sheet3!$E$5:$E$9</c:f>
              <c:strCache>
                <c:ptCount val="5"/>
                <c:pt idx="0">
                  <c:v>NEW_ORDER</c:v>
                </c:pt>
                <c:pt idx="1">
                  <c:v>PAYMENT</c:v>
                </c:pt>
                <c:pt idx="2">
                  <c:v>ORDER_STATUS</c:v>
                </c:pt>
                <c:pt idx="3">
                  <c:v>STOCK_LEVEL</c:v>
                </c:pt>
                <c:pt idx="4">
                  <c:v>DELIVERY_BG</c:v>
                </c:pt>
              </c:strCache>
            </c:strRef>
          </c:cat>
          <c:val>
            <c:numRef>
              <c:f>Sheet3!$G$5:$G$9</c:f>
              <c:numCache>
                <c:formatCode>General</c:formatCode>
                <c:ptCount val="5"/>
                <c:pt idx="0">
                  <c:v>0.01</c:v>
                </c:pt>
                <c:pt idx="1">
                  <c:v>0.004</c:v>
                </c:pt>
                <c:pt idx="2">
                  <c:v>0.002</c:v>
                </c:pt>
                <c:pt idx="3">
                  <c:v>0.003</c:v>
                </c:pt>
                <c:pt idx="4">
                  <c:v>0.02</c:v>
                </c:pt>
              </c:numCache>
            </c:numRef>
          </c:val>
        </c:ser>
        <c:dLbls>
          <c:showLegendKey val="0"/>
          <c:showVal val="0"/>
          <c:showCatName val="0"/>
          <c:showSerName val="0"/>
          <c:showPercent val="0"/>
          <c:showBubbleSize val="0"/>
        </c:dLbls>
        <c:gapWidth val="100"/>
        <c:overlap val="-24"/>
        <c:axId val="-16585088"/>
        <c:axId val="-16601952"/>
      </c:barChart>
      <c:catAx>
        <c:axId val="-16585088"/>
        <c:scaling>
          <c:orientation val="minMax"/>
        </c:scaling>
        <c:delete val="0"/>
        <c:axPos val="b"/>
        <c:title>
          <c:tx>
            <c:rich>
              <a:bodyPr rot="0" spcFirstLastPara="1" vertOverflow="ellipsis" vert="horz" wrap="square" anchor="ctr" anchorCtr="1"/>
              <a:lstStyle/>
              <a:p>
                <a:pPr>
                  <a:defRPr lang="zh-CN" sz="800" b="1" i="0" u="none" strike="noStrike" kern="1200" cap="all" baseline="0">
                    <a:solidFill>
                      <a:schemeClr val="lt1">
                        <a:lumMod val="85000"/>
                      </a:schemeClr>
                    </a:solidFill>
                    <a:latin typeface="+mn-lt"/>
                    <a:ea typeface="+mn-ea"/>
                    <a:cs typeface="+mn-cs"/>
                  </a:defRPr>
                </a:pPr>
                <a:r>
                  <a:rPr lang="en-US"/>
                  <a:t>TPCC Transaction</a:t>
                </a:r>
                <a:endParaRPr lang="en-US"/>
              </a:p>
            </c:rich>
          </c:tx>
          <c:layout>
            <c:manualLayout>
              <c:xMode val="edge"/>
              <c:yMode val="edge"/>
              <c:x val="0.41111215575665"/>
              <c:y val="0.805184456109653"/>
            </c:manualLayout>
          </c:layout>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zh-CN" sz="800" b="0" i="0" u="none" strike="noStrike" kern="1200" baseline="0">
                <a:solidFill>
                  <a:schemeClr val="lt1">
                    <a:lumMod val="85000"/>
                  </a:schemeClr>
                </a:solidFill>
                <a:latin typeface="+mn-lt"/>
                <a:ea typeface="+mn-ea"/>
                <a:cs typeface="+mn-cs"/>
              </a:defRPr>
            </a:pPr>
          </a:p>
        </c:txPr>
        <c:crossAx val="-16601952"/>
        <c:crosses val="autoZero"/>
        <c:auto val="1"/>
        <c:lblAlgn val="ctr"/>
        <c:lblOffset val="100"/>
        <c:noMultiLvlLbl val="0"/>
      </c:catAx>
      <c:valAx>
        <c:axId val="-166019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zh-CN" sz="800" b="1" i="0" u="none" strike="noStrike" kern="1200" cap="all" baseline="0">
                    <a:solidFill>
                      <a:schemeClr val="lt1">
                        <a:lumMod val="85000"/>
                      </a:schemeClr>
                    </a:solidFill>
                    <a:latin typeface="+mn-lt"/>
                    <a:ea typeface="+mn-ea"/>
                    <a:cs typeface="+mn-cs"/>
                  </a:defRPr>
                </a:pPr>
                <a:r>
                  <a:rPr lang="en-US"/>
                  <a:t>Seconds</a:t>
                </a:r>
                <a:endParaRPr lang="en-US"/>
              </a:p>
            </c:rich>
          </c:tx>
          <c:layout>
            <c:manualLayout>
              <c:xMode val="edge"/>
              <c:yMode val="edge"/>
              <c:x val="0.0157472582411478"/>
              <c:y val="0.31143851025673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lt1">
                    <a:lumMod val="85000"/>
                  </a:schemeClr>
                </a:solidFill>
                <a:latin typeface="+mn-lt"/>
                <a:ea typeface="+mn-ea"/>
                <a:cs typeface="+mn-cs"/>
              </a:defRPr>
            </a:pPr>
          </a:p>
        </c:txPr>
        <c:crossAx val="-1658508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a:defRPr lang="zh-CN" sz="600" b="0" i="0" u="none" strike="noStrike" kern="1200" baseline="0">
                <a:solidFill>
                  <a:schemeClr val="lt1">
                    <a:lumMod val="85000"/>
                  </a:schemeClr>
                </a:solidFill>
                <a:latin typeface="+mn-lt"/>
                <a:ea typeface="+mn-ea"/>
                <a:cs typeface="+mn-cs"/>
              </a:defRPr>
            </a:pP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lt1">
                  <a:lumMod val="8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zh-CN" sz="800"/>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8864829396326"/>
          <c:y val="0.0509259259259259"/>
          <c:w val="0.871557961504812"/>
          <c:h val="0.79132691746865"/>
        </c:manualLayout>
      </c:layout>
      <c:barChart>
        <c:barDir val="col"/>
        <c:grouping val="clustered"/>
        <c:varyColors val="0"/>
        <c:ser>
          <c:idx val="0"/>
          <c:order val="0"/>
          <c:tx>
            <c:strRef>
              <c:f>'[Worksheet in MOT-OpenGaussDB v1-Prod Positioning]Sheet1'!$I$86</c:f>
              <c:strCache>
                <c:ptCount val="1"/>
                <c:pt idx="0">
                  <c:v>x86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'[Worksheet in MOT-OpenGaussDB v1-Prod Positioning]Sheet1'!$B$74:$B$78</c:f>
              <c:strCache>
                <c:ptCount val="5"/>
                <c:pt idx="0">
                  <c:v>Insert</c:v>
                </c:pt>
                <c:pt idx="1">
                  <c:v>Update</c:v>
                </c:pt>
                <c:pt idx="2">
                  <c:v>Lookup</c:v>
                </c:pt>
                <c:pt idx="3">
                  <c:v>Scan</c:v>
                </c:pt>
                <c:pt idx="4">
                  <c:v>Delete</c:v>
                </c:pt>
              </c:strCache>
            </c:strRef>
          </c:cat>
          <c:val>
            <c:numRef>
              <c:f>'[Worksheet in MOT-OpenGaussDB v1-Prod Positioning]Sheet1'!$D$82:$D$86</c:f>
              <c:numCache>
                <c:formatCode>General</c:formatCode>
                <c:ptCount val="5"/>
                <c:pt idx="0">
                  <c:v>2.05528722413887</c:v>
                </c:pt>
                <c:pt idx="1">
                  <c:v>3.44263350501491</c:v>
                </c:pt>
                <c:pt idx="2">
                  <c:v>2.06382978723404</c:v>
                </c:pt>
                <c:pt idx="3">
                  <c:v>1.14457831325301</c:v>
                </c:pt>
                <c:pt idx="4">
                  <c:v>1.39812189691178</c:v>
                </c:pt>
              </c:numCache>
            </c:numRef>
          </c:val>
        </c:ser>
        <c:ser>
          <c:idx val="1"/>
          <c:order val="1"/>
          <c:tx>
            <c:strRef>
              <c:f>'[Worksheet in MOT-OpenGaussDB v1-Prod Positioning]Sheet1'!$H$86</c:f>
              <c:strCache>
                <c:ptCount val="1"/>
                <c:pt idx="0">
                  <c:v>ARM</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'[Worksheet in MOT-OpenGaussDB v1-Prod Positioning]Sheet1'!$B$74:$B$78</c:f>
              <c:strCache>
                <c:ptCount val="5"/>
                <c:pt idx="0">
                  <c:v>Insert</c:v>
                </c:pt>
                <c:pt idx="1">
                  <c:v>Update</c:v>
                </c:pt>
                <c:pt idx="2">
                  <c:v>Lookup</c:v>
                </c:pt>
                <c:pt idx="3">
                  <c:v>Scan</c:v>
                </c:pt>
                <c:pt idx="4">
                  <c:v>Delete</c:v>
                </c:pt>
              </c:strCache>
            </c:strRef>
          </c:cat>
          <c:val>
            <c:numRef>
              <c:f>'[Worksheet in MOT-OpenGaussDB v1-Prod Positioning]Sheet1'!$E$82:$E$86</c:f>
              <c:numCache>
                <c:formatCode>General</c:formatCode>
                <c:ptCount val="5"/>
                <c:pt idx="0">
                  <c:v>2.50058441450016</c:v>
                </c:pt>
                <c:pt idx="1">
                  <c:v>4.29971511488591</c:v>
                </c:pt>
                <c:pt idx="2">
                  <c:v>2.45454545454545</c:v>
                </c:pt>
                <c:pt idx="3">
                  <c:v>1.32432432432432</c:v>
                </c:pt>
                <c:pt idx="4">
                  <c:v>1.98626734209071</c:v>
                </c:pt>
              </c:numCache>
            </c:numRef>
          </c:val>
        </c:ser>
        <c:dLbls>
          <c:showLegendKey val="0"/>
          <c:showVal val="0"/>
          <c:showCatName val="0"/>
          <c:showSerName val="0"/>
          <c:showPercent val="0"/>
          <c:showBubbleSize val="0"/>
        </c:dLbls>
        <c:gapWidth val="100"/>
        <c:overlap val="-24"/>
        <c:axId val="-16603040"/>
        <c:axId val="-16584544"/>
      </c:barChart>
      <c:catAx>
        <c:axId val="-16603040"/>
        <c:scaling>
          <c:orientation val="minMax"/>
        </c:scaling>
        <c:delete val="0"/>
        <c:axPos val="b"/>
        <c:title>
          <c:tx>
            <c:rich>
              <a:bodyPr rot="0" spcFirstLastPara="1" vertOverflow="ellipsis" vert="horz" wrap="square" anchor="ctr" anchorCtr="1"/>
              <a:lstStyle/>
              <a:p>
                <a:pPr>
                  <a:defRPr lang="zh-CN" sz="700" b="1" i="0" u="none" strike="noStrike" kern="1200" cap="all" baseline="0">
                    <a:solidFill>
                      <a:schemeClr val="lt1">
                        <a:lumMod val="85000"/>
                      </a:schemeClr>
                    </a:solidFill>
                    <a:latin typeface="+mn-lt"/>
                    <a:ea typeface="+mn-ea"/>
                    <a:cs typeface="+mn-cs"/>
                  </a:defRPr>
                </a:pPr>
                <a:r>
                  <a:rPr lang="en-US" dirty="0"/>
                  <a:t>Basic SQL </a:t>
                </a:r>
                <a:r>
                  <a:rPr lang="en-US" dirty="0" err="1" smtClean="0"/>
                  <a:t>QUeries</a:t>
                </a:r>
                <a:endParaRPr lang="en-US" dirty="0"/>
              </a:p>
            </c:rich>
          </c:tx>
          <c:layout>
            <c:manualLayout>
              <c:xMode val="edge"/>
              <c:yMode val="edge"/>
              <c:x val="0.414724948496943"/>
              <c:y val="0.915261433149716"/>
            </c:manualLayout>
          </c:layout>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zh-CN" sz="700" b="0" i="0" u="none" strike="noStrike" kern="1200" baseline="0">
                <a:solidFill>
                  <a:schemeClr val="lt1">
                    <a:lumMod val="85000"/>
                  </a:schemeClr>
                </a:solidFill>
                <a:latin typeface="+mn-lt"/>
                <a:ea typeface="+mn-ea"/>
                <a:cs typeface="+mn-cs"/>
              </a:defRPr>
            </a:pPr>
          </a:p>
        </c:txPr>
        <c:crossAx val="-16584544"/>
        <c:crosses val="autoZero"/>
        <c:auto val="1"/>
        <c:lblAlgn val="ctr"/>
        <c:lblOffset val="100"/>
        <c:noMultiLvlLbl val="0"/>
      </c:catAx>
      <c:valAx>
        <c:axId val="-165845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lang="zh-CN" sz="700" b="1" i="0" u="none" strike="noStrike" kern="1200" cap="all" baseline="0">
                    <a:solidFill>
                      <a:schemeClr val="lt1">
                        <a:lumMod val="85000"/>
                      </a:schemeClr>
                    </a:solidFill>
                    <a:latin typeface="+mn-lt"/>
                    <a:ea typeface="+mn-ea"/>
                    <a:cs typeface="+mn-cs"/>
                  </a:defRPr>
                </a:pPr>
                <a:r>
                  <a:rPr lang="en-US" dirty="0" smtClean="0"/>
                  <a:t>Mot vs</a:t>
                </a:r>
                <a:r>
                  <a:rPr lang="en-US" dirty="0"/>
                  <a:t>. </a:t>
                </a:r>
                <a:r>
                  <a:rPr lang="en-US" dirty="0" smtClean="0"/>
                  <a:t>Disk</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700" b="0" i="0" u="none" strike="noStrike" kern="1200" baseline="0">
                <a:solidFill>
                  <a:schemeClr val="lt1">
                    <a:lumMod val="85000"/>
                  </a:schemeClr>
                </a:solidFill>
                <a:latin typeface="+mn-lt"/>
                <a:ea typeface="+mn-ea"/>
                <a:cs typeface="+mn-cs"/>
              </a:defRPr>
            </a:pPr>
          </a:p>
        </c:txPr>
        <c:crossAx val="-16603040"/>
        <c:crosses val="autoZero"/>
        <c:crossBetween val="between"/>
      </c:valAx>
      <c:spPr>
        <a:noFill/>
        <a:ln>
          <a:noFill/>
        </a:ln>
        <a:effectLst/>
      </c:spPr>
    </c:plotArea>
    <c:legend>
      <c:legendPos val="b"/>
      <c:layout>
        <c:manualLayout>
          <c:xMode val="edge"/>
          <c:yMode val="edge"/>
          <c:x val="0.0391226199676423"/>
          <c:y val="0.917058851770894"/>
          <c:w val="0.16409607482119"/>
          <c:h val="0.0728629069536294"/>
        </c:manualLayout>
      </c:layout>
      <c:overlay val="0"/>
      <c:spPr>
        <a:noFill/>
        <a:ln>
          <a:noFill/>
        </a:ln>
        <a:effectLst/>
      </c:spPr>
      <c:txPr>
        <a:bodyPr rot="0" spcFirstLastPara="1" vertOverflow="ellipsis" vert="horz" wrap="square" anchor="ctr" anchorCtr="1"/>
        <a:lstStyle/>
        <a:p>
          <a:pPr>
            <a:defRPr lang="zh-CN" sz="700" b="0" i="0" u="none" strike="noStrike" kern="1200" baseline="0">
              <a:solidFill>
                <a:schemeClr val="lt1">
                  <a:lumMod val="8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zh-CN" sz="7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320" b="0" i="0" u="none" strike="noStrike" kern="1200" spc="0" baseline="0">
                <a:solidFill>
                  <a:schemeClr val="bg1"/>
                </a:solidFill>
                <a:latin typeface="+mn-lt"/>
                <a:ea typeface="+mn-ea"/>
                <a:cs typeface="+mn-cs"/>
              </a:defRPr>
            </a:pPr>
            <a:r>
              <a:rPr lang="en-US"/>
              <a:t>DBA workforce distribution</a:t>
            </a:r>
            <a:endParaRPr lang="zh-CN"/>
          </a:p>
        </c:rich>
      </c:tx>
      <c:layout>
        <c:manualLayout>
          <c:xMode val="edge"/>
          <c:yMode val="edge"/>
          <c:x val="0.215320904721609"/>
          <c:y val="0"/>
        </c:manualLayout>
      </c:layout>
      <c:overlay val="0"/>
      <c:spPr>
        <a:noFill/>
        <a:ln>
          <a:noFill/>
        </a:ln>
        <a:effectLst/>
      </c:spPr>
    </c:title>
    <c:autoTitleDeleted val="0"/>
    <c:plotArea>
      <c:layout/>
      <c:pieChart>
        <c:varyColors val="1"/>
        <c:ser>
          <c:idx val="0"/>
          <c:order val="0"/>
          <c:tx>
            <c:strRef>
              <c:f>'[工作表 在 00.高斯OLAP业务研讨 - 可复制性V1.0.pptx]现状调查表'!$A$15</c:f>
              <c:strCache>
                <c:ptCount val="1"/>
                <c:pt idx="0">
                  <c:v>总投入</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dLbl>
              <c:idx val="0"/>
              <c:layout>
                <c:manualLayout>
                  <c:x val="0.272983267716535"/>
                  <c:y val="-0.021615631379410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tx>
                <c:rich>
                  <a:bodyPr rot="0" spcFirstLastPara="1" vertOverflow="ellipsis" vert="horz" wrap="square" lIns="38100" tIns="19050" rIns="38100" bIns="19050" anchor="ctr" anchorCtr="1"/>
                  <a:lstStyle/>
                  <a:p>
                    <a:fld id="{1700bb4b-a120-4dc5-9522-da3cf71731a8}" type="CATEGORYNAME">
                      <a:t>[CATEGORY NAME]</a:t>
                    </a:fld>
                    <a:r>
                      <a:t>,</a:t>
                    </a:r>
                    <a:fld id="{c624e55d-edfc-441f-9912-209362a940ab}" type="VALUE">
                      <a:t>[VALUE]</a:t>
                    </a:fld>
                    <a:endParaRPr lang="en-US" altLang="zh-CN" b="1" i="0" u="none" strike="noStrike" baseline="0" dirty="0">
                      <a:solidFill>
                        <a:srgbClr val="C00000"/>
                      </a:solidFill>
                      <a:latin typeface="Arial" panose="020B0604020202020204" pitchFamily="34" charset="0"/>
                      <a:ea typeface="Arial" panose="020B0604020202020204" pitchFamily="34" charset="0"/>
                      <a:cs typeface="+mn-ea"/>
                    </a:endParaRPr>
                  </a:p>
                </c:rich>
              </c:tx>
              <c:dLblPos val="bestFit"/>
              <c:showLegendKey val="0"/>
              <c:showVal val="1"/>
              <c:showCatName val="1"/>
              <c:showSerName val="0"/>
              <c:showPercent val="0"/>
              <c:showBubbleSize val="0"/>
              <c:extLst>
                <c:ext xmlns:c15="http://schemas.microsoft.com/office/drawing/2012/chart" uri="{CE6537A1-D6FC-4f65-9D91-7224C49458BB}"/>
              </c:extLst>
            </c:dLbl>
            <c:dLbl>
              <c:idx val="7"/>
              <c:layout>
                <c:manualLayout>
                  <c:x val="-0.0722222222222222"/>
                  <c:y val="0.036398366870807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96527777777778"/>
                      <c:h val="0.107638888888889"/>
                    </c:manualLayout>
                  </c15:layout>
                </c:ext>
              </c:extLst>
            </c:dLbl>
            <c:dLbl>
              <c:idx val="8"/>
              <c:layout>
                <c:manualLayout>
                  <c:x val="-0.116794181977253"/>
                  <c:y val="-0.0508573928258968"/>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0"/>
              <c:layout>
                <c:manualLayout>
                  <c:x val="-0.300397200349956"/>
                  <c:y val="0.00097039953339165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bg1"/>
                    </a:solidFill>
                    <a:latin typeface="Microsoft YaHei" panose="020B0503020204020204" pitchFamily="34" charset="-122"/>
                    <a:ea typeface="Microsoft YaHei" panose="020B0503020204020204" pitchFamily="34" charset="-122"/>
                    <a:cs typeface="+mn-cs"/>
                  </a:defRPr>
                </a:pPr>
              </a:p>
            </c:txPr>
            <c:dLblPos val="bestFit"/>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 在 00.高斯OLAP业务研讨 - 可复制性V1.0.pptx]现状调查表'!$D$2:$N$2</c:f>
              <c:strCache>
                <c:ptCount val="11"/>
                <c:pt idx="0">
                  <c:v>需求分析</c:v>
                </c:pt>
                <c:pt idx="1">
                  <c:v>方案设计</c:v>
                </c:pt>
                <c:pt idx="2">
                  <c:v>安装部署</c:v>
                </c:pt>
                <c:pt idx="3">
                  <c:v>数据库设计</c:v>
                </c:pt>
                <c:pt idx="4">
                  <c:v>数据迁移或应用迁移</c:v>
                </c:pt>
                <c:pt idx="5">
                  <c:v>对接联调（调优）</c:v>
                </c:pt>
                <c:pt idx="6">
                  <c:v>上线和验收/割接</c:v>
                </c:pt>
                <c:pt idx="7">
                  <c:v>监控</c:v>
                </c:pt>
                <c:pt idx="8">
                  <c:v>例行维护</c:v>
                </c:pt>
                <c:pt idx="9">
                  <c:v>故障处理</c:v>
                </c:pt>
                <c:pt idx="10">
                  <c:v>升级打补丁</c:v>
                </c:pt>
              </c:strCache>
            </c:strRef>
          </c:cat>
          <c:val>
            <c:numRef>
              <c:f>'[工作表 在 00.高斯OLAP业务研讨 - 可复制性V1.0.pptx]现状调查表'!$D$16:$N$16</c:f>
              <c:numCache>
                <c:formatCode>0.00%</c:formatCode>
                <c:ptCount val="11"/>
                <c:pt idx="0">
                  <c:v>0.0522217132386624</c:v>
                </c:pt>
                <c:pt idx="1">
                  <c:v>0.122766834631241</c:v>
                </c:pt>
                <c:pt idx="2">
                  <c:v>0.0558863948694457</c:v>
                </c:pt>
                <c:pt idx="3">
                  <c:v>0.0320659642693541</c:v>
                </c:pt>
                <c:pt idx="4">
                  <c:v>0.192395785616125</c:v>
                </c:pt>
                <c:pt idx="5">
                  <c:v>0.310581768208887</c:v>
                </c:pt>
                <c:pt idx="6">
                  <c:v>0.0412276683463124</c:v>
                </c:pt>
                <c:pt idx="7">
                  <c:v>0.01099404489235</c:v>
                </c:pt>
                <c:pt idx="8">
                  <c:v>0.0142006413192854</c:v>
                </c:pt>
                <c:pt idx="9">
                  <c:v>0.126431516262025</c:v>
                </c:pt>
                <c:pt idx="10">
                  <c:v>0.0412276683463124</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zero"/>
    <c:showDLblsOverMax val="0"/>
  </c:chart>
  <c:spPr>
    <a:noFill/>
    <a:ln>
      <a:solidFill>
        <a:srgbClr val="000000"/>
      </a:solidFill>
    </a:ln>
    <a:effectLst/>
  </c:spPr>
  <c:txPr>
    <a:bodyPr/>
    <a:lstStyle/>
    <a:p>
      <a:pPr>
        <a:defRPr lang="zh-CN" sz="1100">
          <a:solidFill>
            <a:schemeClr val="bg1"/>
          </a:solidFill>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0626432730348"/>
          <c:y val="0.0479388483327082"/>
          <c:w val="0.902863517060367"/>
          <c:h val="0.538247666958297"/>
        </c:manualLayout>
      </c:layout>
      <c:barChart>
        <c:barDir val="col"/>
        <c:grouping val="clustered"/>
        <c:varyColors val="0"/>
        <c:ser>
          <c:idx val="0"/>
          <c:order val="0"/>
          <c:tx>
            <c:strRef>
              <c:f>Sheet1!$A$2</c:f>
              <c:strCache>
                <c:ptCount val="1"/>
                <c:pt idx="0">
                  <c:v>&gt;=50%</c:v>
                </c:pt>
              </c:strCache>
            </c:strRef>
          </c:tx>
          <c:spPr>
            <a:solidFill>
              <a:schemeClr val="accent1"/>
            </a:solidFill>
            <a:ln>
              <a:noFill/>
            </a:ln>
            <a:effectLst/>
            <a:sp3d/>
          </c:spPr>
          <c:invertIfNegative val="0"/>
          <c:dLbls>
            <c:delete val="1"/>
          </c:dLbls>
          <c:cat>
            <c:strRef>
              <c:f>Sheet1!$B$1</c:f>
              <c:strCache>
                <c:ptCount val="1"/>
                <c:pt idx="0">
                  <c:v>频数</c:v>
                </c:pt>
              </c:strCache>
            </c:strRef>
          </c:cat>
          <c:val>
            <c:numRef>
              <c:f>Sheet1!$B$2</c:f>
              <c:numCache>
                <c:formatCode>General</c:formatCode>
                <c:ptCount val="1"/>
                <c:pt idx="0">
                  <c:v>0</c:v>
                </c:pt>
              </c:numCache>
            </c:numRef>
          </c:val>
        </c:ser>
        <c:ser>
          <c:idx val="1"/>
          <c:order val="1"/>
          <c:tx>
            <c:strRef>
              <c:f>Sheet1!$A$3</c:f>
              <c:strCache>
                <c:ptCount val="1"/>
                <c:pt idx="0">
                  <c:v>20%&lt;=.&lt;50%</c:v>
                </c:pt>
              </c:strCache>
            </c:strRef>
          </c:tx>
          <c:spPr>
            <a:solidFill>
              <a:schemeClr val="accent2"/>
            </a:solidFill>
            <a:ln>
              <a:noFill/>
            </a:ln>
            <a:effectLst/>
            <a:sp3d/>
          </c:spPr>
          <c:invertIfNegative val="0"/>
          <c:dLbls>
            <c:delete val="1"/>
          </c:dLbls>
          <c:cat>
            <c:strRef>
              <c:f>Sheet1!$B$1</c:f>
              <c:strCache>
                <c:ptCount val="1"/>
                <c:pt idx="0">
                  <c:v>频数</c:v>
                </c:pt>
              </c:strCache>
            </c:strRef>
          </c:cat>
          <c:val>
            <c:numRef>
              <c:f>Sheet1!$B$3</c:f>
              <c:numCache>
                <c:formatCode>General</c:formatCode>
                <c:ptCount val="1"/>
                <c:pt idx="0">
                  <c:v>0</c:v>
                </c:pt>
              </c:numCache>
            </c:numRef>
          </c:val>
        </c:ser>
        <c:ser>
          <c:idx val="2"/>
          <c:order val="2"/>
          <c:tx>
            <c:strRef>
              <c:f>Sheet1!$A$4</c:f>
              <c:strCache>
                <c:ptCount val="1"/>
                <c:pt idx="0">
                  <c:v>5%&lt;=.&lt;20%</c:v>
                </c:pt>
              </c:strCache>
            </c:strRef>
          </c:tx>
          <c:spPr>
            <a:solidFill>
              <a:schemeClr val="accent3"/>
            </a:solidFill>
            <a:ln>
              <a:noFill/>
            </a:ln>
            <a:effectLst/>
            <a:sp3d/>
          </c:spPr>
          <c:invertIfNegative val="0"/>
          <c:dLbls>
            <c:delete val="1"/>
          </c:dLbls>
          <c:cat>
            <c:strRef>
              <c:f>Sheet1!$B$1</c:f>
              <c:strCache>
                <c:ptCount val="1"/>
                <c:pt idx="0">
                  <c:v>频数</c:v>
                </c:pt>
              </c:strCache>
            </c:strRef>
          </c:cat>
          <c:val>
            <c:numRef>
              <c:f>Sheet1!$B$4</c:f>
              <c:numCache>
                <c:formatCode>General</c:formatCode>
                <c:ptCount val="1"/>
                <c:pt idx="0">
                  <c:v>0</c:v>
                </c:pt>
              </c:numCache>
            </c:numRef>
          </c:val>
        </c:ser>
        <c:ser>
          <c:idx val="3"/>
          <c:order val="3"/>
          <c:tx>
            <c:strRef>
              <c:f>Sheet1!$A$5</c:f>
              <c:strCache>
                <c:ptCount val="1"/>
                <c:pt idx="0">
                  <c:v>0%&lt;=.&lt;5%</c:v>
                </c:pt>
              </c:strCache>
            </c:strRef>
          </c:tx>
          <c:spPr>
            <a:solidFill>
              <a:schemeClr val="accent4"/>
            </a:solidFill>
            <a:ln>
              <a:noFill/>
            </a:ln>
            <a:effectLst/>
            <a:sp3d/>
          </c:spPr>
          <c:invertIfNegative val="0"/>
          <c:dLbls>
            <c:delete val="1"/>
          </c:dLbls>
          <c:cat>
            <c:strRef>
              <c:f>Sheet1!$B$1</c:f>
              <c:strCache>
                <c:ptCount val="1"/>
                <c:pt idx="0">
                  <c:v>频数</c:v>
                </c:pt>
              </c:strCache>
            </c:strRef>
          </c:cat>
          <c:val>
            <c:numRef>
              <c:f>Sheet1!$B$5</c:f>
              <c:numCache>
                <c:formatCode>General</c:formatCode>
                <c:ptCount val="1"/>
                <c:pt idx="0">
                  <c:v>35</c:v>
                </c:pt>
              </c:numCache>
            </c:numRef>
          </c:val>
        </c:ser>
        <c:ser>
          <c:idx val="4"/>
          <c:order val="4"/>
          <c:tx>
            <c:strRef>
              <c:f>Sheet1!$A$6</c:f>
              <c:strCache>
                <c:ptCount val="1"/>
                <c:pt idx="0">
                  <c:v>-5%&lt;=.&lt;0%</c:v>
                </c:pt>
              </c:strCache>
            </c:strRef>
          </c:tx>
          <c:spPr>
            <a:solidFill>
              <a:schemeClr val="accent5"/>
            </a:solidFill>
            <a:ln>
              <a:noFill/>
            </a:ln>
            <a:effectLst/>
            <a:sp3d/>
          </c:spPr>
          <c:invertIfNegative val="0"/>
          <c:dLbls>
            <c:delete val="1"/>
          </c:dLbls>
          <c:cat>
            <c:strRef>
              <c:f>Sheet1!$B$1</c:f>
              <c:strCache>
                <c:ptCount val="1"/>
                <c:pt idx="0">
                  <c:v>频数</c:v>
                </c:pt>
              </c:strCache>
            </c:strRef>
          </c:cat>
          <c:val>
            <c:numRef>
              <c:f>Sheet1!$B$6</c:f>
              <c:numCache>
                <c:formatCode>General</c:formatCode>
                <c:ptCount val="1"/>
                <c:pt idx="0">
                  <c:v>30</c:v>
                </c:pt>
              </c:numCache>
            </c:numRef>
          </c:val>
        </c:ser>
        <c:ser>
          <c:idx val="5"/>
          <c:order val="5"/>
          <c:tx>
            <c:strRef>
              <c:f>Sheet1!$A$7</c:f>
              <c:strCache>
                <c:ptCount val="1"/>
                <c:pt idx="0">
                  <c:v>-20%&lt;=.&lt;-5%</c:v>
                </c:pt>
              </c:strCache>
            </c:strRef>
          </c:tx>
          <c:spPr>
            <a:solidFill>
              <a:schemeClr val="accent6"/>
            </a:solidFill>
            <a:ln>
              <a:noFill/>
            </a:ln>
            <a:effectLst/>
            <a:sp3d/>
          </c:spPr>
          <c:invertIfNegative val="0"/>
          <c:dLbls>
            <c:delete val="1"/>
          </c:dLbls>
          <c:cat>
            <c:strRef>
              <c:f>Sheet1!$B$1</c:f>
              <c:strCache>
                <c:ptCount val="1"/>
                <c:pt idx="0">
                  <c:v>频数</c:v>
                </c:pt>
              </c:strCache>
            </c:strRef>
          </c:cat>
          <c:val>
            <c:numRef>
              <c:f>Sheet1!$B$7</c:f>
              <c:numCache>
                <c:formatCode>General</c:formatCode>
                <c:ptCount val="1"/>
                <c:pt idx="0">
                  <c:v>24</c:v>
                </c:pt>
              </c:numCache>
            </c:numRef>
          </c:val>
        </c:ser>
        <c:ser>
          <c:idx val="6"/>
          <c:order val="6"/>
          <c:tx>
            <c:strRef>
              <c:f>Sheet1!$A$8</c:f>
              <c:strCache>
                <c:ptCount val="1"/>
                <c:pt idx="0">
                  <c:v>-50%&lt;=.&lt;-20%</c:v>
                </c:pt>
              </c:strCache>
            </c:strRef>
          </c:tx>
          <c:spPr>
            <a:solidFill>
              <a:schemeClr val="accent1">
                <a:lumMod val="60000"/>
              </a:schemeClr>
            </a:solidFill>
            <a:ln>
              <a:noFill/>
            </a:ln>
            <a:effectLst/>
            <a:sp3d/>
          </c:spPr>
          <c:invertIfNegative val="0"/>
          <c:dLbls>
            <c:delete val="1"/>
          </c:dLbls>
          <c:cat>
            <c:strRef>
              <c:f>Sheet1!$B$1</c:f>
              <c:strCache>
                <c:ptCount val="1"/>
                <c:pt idx="0">
                  <c:v>频数</c:v>
                </c:pt>
              </c:strCache>
            </c:strRef>
          </c:cat>
          <c:val>
            <c:numRef>
              <c:f>Sheet1!$B$8</c:f>
              <c:numCache>
                <c:formatCode>General</c:formatCode>
                <c:ptCount val="1"/>
                <c:pt idx="0">
                  <c:v>3</c:v>
                </c:pt>
              </c:numCache>
            </c:numRef>
          </c:val>
        </c:ser>
        <c:ser>
          <c:idx val="7"/>
          <c:order val="7"/>
          <c:tx>
            <c:strRef>
              <c:f>Sheet1!$A$9</c:f>
              <c:strCache>
                <c:ptCount val="1"/>
                <c:pt idx="0">
                  <c:v>&lt;-50%</c:v>
                </c:pt>
              </c:strCache>
            </c:strRef>
          </c:tx>
          <c:spPr>
            <a:solidFill>
              <a:schemeClr val="accent2">
                <a:lumMod val="60000"/>
              </a:schemeClr>
            </a:solidFill>
            <a:ln>
              <a:noFill/>
            </a:ln>
            <a:effectLst/>
            <a:sp3d/>
          </c:spPr>
          <c:invertIfNegative val="0"/>
          <c:dLbls>
            <c:delete val="1"/>
          </c:dLbls>
          <c:cat>
            <c:strRef>
              <c:f>Sheet1!$B$1</c:f>
              <c:strCache>
                <c:ptCount val="1"/>
                <c:pt idx="0">
                  <c:v>频数</c:v>
                </c:pt>
              </c:strCache>
            </c:strRef>
          </c:cat>
          <c:val>
            <c:numRef>
              <c:f>Sheet1!$B$9</c:f>
              <c:numCache>
                <c:formatCode>General</c:formatCode>
                <c:ptCount val="1"/>
                <c:pt idx="0">
                  <c:v>5</c:v>
                </c:pt>
              </c:numCache>
            </c:numRef>
          </c:val>
        </c:ser>
        <c:dLbls>
          <c:showLegendKey val="0"/>
          <c:showVal val="0"/>
          <c:showCatName val="0"/>
          <c:showSerName val="0"/>
          <c:showPercent val="0"/>
          <c:showBubbleSize val="0"/>
        </c:dLbls>
        <c:gapWidth val="150"/>
        <c:axId val="-16584000"/>
        <c:axId val="-16577472"/>
      </c:barChart>
      <c:catAx>
        <c:axId val="-16584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577472"/>
        <c:crosses val="autoZero"/>
        <c:auto val="1"/>
        <c:lblAlgn val="ctr"/>
        <c:lblOffset val="100"/>
        <c:noMultiLvlLbl val="0"/>
      </c:catAx>
      <c:valAx>
        <c:axId val="-1657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584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r>
              <a:rPr lang="en-US" b="0" dirty="0" smtClean="0">
                <a:solidFill>
                  <a:schemeClr val="bg1"/>
                </a:solidFill>
              </a:rPr>
              <a:t>CREATE MODEL - 1M rows</a:t>
            </a:r>
            <a:endParaRPr lang="en-US" b="0" dirty="0">
              <a:solidFill>
                <a:schemeClr val="bg1"/>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FF0000"/>
              </a:solidFill>
              <a:ln>
                <a:solidFill>
                  <a:srgbClr val="A30E07"/>
                </a:solidFill>
              </a:ln>
              <a:effectLst/>
            </c:spPr>
          </c:dPt>
          <c:dLbls>
            <c:delete val="1"/>
          </c:dLbls>
          <c:cat>
            <c:strRef>
              <c:f>Sheet1!$A$2:$A$3</c:f>
              <c:strCache>
                <c:ptCount val="2"/>
                <c:pt idx="0">
                  <c:v>Python UDF</c:v>
                </c:pt>
                <c:pt idx="1">
                  <c:v>XGBoost operator</c:v>
                </c:pt>
              </c:strCache>
            </c:strRef>
          </c:cat>
          <c:val>
            <c:numRef>
              <c:f>Sheet1!$B$2:$B$3</c:f>
              <c:numCache>
                <c:formatCode>General</c:formatCode>
                <c:ptCount val="2"/>
                <c:pt idx="0">
                  <c:v>29.29</c:v>
                </c:pt>
                <c:pt idx="1">
                  <c:v>3.18</c:v>
                </c:pt>
              </c:numCache>
            </c:numRef>
          </c:val>
        </c:ser>
        <c:dLbls>
          <c:showLegendKey val="0"/>
          <c:showVal val="0"/>
          <c:showCatName val="0"/>
          <c:showSerName val="0"/>
          <c:showPercent val="0"/>
          <c:showBubbleSize val="0"/>
        </c:dLbls>
        <c:gapWidth val="219"/>
        <c:overlap val="-27"/>
        <c:axId val="-11806240"/>
        <c:axId val="-11805152"/>
      </c:barChart>
      <c:catAx>
        <c:axId val="-1180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1805152"/>
        <c:crosses val="autoZero"/>
        <c:auto val="1"/>
        <c:lblAlgn val="ctr"/>
        <c:lblOffset val="100"/>
        <c:noMultiLvlLbl val="0"/>
      </c:catAx>
      <c:valAx>
        <c:axId val="-1180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mn-lt"/>
                    <a:ea typeface="+mn-ea"/>
                    <a:cs typeface="+mn-cs"/>
                  </a:defRPr>
                </a:pPr>
                <a:r>
                  <a:rPr lang="en-US" dirty="0" smtClean="0"/>
                  <a:t>Time (s)</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18062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r>
              <a:rPr lang="en-US" dirty="0" smtClean="0">
                <a:solidFill>
                  <a:schemeClr val="bg1"/>
                </a:solidFill>
              </a:rPr>
              <a:t>PREDICT BY 1M rows</a:t>
            </a:r>
            <a:endParaRPr lang="en-US" dirty="0">
              <a:solidFill>
                <a:schemeClr val="bg1"/>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1"/>
            <c:invertIfNegative val="0"/>
            <c:bubble3D val="0"/>
            <c:spPr>
              <a:solidFill>
                <a:srgbClr val="FF0000"/>
              </a:solidFill>
              <a:ln>
                <a:noFill/>
              </a:ln>
              <a:effectLst/>
            </c:spPr>
          </c:dPt>
          <c:dLbls>
            <c:delete val="1"/>
          </c:dLbls>
          <c:cat>
            <c:strRef>
              <c:f>Sheet1!$A$2:$A$3</c:f>
              <c:strCache>
                <c:ptCount val="2"/>
                <c:pt idx="0">
                  <c:v>Python UDF</c:v>
                </c:pt>
                <c:pt idx="1">
                  <c:v>XGBoost operator</c:v>
                </c:pt>
              </c:strCache>
            </c:strRef>
          </c:cat>
          <c:val>
            <c:numRef>
              <c:f>Sheet1!$B$2:$B$3</c:f>
              <c:numCache>
                <c:formatCode>General</c:formatCode>
                <c:ptCount val="2"/>
                <c:pt idx="0">
                  <c:v>227.36</c:v>
                </c:pt>
                <c:pt idx="1">
                  <c:v>14.46</c:v>
                </c:pt>
              </c:numCache>
            </c:numRef>
          </c:val>
        </c:ser>
        <c:dLbls>
          <c:showLegendKey val="0"/>
          <c:showVal val="0"/>
          <c:showCatName val="0"/>
          <c:showSerName val="0"/>
          <c:showPercent val="0"/>
          <c:showBubbleSize val="0"/>
        </c:dLbls>
        <c:gapWidth val="219"/>
        <c:overlap val="-27"/>
        <c:axId val="-11803520"/>
        <c:axId val="-11802432"/>
      </c:barChart>
      <c:catAx>
        <c:axId val="-1180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1802432"/>
        <c:crosses val="autoZero"/>
        <c:auto val="1"/>
        <c:lblAlgn val="ctr"/>
        <c:lblOffset val="100"/>
        <c:noMultiLvlLbl val="0"/>
      </c:catAx>
      <c:valAx>
        <c:axId val="-1180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mn-lt"/>
                    <a:ea typeface="+mn-ea"/>
                    <a:cs typeface="+mn-cs"/>
                  </a:defRPr>
                </a:pPr>
                <a:r>
                  <a:rPr lang="en-US" dirty="0" smtClean="0"/>
                  <a:t>Time (s)</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18035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2DAE7-1433-4BF1-83FB-1D08D997CE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9F86C-26D7-4785-9FAC-20D1195F711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2017</a:t>
            </a:r>
            <a:r>
              <a:rPr lang="zh-CN" altLang="en-US" dirty="0" smtClean="0"/>
              <a:t>年非面对面消费支付欺诈率</a:t>
            </a:r>
            <a:r>
              <a:rPr lang="en-US" altLang="zh-CN" dirty="0" smtClean="0"/>
              <a:t>64.3 BP</a:t>
            </a:r>
            <a:r>
              <a:rPr lang="zh-CN" altLang="en-US" dirty="0" smtClean="0"/>
              <a:t>（每万元中发生欺诈金额占比</a:t>
            </a:r>
            <a:r>
              <a:rPr lang="en-US" altLang="zh-CN" dirty="0" smtClean="0"/>
              <a:t>)</a:t>
            </a:r>
            <a:r>
              <a:rPr lang="zh-CN" altLang="en-US" dirty="0" smtClean="0"/>
              <a:t>。</a:t>
            </a:r>
            <a:endParaRPr lang="zh-CN" altLang="en-US" dirty="0" smtClean="0"/>
          </a:p>
          <a:p>
            <a:r>
              <a:rPr lang="en-US" altLang="zh-CN" dirty="0" smtClean="0"/>
              <a:t>2017</a:t>
            </a:r>
            <a:r>
              <a:rPr lang="zh-CN" altLang="en-US" dirty="0" smtClean="0"/>
              <a:t>年全球金融欺诈损失达</a:t>
            </a:r>
            <a:r>
              <a:rPr lang="en-US" altLang="zh-CN" dirty="0" smtClean="0"/>
              <a:t>73.71</a:t>
            </a:r>
            <a:r>
              <a:rPr lang="zh-CN" altLang="en-US" dirty="0" smtClean="0"/>
              <a:t>亿美金。</a:t>
            </a:r>
            <a:endParaRPr lang="zh-CN" altLang="en-US" dirty="0" smtClean="0"/>
          </a:p>
          <a:p>
            <a:r>
              <a:rPr lang="en-US" altLang="zh-CN" dirty="0" smtClean="0"/>
              <a:t>2017</a:t>
            </a:r>
            <a:r>
              <a:rPr lang="zh-CN" altLang="en-US" dirty="0" smtClean="0"/>
              <a:t>年金融服务领域风险交易比例相比</a:t>
            </a:r>
            <a:r>
              <a:rPr lang="en-US" altLang="zh-CN" dirty="0" smtClean="0"/>
              <a:t>2016</a:t>
            </a:r>
            <a:r>
              <a:rPr lang="zh-CN" altLang="en-US" dirty="0" smtClean="0"/>
              <a:t>年增长了</a:t>
            </a:r>
            <a:r>
              <a:rPr lang="en-US" altLang="zh-CN" dirty="0" smtClean="0"/>
              <a:t>40%</a:t>
            </a:r>
            <a:r>
              <a:rPr lang="zh-CN" altLang="en-US" dirty="0" smtClean="0"/>
              <a:t>。</a:t>
            </a:r>
            <a:endParaRPr lang="zh-CN" altLang="en-US" dirty="0" smtClean="0"/>
          </a:p>
          <a:p>
            <a:r>
              <a:rPr lang="zh-CN" altLang="en-US" dirty="0" smtClean="0"/>
              <a:t>预计</a:t>
            </a:r>
            <a:r>
              <a:rPr lang="en-US" altLang="zh-CN" dirty="0" smtClean="0"/>
              <a:t>2019</a:t>
            </a:r>
            <a:r>
              <a:rPr lang="zh-CN" altLang="en-US" dirty="0" smtClean="0"/>
              <a:t>年因数据泄露造成的经济损失，全球范围内将达到</a:t>
            </a:r>
            <a:r>
              <a:rPr lang="en-US" altLang="zh-CN" dirty="0" smtClean="0"/>
              <a:t>2.1</a:t>
            </a:r>
            <a:r>
              <a:rPr lang="zh-CN" altLang="en-US" dirty="0" smtClean="0"/>
              <a:t>万亿美金。</a:t>
            </a:r>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密态数据库允许客户端对客户端应用程序内的敏感数据进行加密。在查询期间，整个业务数据流在数据处理过程中都是以密文形态存在。</a:t>
            </a:r>
            <a:endParaRPr lang="zh-CN" altLang="en-US" dirty="0" smtClean="0"/>
          </a:p>
          <a:p>
            <a:r>
              <a:rPr lang="zh-CN" altLang="en-US" dirty="0" smtClean="0"/>
              <a:t>● 保护数据在云上全生命周期的隐私安全；</a:t>
            </a:r>
            <a:endParaRPr lang="zh-CN" altLang="en-US" dirty="0" smtClean="0"/>
          </a:p>
          <a:p>
            <a:r>
              <a:rPr lang="zh-CN" altLang="en-US" dirty="0" smtClean="0"/>
              <a:t>● 通过将密钥掌握在用户自己手上，实现公有云、消费者云以及开发用户的用户信任问题；</a:t>
            </a:r>
            <a:endParaRPr lang="zh-CN" altLang="en-US" dirty="0" smtClean="0"/>
          </a:p>
          <a:p>
            <a:r>
              <a:rPr lang="zh-CN" altLang="en-US" dirty="0" smtClean="0"/>
              <a:t>● 使能合作伙伴，让合作伙伴借助全密态能力更好的遵守个人隐私保护方面的法律法规。</a:t>
            </a:r>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Recovery Point Objective (RPO)</a:t>
            </a:r>
            <a:r>
              <a:rPr lang="zh-CN" altLang="en-US" dirty="0" smtClean="0"/>
              <a:t>，指的是最多可能丢失的数据的时长。</a:t>
            </a:r>
            <a:endParaRPr lang="zh-CN" altLang="en-US" dirty="0" smtClean="0"/>
          </a:p>
          <a:p>
            <a:r>
              <a:rPr lang="en-US" altLang="zh-CN" dirty="0" smtClean="0"/>
              <a:t>Recovery Time Objective (RTO) </a:t>
            </a:r>
            <a:r>
              <a:rPr lang="zh-CN" altLang="en-US" dirty="0" smtClean="0"/>
              <a:t>，指的是从灾难发生到整个系统恢复正常所需要的最大时长。</a:t>
            </a:r>
            <a:endParaRPr lang="en-US" altLang="zh-CN" dirty="0" smtClean="0"/>
          </a:p>
          <a:p>
            <a:r>
              <a:rPr lang="zh-CN" altLang="en-US" sz="1200" b="0" i="0" kern="1200" dirty="0" smtClean="0">
                <a:solidFill>
                  <a:schemeClr val="tx1"/>
                </a:solidFill>
                <a:effectLst/>
                <a:latin typeface="+mn-lt"/>
                <a:ea typeface="+mn-ea"/>
                <a:cs typeface="+mn-cs"/>
              </a:rPr>
              <a:t>简单区分的话，</a:t>
            </a:r>
            <a:r>
              <a:rPr lang="en-US" altLang="zh-CN" sz="1200" b="0" i="0" kern="1200" dirty="0" smtClean="0">
                <a:solidFill>
                  <a:schemeClr val="tx1"/>
                </a:solidFill>
                <a:effectLst/>
                <a:latin typeface="+mn-lt"/>
                <a:ea typeface="+mn-ea"/>
                <a:cs typeface="+mn-cs"/>
              </a:rPr>
              <a:t>RPO</a:t>
            </a:r>
            <a:r>
              <a:rPr lang="zh-CN" altLang="en-US" sz="1200" b="0" i="0" kern="1200" dirty="0" smtClean="0">
                <a:solidFill>
                  <a:schemeClr val="tx1"/>
                </a:solidFill>
                <a:effectLst/>
                <a:latin typeface="+mn-lt"/>
                <a:ea typeface="+mn-ea"/>
                <a:cs typeface="+mn-cs"/>
              </a:rPr>
              <a:t>是灾难发生之前的时间， </a:t>
            </a:r>
            <a:r>
              <a:rPr lang="en-US" altLang="zh-CN" sz="1200" b="0" i="0" kern="1200" dirty="0" smtClean="0">
                <a:solidFill>
                  <a:schemeClr val="tx1"/>
                </a:solidFill>
                <a:effectLst/>
                <a:latin typeface="+mn-lt"/>
                <a:ea typeface="+mn-ea"/>
                <a:cs typeface="+mn-cs"/>
              </a:rPr>
              <a:t>RTO</a:t>
            </a:r>
            <a:r>
              <a:rPr lang="zh-CN" altLang="en-US" sz="1200" b="0" i="0" kern="1200" dirty="0" smtClean="0">
                <a:solidFill>
                  <a:schemeClr val="tx1"/>
                </a:solidFill>
                <a:effectLst/>
                <a:latin typeface="+mn-lt"/>
                <a:ea typeface="+mn-ea"/>
                <a:cs typeface="+mn-cs"/>
              </a:rPr>
              <a:t>是灾难发生之后的时间。</a:t>
            </a:r>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对客户应用透明：</a:t>
            </a:r>
            <a:endParaRPr lang="en-US" altLang="zh-CN" dirty="0" smtClean="0"/>
          </a:p>
          <a:p>
            <a:r>
              <a:rPr lang="en-US" altLang="zh-CN" dirty="0" smtClean="0"/>
              <a:t>(1)</a:t>
            </a:r>
            <a:r>
              <a:rPr lang="zh-CN" altLang="en-US" dirty="0" smtClean="0"/>
              <a:t>生成客户端主密钥：用户需要在本地部署密钥管理工具（</a:t>
            </a:r>
            <a:r>
              <a:rPr lang="en-US" altLang="zh-CN" dirty="0" err="1" smtClean="0"/>
              <a:t>KeyTool</a:t>
            </a:r>
            <a:r>
              <a:rPr lang="zh-CN" altLang="en-US" dirty="0" smtClean="0"/>
              <a:t>），通过密钥管理工具相关指令来管理密钥，如创建或删除密钥；</a:t>
            </a:r>
            <a:endParaRPr lang="zh-CN" altLang="en-US" dirty="0" smtClean="0"/>
          </a:p>
          <a:p>
            <a:r>
              <a:rPr lang="en-US" altLang="zh-CN" dirty="0" smtClean="0"/>
              <a:t>(2)</a:t>
            </a:r>
            <a:r>
              <a:rPr lang="zh-CN" altLang="en-US" dirty="0" smtClean="0"/>
              <a:t>记录</a:t>
            </a:r>
            <a:r>
              <a:rPr lang="en-US" altLang="zh-CN" dirty="0" smtClean="0"/>
              <a:t>CMK</a:t>
            </a:r>
            <a:r>
              <a:rPr lang="zh-CN" altLang="en-US" dirty="0" smtClean="0"/>
              <a:t>与</a:t>
            </a:r>
            <a:r>
              <a:rPr lang="en-US" altLang="zh-CN" dirty="0" smtClean="0"/>
              <a:t>CEK</a:t>
            </a:r>
            <a:r>
              <a:rPr lang="zh-CN" altLang="en-US" dirty="0" smtClean="0"/>
              <a:t>信息，在系统创建加密表：有了阶段</a:t>
            </a:r>
            <a:r>
              <a:rPr lang="en-US" altLang="zh-CN" dirty="0" smtClean="0"/>
              <a:t>1</a:t>
            </a:r>
            <a:r>
              <a:rPr lang="zh-CN" altLang="en-US" dirty="0" smtClean="0"/>
              <a:t>中生成的密钥信息后，为数据库设计专门的密钥创建语法，包括设计新的主密钥</a:t>
            </a:r>
            <a:r>
              <a:rPr lang="en-US" altLang="zh-CN" dirty="0" smtClean="0"/>
              <a:t>(CMK, Client Master Key)</a:t>
            </a:r>
            <a:r>
              <a:rPr lang="zh-CN" altLang="en-US" dirty="0" smtClean="0"/>
              <a:t>和列加密密钥</a:t>
            </a:r>
            <a:r>
              <a:rPr lang="en-US" altLang="zh-CN" dirty="0" smtClean="0"/>
              <a:t>(CEK, Column </a:t>
            </a:r>
            <a:r>
              <a:rPr lang="en-US" altLang="zh-CN" dirty="0" err="1" smtClean="0"/>
              <a:t>EncryptionKey</a:t>
            </a:r>
            <a:r>
              <a:rPr lang="en-US" altLang="zh-CN" dirty="0" smtClean="0"/>
              <a:t>)</a:t>
            </a:r>
            <a:r>
              <a:rPr lang="zh-CN" altLang="en-US" dirty="0" smtClean="0"/>
              <a:t>语法；通过内核接口访问</a:t>
            </a:r>
            <a:r>
              <a:rPr lang="en-US" altLang="zh-CN" dirty="0" err="1" smtClean="0"/>
              <a:t>KeyTool</a:t>
            </a:r>
            <a:r>
              <a:rPr lang="zh-CN" altLang="en-US" dirty="0" smtClean="0"/>
              <a:t>中存储的主密钥并记录在系统中，列加密密钥则由主密钥在客户端完成加密后存储在数据库服务端；数据通过列加密密钥完成在客户端的加密，然后传输到服务端。通过对创建表语法进行改造，指定字段的加密类型。</a:t>
            </a:r>
            <a:endParaRPr lang="zh-CN" altLang="en-US" dirty="0" smtClean="0"/>
          </a:p>
          <a:p>
            <a:r>
              <a:rPr lang="en-US" altLang="zh-CN" dirty="0" smtClean="0"/>
              <a:t>(3) </a:t>
            </a:r>
            <a:r>
              <a:rPr lang="zh-CN" altLang="en-US" dirty="0" smtClean="0"/>
              <a:t>完成密态等值查询：在客户端解析模块，识别所有涉及的属性是否包含加密列信息，如果不涉及则直接返回并将查询发送到服务端，如果涉及加密列，则需要按照对应的列加密密钥和加密算法加密参数信息，然后发送查询任务到服务端。在服务端，数据在经过加密后，存储的数据类型发生变更，在服务端需要根据新的存储类型进行查询任务执行，通过修改优化器和执行器进行功能适配。</a:t>
            </a:r>
            <a:endParaRPr lang="en-US" altLang="zh-CN" dirty="0" smtClean="0"/>
          </a:p>
          <a:p>
            <a:endParaRPr lang="en-US" altLang="zh-CN" dirty="0" smtClean="0"/>
          </a:p>
          <a:p>
            <a:r>
              <a:rPr lang="en-US" altLang="zh-CN" sz="1200" kern="1200" dirty="0" err="1" smtClean="0">
                <a:solidFill>
                  <a:schemeClr val="tx1"/>
                </a:solidFill>
                <a:effectLst/>
                <a:latin typeface="+mn-lt"/>
                <a:ea typeface="+mn-ea"/>
                <a:cs typeface="+mn-cs"/>
              </a:rPr>
              <a:t>enc_type</a:t>
            </a:r>
            <a:r>
              <a:rPr lang="zh-CN" altLang="zh-CN" sz="1200" kern="1200" dirty="0" smtClean="0">
                <a:solidFill>
                  <a:schemeClr val="tx1"/>
                </a:solidFill>
                <a:effectLst/>
                <a:latin typeface="+mn-lt"/>
                <a:ea typeface="+mn-ea"/>
                <a:cs typeface="+mn-cs"/>
              </a:rPr>
              <a:t>：采用确定性加密、随机加密；</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密态数据库允许客户端对客户端应用程序内的敏感数据进行加密。在查询期间，整个业务数据流在数据处理过程中都是以密文形态存在。</a:t>
            </a:r>
            <a:endParaRPr lang="zh-CN" altLang="en-US" dirty="0" smtClean="0"/>
          </a:p>
          <a:p>
            <a:r>
              <a:rPr lang="zh-CN" altLang="en-US" dirty="0" smtClean="0"/>
              <a:t>● 保护数据在云上全生命周期的隐私安全；</a:t>
            </a:r>
            <a:endParaRPr lang="zh-CN" altLang="en-US" dirty="0" smtClean="0"/>
          </a:p>
          <a:p>
            <a:r>
              <a:rPr lang="zh-CN" altLang="en-US" dirty="0" smtClean="0"/>
              <a:t>● 通过将密钥掌握在用户自己手上，实现公有云、消费者云以及开发用户的用户信任问题；</a:t>
            </a:r>
            <a:endParaRPr lang="zh-CN" altLang="en-US" dirty="0" smtClean="0"/>
          </a:p>
          <a:p>
            <a:r>
              <a:rPr lang="zh-CN" altLang="en-US" dirty="0" smtClean="0"/>
              <a:t>● 使能合作伙伴，让合作伙伴借助全密态能力更好的遵守个人隐私保护方面的法律法规。</a:t>
            </a:r>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defTabSz="671830" eaLnBrk="0" fontAlgn="base" hangingPunct="0">
              <a:lnSpc>
                <a:spcPct val="140000"/>
              </a:lnSpc>
              <a:spcBef>
                <a:spcPct val="0"/>
              </a:spcBef>
              <a:spcAft>
                <a:spcPct val="0"/>
              </a:spcAft>
              <a:buNone/>
              <a:defRPr/>
            </a:pPr>
            <a:r>
              <a:rPr lang="zh-CN" altLang="en-US" sz="1200" b="1" kern="0" dirty="0" smtClean="0"/>
              <a:t>调优参数列表：</a:t>
            </a:r>
            <a:r>
              <a:rPr lang="zh-CN" altLang="en-US" sz="1200" kern="0" dirty="0" smtClean="0"/>
              <a:t>根据不同的场景预设，用户也可以根据经验配置；</a:t>
            </a:r>
            <a:endParaRPr lang="en-US" altLang="zh-CN" sz="1200" kern="0" dirty="0" smtClean="0"/>
          </a:p>
          <a:p>
            <a:pPr marL="0" lvl="0" indent="0" defTabSz="671830" eaLnBrk="0" fontAlgn="base" hangingPunct="0">
              <a:lnSpc>
                <a:spcPct val="140000"/>
              </a:lnSpc>
              <a:spcBef>
                <a:spcPct val="0"/>
              </a:spcBef>
              <a:spcAft>
                <a:spcPct val="0"/>
              </a:spcAft>
              <a:buNone/>
              <a:defRPr/>
            </a:pPr>
            <a:r>
              <a:rPr lang="zh-CN" altLang="en-US" sz="1200" b="1" kern="0" dirty="0" smtClean="0"/>
              <a:t>调优方法概括</a:t>
            </a:r>
            <a:r>
              <a:rPr lang="zh-CN" altLang="en-US" sz="1200" kern="0" dirty="0" smtClean="0"/>
              <a:t>：结合</a:t>
            </a:r>
            <a:r>
              <a:rPr lang="zh-CN" altLang="en-US" sz="1200" b="1" kern="0" dirty="0" smtClean="0"/>
              <a:t>深度强化学习</a:t>
            </a:r>
            <a:r>
              <a:rPr lang="zh-CN" altLang="en-US" sz="1200" kern="0" dirty="0" smtClean="0"/>
              <a:t>与</a:t>
            </a:r>
            <a:r>
              <a:rPr lang="zh-CN" altLang="en-US" sz="1200" b="1" kern="0" dirty="0" smtClean="0"/>
              <a:t>全局优化算法</a:t>
            </a:r>
            <a:r>
              <a:rPr lang="zh-CN" altLang="en-US" sz="1200" kern="0" dirty="0" smtClean="0"/>
              <a:t>，针对不同类别的参数进行细粒度调优。</a:t>
            </a:r>
            <a:endParaRPr lang="en-US" altLang="zh-CN" sz="1200" kern="0" dirty="0" smtClean="0"/>
          </a:p>
          <a:p>
            <a:pPr marL="0" lvl="0" indent="0" defTabSz="671830" eaLnBrk="0" fontAlgn="base" hangingPunct="0">
              <a:lnSpc>
                <a:spcPct val="140000"/>
              </a:lnSpc>
              <a:spcBef>
                <a:spcPct val="0"/>
              </a:spcBef>
              <a:spcAft>
                <a:spcPct val="0"/>
              </a:spcAft>
              <a:buNone/>
              <a:defRPr/>
            </a:pPr>
            <a:r>
              <a:rPr lang="zh-CN" altLang="en-US" sz="1200" b="1" kern="0" dirty="0" smtClean="0"/>
              <a:t>调优效果评估</a:t>
            </a:r>
            <a:r>
              <a:rPr lang="zh-CN" altLang="en-US" sz="1200" kern="0" dirty="0" smtClean="0"/>
              <a:t>：观察</a:t>
            </a:r>
            <a:r>
              <a:rPr lang="en-US" altLang="zh-CN" sz="1200" kern="0" dirty="0" smtClean="0"/>
              <a:t>benchmark</a:t>
            </a:r>
            <a:r>
              <a:rPr lang="zh-CN" altLang="en-US" sz="1200" kern="0" dirty="0" smtClean="0"/>
              <a:t>的跑分结果，预置的</a:t>
            </a:r>
            <a:r>
              <a:rPr lang="en-US" altLang="zh-CN" sz="1200" kern="0" dirty="0" smtClean="0"/>
              <a:t>benchmark</a:t>
            </a:r>
            <a:r>
              <a:rPr lang="zh-CN" altLang="en-US" sz="1200" kern="0" dirty="0" smtClean="0"/>
              <a:t>丰富，极简可扩展。</a:t>
            </a:r>
            <a:endParaRPr lang="en-US" altLang="zh-CN" sz="1200" kern="0" dirty="0" smtClean="0"/>
          </a:p>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14400" fontAlgn="base">
              <a:lnSpc>
                <a:spcPct val="150000"/>
              </a:lnSpc>
              <a:spcBef>
                <a:spcPct val="0"/>
              </a:spcBef>
              <a:spcAft>
                <a:spcPct val="0"/>
              </a:spcAft>
            </a:pPr>
            <a:r>
              <a:rPr lang="en-US" altLang="zh-CN" sz="1200" b="1"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ThreadPoolControler</a:t>
            </a:r>
            <a:r>
              <a:rPr lang="zh-CN" altLang="en-US"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：线程池总控，负责线程池的初始化和资源管理</a:t>
            </a:r>
            <a:endParaRPr lang="en-US" altLang="zh-CN"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a:p>
            <a:pPr defTabSz="914400" fontAlgn="base">
              <a:lnSpc>
                <a:spcPct val="150000"/>
              </a:lnSpc>
              <a:spcBef>
                <a:spcPct val="0"/>
              </a:spcBef>
              <a:spcAft>
                <a:spcPct val="0"/>
              </a:spcAft>
            </a:pPr>
            <a:r>
              <a:rPr lang="en-US" altLang="zh-CN" sz="1200" b="1"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ThreadSessionControler</a:t>
            </a:r>
            <a:r>
              <a:rPr lang="en-US" altLang="zh-CN" sz="1200" b="1"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 </a:t>
            </a:r>
            <a:r>
              <a:rPr lang="zh-CN" altLang="en-US"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：会话生命周期管理</a:t>
            </a:r>
            <a:endParaRPr lang="en-US" altLang="zh-CN"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a:p>
            <a:pPr defTabSz="914400" fontAlgn="base">
              <a:lnSpc>
                <a:spcPct val="150000"/>
              </a:lnSpc>
              <a:spcBef>
                <a:spcPct val="0"/>
              </a:spcBef>
              <a:spcAft>
                <a:spcPct val="0"/>
              </a:spcAft>
            </a:pPr>
            <a:r>
              <a:rPr lang="en-US" altLang="zh-CN" sz="1200" b="1"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ThreadPoolGroup</a:t>
            </a:r>
            <a:r>
              <a:rPr lang="zh-CN" altLang="en-US"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：线程组，可以定义灵活的线程数量和帮核策略</a:t>
            </a:r>
            <a:endParaRPr lang="en-US" altLang="zh-CN"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a:p>
            <a:pPr defTabSz="914400" fontAlgn="base">
              <a:lnSpc>
                <a:spcPct val="150000"/>
              </a:lnSpc>
              <a:spcBef>
                <a:spcPct val="0"/>
              </a:spcBef>
              <a:spcAft>
                <a:spcPct val="0"/>
              </a:spcAft>
            </a:pPr>
            <a:r>
              <a:rPr lang="en-US" altLang="zh-CN" sz="1200" b="1"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ThreadPoolListener</a:t>
            </a:r>
            <a:r>
              <a:rPr lang="en-US" altLang="zh-CN"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 </a:t>
            </a:r>
            <a:r>
              <a:rPr lang="zh-CN" altLang="en-US"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监听线程，负责事件的分发和管理</a:t>
            </a:r>
            <a:endParaRPr lang="en-US" altLang="zh-CN"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a:p>
            <a:pPr defTabSz="914400" fontAlgn="base">
              <a:lnSpc>
                <a:spcPct val="150000"/>
              </a:lnSpc>
              <a:spcBef>
                <a:spcPct val="0"/>
              </a:spcBef>
              <a:spcAft>
                <a:spcPct val="0"/>
              </a:spcAft>
            </a:pPr>
            <a:r>
              <a:rPr lang="en-US" altLang="zh-CN" sz="1200" b="1"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ThreadPoolWorker</a:t>
            </a:r>
            <a:r>
              <a:rPr lang="en-US" altLang="zh-CN"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 </a:t>
            </a:r>
            <a:r>
              <a:rPr lang="zh-CN" altLang="en-US"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工作线程</a:t>
            </a:r>
            <a:endParaRPr lang="en-US" altLang="zh-CN" sz="12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79F86C-26D7-4785-9FAC-20D1195F711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
        <p:nvSpPr>
          <p:cNvPr id="31" name="标题 1"/>
          <p:cNvSpPr>
            <a:spLocks noGrp="1"/>
          </p:cNvSpPr>
          <p:nvPr>
            <p:ph type="ctrTitle" hasCustomPrompt="1"/>
          </p:nvPr>
        </p:nvSpPr>
        <p:spPr>
          <a:xfrm>
            <a:off x="1531730" y="2768355"/>
            <a:ext cx="8160910" cy="701731"/>
          </a:xfrm>
          <a:prstGeom prst="rect">
            <a:avLst/>
          </a:prstGeom>
        </p:spPr>
        <p:txBody>
          <a:bodyPr anchor="ctr" anchorCtr="0">
            <a:spAutoFit/>
          </a:bodyPr>
          <a:lstStyle>
            <a:lvl1pPr algn="l">
              <a:defRPr sz="4400">
                <a:solidFill>
                  <a:schemeClr val="bg1"/>
                </a:solidFill>
                <a:latin typeface="Microsoft YaHei" panose="020B0503020204020204" pitchFamily="34" charset="-122"/>
                <a:ea typeface="Microsoft YaHei" panose="020B0503020204020204" pitchFamily="34" charset="-122"/>
              </a:defRPr>
            </a:lvl1pPr>
          </a:lstStyle>
          <a:p>
            <a:r>
              <a:rPr lang="zh-CN" altLang="en-US" smtClean="0"/>
              <a:t>单击此处添加标题</a:t>
            </a:r>
            <a:endParaRPr lang="zh-CN" altLang="en-US"/>
          </a:p>
        </p:txBody>
      </p:sp>
      <p:sp>
        <p:nvSpPr>
          <p:cNvPr id="33" name="文本占位符 2"/>
          <p:cNvSpPr>
            <a:spLocks noGrp="1"/>
          </p:cNvSpPr>
          <p:nvPr>
            <p:ph type="body" idx="1" hasCustomPrompt="1"/>
          </p:nvPr>
        </p:nvSpPr>
        <p:spPr>
          <a:xfrm>
            <a:off x="1531730" y="3686034"/>
            <a:ext cx="5157787" cy="540000"/>
          </a:xfrm>
          <a:prstGeom prst="rect">
            <a:avLst/>
          </a:prstGeom>
        </p:spPr>
        <p:txBody>
          <a:bodyPr anchor="ctr" anchorCtr="0"/>
          <a:lstStyle>
            <a:lvl1pPr marL="0" indent="0">
              <a:buNone/>
              <a:defRPr sz="2400" b="0">
                <a:solidFill>
                  <a:schemeClr val="bg1"/>
                </a:solidFill>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单击此处添加演讲人</a:t>
            </a:r>
            <a:endParaRPr lang="zh-CN" altLang="en-US"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
        <p:nvSpPr>
          <p:cNvPr id="31" name="Rectangle 13"/>
          <p:cNvSpPr/>
          <p:nvPr userDrawn="1"/>
        </p:nvSpPr>
        <p:spPr>
          <a:xfrm flipH="1">
            <a:off x="673633" y="623739"/>
            <a:ext cx="49343" cy="5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ln>
                <a:noFill/>
              </a:ln>
              <a:solidFill>
                <a:schemeClr val="bg1"/>
              </a:solidFill>
            </a:endParaRPr>
          </a:p>
        </p:txBody>
      </p:sp>
      <p:sp>
        <p:nvSpPr>
          <p:cNvPr id="44" name="文本占位符 2"/>
          <p:cNvSpPr>
            <a:spLocks noGrp="1"/>
          </p:cNvSpPr>
          <p:nvPr userDrawn="1">
            <p:ph type="body" idx="1" hasCustomPrompt="1"/>
          </p:nvPr>
        </p:nvSpPr>
        <p:spPr>
          <a:xfrm>
            <a:off x="877253" y="665625"/>
            <a:ext cx="5157787" cy="540000"/>
          </a:xfrm>
          <a:prstGeom prst="rect">
            <a:avLst/>
          </a:prstGeom>
        </p:spPr>
        <p:txBody>
          <a:bodyPr anchor="ctr" anchorCtr="0"/>
          <a:lstStyle>
            <a:lvl1pPr marL="0" indent="0">
              <a:buNone/>
              <a:defRPr sz="3200" b="0">
                <a:solidFill>
                  <a:schemeClr val="bg1"/>
                </a:solidFill>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目录</a:t>
            </a:r>
            <a:endParaRPr lang="zh-CN" altLang="en-US" smtClean="0"/>
          </a:p>
        </p:txBody>
      </p:sp>
      <p:sp>
        <p:nvSpPr>
          <p:cNvPr id="45" name="文本占位符 2"/>
          <p:cNvSpPr>
            <a:spLocks noGrp="1"/>
          </p:cNvSpPr>
          <p:nvPr>
            <p:ph type="body" idx="10" hasCustomPrompt="1"/>
          </p:nvPr>
        </p:nvSpPr>
        <p:spPr>
          <a:xfrm>
            <a:off x="1357670" y="1765348"/>
            <a:ext cx="5157787" cy="540000"/>
          </a:xfrm>
          <a:prstGeom prst="rect">
            <a:avLst/>
          </a:prstGeom>
        </p:spPr>
        <p:txBody>
          <a:bodyPr anchor="ctr" anchorCtr="0"/>
          <a:lstStyle>
            <a:lvl1pPr marL="0" indent="0">
              <a:buNone/>
              <a:defRPr sz="2600" b="0">
                <a:solidFill>
                  <a:schemeClr val="bg1"/>
                </a:solidFill>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单击此处添加章节标题</a:t>
            </a:r>
            <a:endParaRPr lang="en-US" altLang="zh-CN" smtClean="0"/>
          </a:p>
        </p:txBody>
      </p:sp>
      <p:sp>
        <p:nvSpPr>
          <p:cNvPr id="46" name="文本占位符 2"/>
          <p:cNvSpPr>
            <a:spLocks noGrp="1"/>
          </p:cNvSpPr>
          <p:nvPr>
            <p:ph type="body" idx="11" hasCustomPrompt="1"/>
          </p:nvPr>
        </p:nvSpPr>
        <p:spPr>
          <a:xfrm>
            <a:off x="1357669" y="2798679"/>
            <a:ext cx="5157787" cy="540000"/>
          </a:xfrm>
          <a:prstGeom prst="rect">
            <a:avLst/>
          </a:prstGeom>
        </p:spPr>
        <p:txBody>
          <a:bodyPr anchor="ctr" anchorCtr="0"/>
          <a:lstStyle>
            <a:lvl1pPr marL="0" indent="0">
              <a:buNone/>
              <a:defRPr sz="2600" b="0">
                <a:solidFill>
                  <a:schemeClr val="bg1"/>
                </a:solidFill>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单击此处添加章节标题</a:t>
            </a:r>
            <a:endParaRPr lang="en-US" altLang="zh-CN" smtClean="0"/>
          </a:p>
        </p:txBody>
      </p:sp>
      <p:sp>
        <p:nvSpPr>
          <p:cNvPr id="47" name="文本占位符 2"/>
          <p:cNvSpPr>
            <a:spLocks noGrp="1"/>
          </p:cNvSpPr>
          <p:nvPr>
            <p:ph type="body" idx="12" hasCustomPrompt="1"/>
          </p:nvPr>
        </p:nvSpPr>
        <p:spPr>
          <a:xfrm>
            <a:off x="1357667" y="3849248"/>
            <a:ext cx="5157787" cy="540000"/>
          </a:xfrm>
          <a:prstGeom prst="rect">
            <a:avLst/>
          </a:prstGeom>
        </p:spPr>
        <p:txBody>
          <a:bodyPr anchor="ctr" anchorCtr="0"/>
          <a:lstStyle>
            <a:lvl1pPr marL="0" indent="0">
              <a:buNone/>
              <a:defRPr sz="2600" b="0">
                <a:solidFill>
                  <a:schemeClr val="bg1"/>
                </a:solidFill>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单击此处添加章节标题</a:t>
            </a:r>
            <a:endParaRPr lang="en-US" altLang="zh-CN" smtClean="0"/>
          </a:p>
        </p:txBody>
      </p:sp>
      <p:sp>
        <p:nvSpPr>
          <p:cNvPr id="48" name="文本占位符 2"/>
          <p:cNvSpPr>
            <a:spLocks noGrp="1"/>
          </p:cNvSpPr>
          <p:nvPr>
            <p:ph type="body" idx="13" hasCustomPrompt="1"/>
          </p:nvPr>
        </p:nvSpPr>
        <p:spPr>
          <a:xfrm>
            <a:off x="1357667" y="4914127"/>
            <a:ext cx="5157787" cy="540000"/>
          </a:xfrm>
          <a:prstGeom prst="rect">
            <a:avLst/>
          </a:prstGeom>
        </p:spPr>
        <p:txBody>
          <a:bodyPr anchor="ctr" anchorCtr="0"/>
          <a:lstStyle>
            <a:lvl1pPr marL="0" indent="0">
              <a:buNone/>
              <a:defRPr sz="2600" b="0">
                <a:solidFill>
                  <a:schemeClr val="bg1"/>
                </a:solidFill>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单击此处添加章节标题</a:t>
            </a:r>
            <a:endParaRPr lang="en-US" altLang="zh-CN"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7" name="内容占位符 2"/>
          <p:cNvSpPr>
            <a:spLocks noGrp="1"/>
          </p:cNvSpPr>
          <p:nvPr>
            <p:ph idx="10"/>
          </p:nvPr>
        </p:nvSpPr>
        <p:spPr>
          <a:xfrm>
            <a:off x="673633" y="1813240"/>
            <a:ext cx="10283927" cy="3856039"/>
          </a:xfrm>
          <a:prstGeom prst="rect">
            <a:avLst/>
          </a:prstGeom>
        </p:spPr>
        <p:txBody>
          <a:bodyPr/>
          <a:lstStyle>
            <a:lvl1pPr>
              <a:defRPr sz="2400">
                <a:solidFill>
                  <a:schemeClr val="bg1"/>
                </a:solidFill>
                <a:latin typeface="Microsoft YaHei" panose="020B0503020204020204" pitchFamily="34" charset="-122"/>
                <a:ea typeface="Microsoft YaHei" panose="020B0503020204020204" pitchFamily="34" charset="-122"/>
              </a:defRPr>
            </a:lvl1pPr>
          </a:lstStyle>
          <a:p>
            <a:endParaRPr lang="zh-CN" altLang="en-US" dirty="0"/>
          </a:p>
        </p:txBody>
      </p:sp>
      <p:sp>
        <p:nvSpPr>
          <p:cNvPr id="15" name="Rectangle 13"/>
          <p:cNvSpPr/>
          <p:nvPr userDrawn="1"/>
        </p:nvSpPr>
        <p:spPr>
          <a:xfrm flipH="1">
            <a:off x="673633" y="623739"/>
            <a:ext cx="49343" cy="5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16" name="文本占位符 2"/>
          <p:cNvSpPr>
            <a:spLocks noGrp="1"/>
          </p:cNvSpPr>
          <p:nvPr>
            <p:ph type="body" idx="1" hasCustomPrompt="1"/>
          </p:nvPr>
        </p:nvSpPr>
        <p:spPr>
          <a:xfrm>
            <a:off x="877253" y="665625"/>
            <a:ext cx="5157787" cy="540000"/>
          </a:xfrm>
          <a:prstGeom prst="rect">
            <a:avLst/>
          </a:prstGeom>
        </p:spPr>
        <p:txBody>
          <a:bodyPr anchor="ctr" anchorCtr="0"/>
          <a:lstStyle>
            <a:lvl1pPr marL="0" indent="0">
              <a:buNone/>
              <a:defRPr sz="3200" b="0">
                <a:solidFill>
                  <a:schemeClr val="bg1"/>
                </a:solidFill>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单击此处添加标题</a:t>
            </a:r>
            <a:endParaRPr lang="zh-CN" altLang="en-US" smtClean="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结尾">
    <p:spTree>
      <p:nvGrpSpPr>
        <p:cNvPr id="1" name=""/>
        <p:cNvGrpSpPr/>
        <p:nvPr/>
      </p:nvGrpSpPr>
      <p:grpSpPr>
        <a:xfrm>
          <a:off x="0" y="0"/>
          <a:ext cx="0" cy="0"/>
          <a:chOff x="0" y="0"/>
          <a:chExt cx="0" cy="0"/>
        </a:xfrm>
      </p:grpSpPr>
      <p:sp>
        <p:nvSpPr>
          <p:cNvPr id="5" name="文本占位符 2"/>
          <p:cNvSpPr>
            <a:spLocks noGrp="1"/>
          </p:cNvSpPr>
          <p:nvPr>
            <p:ph type="body" idx="1" hasCustomPrompt="1"/>
          </p:nvPr>
        </p:nvSpPr>
        <p:spPr>
          <a:xfrm>
            <a:off x="2567796" y="3161234"/>
            <a:ext cx="7056407" cy="535531"/>
          </a:xfrm>
          <a:prstGeom prst="rect">
            <a:avLst/>
          </a:prstGeom>
        </p:spPr>
        <p:txBody>
          <a:bodyPr wrap="square" anchor="b" anchorCtr="0">
            <a:spAutoFit/>
          </a:bodyPr>
          <a:lstStyle>
            <a:lvl1pPr marL="0" indent="0" algn="ctr">
              <a:buNone/>
              <a:defRPr sz="3200" b="0">
                <a:solidFill>
                  <a:schemeClr val="bg1"/>
                </a:solidFill>
                <a:latin typeface="Arial" panose="020B0604020202020204" pitchFamily="34" charset="0"/>
                <a:ea typeface="Arial Unicode MS" panose="020B0604020202020204" pitchFamily="34" charset="-122"/>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Thank you!</a:t>
            </a:r>
            <a:endParaRPr lang="en-US" altLang="zh-CN" smtClean="0"/>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8314" y="5521289"/>
            <a:ext cx="1560984" cy="1042097"/>
          </a:xfrm>
          <a:prstGeom prst="rect">
            <a:avLst/>
          </a:prstGeom>
        </p:spPr>
      </p:pic>
      <p:sp>
        <p:nvSpPr>
          <p:cNvPr id="7" name="TextBox 9"/>
          <p:cNvSpPr txBox="1"/>
          <p:nvPr userDrawn="1"/>
        </p:nvSpPr>
        <p:spPr>
          <a:xfrm>
            <a:off x="9461243" y="6344096"/>
            <a:ext cx="1654604" cy="219291"/>
          </a:xfrm>
          <a:prstGeom prst="rect">
            <a:avLst/>
          </a:prstGeom>
          <a:noFill/>
        </p:spPr>
        <p:txBody>
          <a:bodyPr wrap="square" lIns="34290" tIns="17145" rIns="34290" bIns="17145" rtlCol="0" anchor="ctr" anchorCtr="1">
            <a:spAutoFit/>
          </a:bodyPr>
          <a:lstStyle/>
          <a:p>
            <a:pPr algn="r"/>
            <a:r>
              <a:rPr lang="en-US" altLang="zh-CN" sz="1200" u="sng" smtClean="0">
                <a:solidFill>
                  <a:schemeClr val="bg1"/>
                </a:solidFill>
                <a:latin typeface="Arial" panose="020B0604020202020204" pitchFamily="34" charset="0"/>
                <a:ea typeface="Microsoft YaHei" panose="020B0503020204020204" pitchFamily="34" charset="-122"/>
                <a:cs typeface="Arial" panose="020B0604020202020204" pitchFamily="34" charset="0"/>
              </a:rPr>
              <a:t>https://opengauss.org</a:t>
            </a:r>
            <a:endParaRPr lang="en-US" sz="1200" u="sng"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8" name="Picture 2" descr="https://opengauss.org/img/wecha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2918" y="5810440"/>
            <a:ext cx="802375" cy="80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A61015F-7CC6-4D0A-9D87-873EA4C304C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024128" y="2967788"/>
            <a:ext cx="4754880" cy="33415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5990888" y="2967788"/>
            <a:ext cx="4754880" cy="33415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05C68B11-C5A8-448C-8CE9-B1A273C79CF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C7616CA0-919D-4A49-9C8A-62FDFB3A518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jpeg"/><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image" Target="../media/image4.jpeg"/><Relationship Id="rId17" Type="http://schemas.openxmlformats.org/officeDocument/2006/relationships/image" Target="../media/image3.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rotWithShape="1">
          <a:blip r:embed="rId17" cstate="print">
            <a:extLst>
              <a:ext uri="{28A0092B-C50C-407E-A947-70E740481C1C}">
                <a14:useLocalDpi xmlns:a14="http://schemas.microsoft.com/office/drawing/2010/main" val="0"/>
              </a:ext>
            </a:extLst>
          </a:blip>
          <a:srcRect l="28357" r="28511"/>
          <a:stretch>
            <a:fillRect/>
          </a:stretch>
        </p:blipFill>
        <p:spPr>
          <a:xfrm>
            <a:off x="-32657" y="0"/>
            <a:ext cx="12213771" cy="6857999"/>
          </a:xfrm>
          <a:prstGeom prst="rect">
            <a:avLst/>
          </a:prstGeom>
        </p:spPr>
      </p:pic>
      <p:pic>
        <p:nvPicPr>
          <p:cNvPr id="9" name="图片 8"/>
          <p:cNvPicPr>
            <a:picLocks noChangeAspect="1"/>
          </p:cNvPicPr>
          <p:nvPr userDrawn="1"/>
        </p:nvPicPr>
        <p:blipFill rotWithShape="1">
          <a:blip r:embed="rId18">
            <a:extLst>
              <a:ext uri="{28A0092B-C50C-407E-A947-70E740481C1C}">
                <a14:useLocalDpi xmlns:a14="http://schemas.microsoft.com/office/drawing/2010/main" val="0"/>
              </a:ext>
            </a:extLst>
          </a:blip>
          <a:srcRect l="28338" r="28405"/>
          <a:stretch>
            <a:fillRect/>
          </a:stretch>
        </p:blipFill>
        <p:spPr>
          <a:xfrm>
            <a:off x="-38100" y="1"/>
            <a:ext cx="12249150" cy="6857999"/>
          </a:xfrm>
          <a:prstGeom prst="rect">
            <a:avLst/>
          </a:prstGeom>
        </p:spPr>
      </p:pic>
      <p:pic>
        <p:nvPicPr>
          <p:cNvPr id="10" name="图片 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498314" y="5521289"/>
            <a:ext cx="1560984" cy="1042097"/>
          </a:xfrm>
          <a:prstGeom prst="rect">
            <a:avLst/>
          </a:prstGeom>
        </p:spPr>
      </p:pic>
      <p:sp>
        <p:nvSpPr>
          <p:cNvPr id="11" name="TextBox 9"/>
          <p:cNvSpPr txBox="1"/>
          <p:nvPr userDrawn="1"/>
        </p:nvSpPr>
        <p:spPr>
          <a:xfrm>
            <a:off x="9461243" y="6344096"/>
            <a:ext cx="1654604" cy="219291"/>
          </a:xfrm>
          <a:prstGeom prst="rect">
            <a:avLst/>
          </a:prstGeom>
          <a:noFill/>
        </p:spPr>
        <p:txBody>
          <a:bodyPr wrap="square" lIns="34290" tIns="17145" rIns="34290" bIns="17145" rtlCol="0" anchor="ctr" anchorCtr="1">
            <a:spAutoFit/>
          </a:bodyPr>
          <a:lstStyle/>
          <a:p>
            <a:pPr algn="r"/>
            <a:r>
              <a:rPr lang="en-US" altLang="zh-CN" sz="1200" u="sng" smtClean="0">
                <a:solidFill>
                  <a:schemeClr val="bg1"/>
                </a:solidFill>
                <a:latin typeface="Arial" panose="020B0604020202020204" pitchFamily="34" charset="0"/>
                <a:ea typeface="Microsoft YaHei" panose="020B0503020204020204" pitchFamily="34" charset="-122"/>
                <a:cs typeface="Arial" panose="020B0604020202020204" pitchFamily="34" charset="0"/>
              </a:rPr>
              <a:t>https://opengauss.org</a:t>
            </a:r>
            <a:endParaRPr lang="en-US" sz="1200" u="sng"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2" name="Picture 2" descr="https://opengauss.org/img/wechat.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1152918" y="5810440"/>
            <a:ext cx="802375" cy="802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chart" Target="../charts/chart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vmlDrawing" Target="../drawings/vmlDrawing1.vml"/><Relationship Id="rId6"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1.png"/><Relationship Id="rId2" Type="http://schemas.openxmlformats.org/officeDocument/2006/relationships/image" Target="../media/image30.png"/><Relationship Id="rId17" Type="http://schemas.openxmlformats.org/officeDocument/2006/relationships/notesSlide" Target="../notesSlides/notesSlide11.xml"/><Relationship Id="rId16" Type="http://schemas.openxmlformats.org/officeDocument/2006/relationships/slideLayout" Target="../slideLayouts/slideLayout14.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4.xml"/><Relationship Id="rId2" Type="http://schemas.openxmlformats.org/officeDocument/2006/relationships/image" Target="../media/image33.png"/><Relationship Id="rId1"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34.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4.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4.xml"/><Relationship Id="rId2" Type="http://schemas.openxmlformats.org/officeDocument/2006/relationships/image" Target="../media/image37.png"/><Relationship Id="rId1"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3" Type="http://schemas.openxmlformats.org/officeDocument/2006/relationships/image" Target="../media/image40.png"/><Relationship Id="rId2" Type="http://schemas.openxmlformats.org/officeDocument/2006/relationships/image" Target="../media/image39.png"/><Relationship Id="rId11" Type="http://schemas.openxmlformats.org/officeDocument/2006/relationships/slideLayout" Target="../slideLayouts/slideLayout14.xml"/><Relationship Id="rId10" Type="http://schemas.openxmlformats.org/officeDocument/2006/relationships/image" Target="../media/image47.png"/><Relationship Id="rId1" Type="http://schemas.openxmlformats.org/officeDocument/2006/relationships/image" Target="../media/image3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4.xml"/><Relationship Id="rId2" Type="http://schemas.openxmlformats.org/officeDocument/2006/relationships/image" Target="../media/image48.png"/><Relationship Id="rId1" Type="http://schemas.openxmlformats.org/officeDocument/2006/relationships/image" Target="../media/image4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4.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image" Target="../media/image4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4.xml"/><Relationship Id="rId2" Type="http://schemas.openxmlformats.org/officeDocument/2006/relationships/image" Target="../media/image50.png"/><Relationship Id="rId1" Type="http://schemas.openxmlformats.org/officeDocument/2006/relationships/chart" Target="../charts/char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4.xml"/><Relationship Id="rId2" Type="http://schemas.openxmlformats.org/officeDocument/2006/relationships/image" Target="../media/image52.png"/><Relationship Id="rId1" Type="http://schemas.openxmlformats.org/officeDocument/2006/relationships/image" Target="../media/image51.png"/></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4.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jpe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4.xml"/><Relationship Id="rId2" Type="http://schemas.openxmlformats.org/officeDocument/2006/relationships/image" Target="../media/image57.png"/><Relationship Id="rId1"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chart" Target="../charts/char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image" Target="../media/image64.png"/></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4.xml"/><Relationship Id="rId2" Type="http://schemas.openxmlformats.org/officeDocument/2006/relationships/chart" Target="../charts/chart9.xml"/><Relationship Id="rId1" Type="http://schemas.openxmlformats.org/officeDocument/2006/relationships/chart" Target="../charts/char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image" Target="../media/image65.png"/></Relationships>
</file>

<file path=ppt/slides/_rels/slide77.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67.jpeg"/><Relationship Id="rId3" Type="http://schemas.openxmlformats.org/officeDocument/2006/relationships/image" Target="../media/image66.png"/><Relationship Id="rId2" Type="http://schemas.openxmlformats.org/officeDocument/2006/relationships/image" Target="../media/image39.png"/><Relationship Id="rId12" Type="http://schemas.openxmlformats.org/officeDocument/2006/relationships/notesSlide" Target="../notesSlides/notesSlide41.xml"/><Relationship Id="rId11" Type="http://schemas.openxmlformats.org/officeDocument/2006/relationships/slideLayout" Target="../slideLayouts/slideLayout14.xml"/><Relationship Id="rId10" Type="http://schemas.openxmlformats.org/officeDocument/2006/relationships/image" Target="../media/image47.png"/><Relationship Id="rId1" Type="http://schemas.openxmlformats.org/officeDocument/2006/relationships/image" Target="../media/image38.jpeg"/></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4.xml"/><Relationship Id="rId2" Type="http://schemas.openxmlformats.org/officeDocument/2006/relationships/image" Target="../media/image69.png"/><Relationship Id="rId1" Type="http://schemas.openxmlformats.org/officeDocument/2006/relationships/image" Target="../media/image68.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4.xml"/><Relationship Id="rId2" Type="http://schemas.openxmlformats.org/officeDocument/2006/relationships/image" Target="../media/image71.jpeg"/><Relationship Id="rId1" Type="http://schemas.openxmlformats.org/officeDocument/2006/relationships/image" Target="../media/image70.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31729" y="2044329"/>
            <a:ext cx="9091749" cy="634020"/>
          </a:xfrm>
        </p:spPr>
        <p:txBody>
          <a:bodyPr/>
          <a:lstStyle/>
          <a:p>
            <a:r>
              <a:rPr lang="en-US" altLang="zh-CN" b="1" cap="none" dirty="0"/>
              <a:t>openGauss</a:t>
            </a:r>
            <a:r>
              <a:rPr lang="en-US" altLang="zh-CN" b="1" dirty="0" smtClean="0"/>
              <a:t> </a:t>
            </a:r>
            <a:r>
              <a:rPr lang="zh-CN" altLang="en-US" b="1" dirty="0" smtClean="0"/>
              <a:t> </a:t>
            </a:r>
            <a:r>
              <a:rPr lang="zh-CN" altLang="en-US" b="1" dirty="0"/>
              <a:t>技术</a:t>
            </a:r>
            <a:r>
              <a:rPr lang="zh-CN" altLang="en-US" b="1" dirty="0" smtClean="0"/>
              <a:t>主打胶片</a:t>
            </a:r>
            <a:endParaRPr lang="zh-CN" alt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体系结构</a:t>
            </a:r>
            <a:endParaRPr lang="zh-CN" altLang="en-US" dirty="0"/>
          </a:p>
        </p:txBody>
      </p:sp>
      <p:sp>
        <p:nvSpPr>
          <p:cNvPr id="5" name="流程图: 终止 4"/>
          <p:cNvSpPr/>
          <p:nvPr/>
        </p:nvSpPr>
        <p:spPr bwMode="auto">
          <a:xfrm>
            <a:off x="195942" y="1819469"/>
            <a:ext cx="1067422" cy="373225"/>
          </a:xfrm>
          <a:prstGeom prst="flowChartTerminator">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 name="文本框 5"/>
          <p:cNvSpPr txBox="1"/>
          <p:nvPr/>
        </p:nvSpPr>
        <p:spPr>
          <a:xfrm>
            <a:off x="427497" y="1898845"/>
            <a:ext cx="570880" cy="246221"/>
          </a:xfrm>
          <a:prstGeom prst="rect">
            <a:avLst/>
          </a:prstGeom>
          <a:noFill/>
        </p:spPr>
        <p:txBody>
          <a:bodyPr wrap="square" rtlCol="0">
            <a:spAutoFit/>
          </a:bodyPr>
          <a:lstStyle/>
          <a:p>
            <a:r>
              <a:rPr lang="zh-CN" altLang="en-US" sz="1000" dirty="0" smtClean="0">
                <a:solidFill>
                  <a:schemeClr val="bg1"/>
                </a:solidFill>
                <a:latin typeface="Microsoft YaHei" panose="020B0503020204020204" pitchFamily="34" charset="-122"/>
                <a:ea typeface="Microsoft YaHei" panose="020B0503020204020204" pitchFamily="34" charset="-122"/>
              </a:rPr>
              <a:t>客户端</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7" name="圆角矩形 6"/>
          <p:cNvSpPr/>
          <p:nvPr/>
        </p:nvSpPr>
        <p:spPr bwMode="auto">
          <a:xfrm>
            <a:off x="158618" y="2631224"/>
            <a:ext cx="1278295" cy="494523"/>
          </a:xfrm>
          <a:prstGeom prst="round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 name="文本框 7"/>
          <p:cNvSpPr txBox="1"/>
          <p:nvPr/>
        </p:nvSpPr>
        <p:spPr>
          <a:xfrm>
            <a:off x="460156" y="2631224"/>
            <a:ext cx="923731" cy="246221"/>
          </a:xfrm>
          <a:prstGeom prst="rect">
            <a:avLst/>
          </a:prstGeom>
          <a:noFill/>
        </p:spPr>
        <p:txBody>
          <a:bodyPr wrap="square" rtlCol="0">
            <a:spAutoFit/>
          </a:bodyPr>
          <a:lstStyle/>
          <a:p>
            <a:r>
              <a:rPr lang="zh-CN" altLang="en-US" sz="1000" dirty="0" smtClean="0">
                <a:latin typeface="Microsoft YaHei" panose="020B0503020204020204" pitchFamily="34" charset="-122"/>
                <a:ea typeface="Microsoft YaHei" panose="020B0503020204020204" pitchFamily="34" charset="-122"/>
              </a:rPr>
              <a:t>链接驱动</a:t>
            </a:r>
            <a:endParaRPr lang="zh-CN" altLang="en-US" sz="1000" dirty="0">
              <a:latin typeface="Microsoft YaHei" panose="020B0503020204020204" pitchFamily="34" charset="-122"/>
              <a:ea typeface="Microsoft YaHei" panose="020B0503020204020204" pitchFamily="34" charset="-122"/>
            </a:endParaRPr>
          </a:p>
        </p:txBody>
      </p:sp>
      <p:sp>
        <p:nvSpPr>
          <p:cNvPr id="62" name="文本框 61"/>
          <p:cNvSpPr txBox="1"/>
          <p:nvPr/>
        </p:nvSpPr>
        <p:spPr>
          <a:xfrm>
            <a:off x="108695" y="2858270"/>
            <a:ext cx="1374868" cy="215444"/>
          </a:xfrm>
          <a:prstGeom prst="rect">
            <a:avLst/>
          </a:prstGeom>
          <a:noFill/>
        </p:spPr>
        <p:txBody>
          <a:bodyPr wrap="square" rtlCol="0">
            <a:spAutoFit/>
          </a:bodyPr>
          <a:lstStyle/>
          <a:p>
            <a:r>
              <a:rPr lang="zh-CN" altLang="en-US" sz="800" dirty="0" smtClean="0">
                <a:latin typeface="Microsoft YaHei" panose="020B0503020204020204" pitchFamily="34" charset="-122"/>
                <a:ea typeface="Microsoft YaHei" panose="020B0503020204020204" pitchFamily="34" charset="-122"/>
              </a:rPr>
              <a:t>（</a:t>
            </a:r>
            <a:r>
              <a:rPr lang="en-US" altLang="zh-CN" sz="800" dirty="0" smtClean="0">
                <a:latin typeface="Microsoft YaHei" panose="020B0503020204020204" pitchFamily="34" charset="-122"/>
                <a:ea typeface="Microsoft YaHei" panose="020B0503020204020204" pitchFamily="34" charset="-122"/>
              </a:rPr>
              <a:t>JDBC/ODBC/</a:t>
            </a:r>
            <a:r>
              <a:rPr lang="en-US" altLang="zh-CN" sz="800" dirty="0" err="1" smtClean="0">
                <a:latin typeface="Microsoft YaHei" panose="020B0503020204020204" pitchFamily="34" charset="-122"/>
                <a:ea typeface="Microsoft YaHei" panose="020B0503020204020204" pitchFamily="34" charset="-122"/>
              </a:rPr>
              <a:t>Libpq</a:t>
            </a:r>
            <a:r>
              <a:rPr lang="zh-CN" altLang="en-US" sz="800" dirty="0" smtClean="0">
                <a:latin typeface="Microsoft YaHei" panose="020B0503020204020204" pitchFamily="34" charset="-122"/>
                <a:ea typeface="Microsoft YaHei" panose="020B0503020204020204" pitchFamily="34" charset="-122"/>
              </a:rPr>
              <a:t>）</a:t>
            </a:r>
            <a:endParaRPr lang="zh-CN" altLang="en-US" sz="800" dirty="0">
              <a:latin typeface="Microsoft YaHei" panose="020B0503020204020204" pitchFamily="34" charset="-122"/>
              <a:ea typeface="Microsoft YaHei" panose="020B0503020204020204" pitchFamily="34" charset="-122"/>
            </a:endParaRPr>
          </a:p>
        </p:txBody>
      </p:sp>
      <p:sp>
        <p:nvSpPr>
          <p:cNvPr id="10" name="圆角矩形 9"/>
          <p:cNvSpPr/>
          <p:nvPr/>
        </p:nvSpPr>
        <p:spPr bwMode="auto">
          <a:xfrm>
            <a:off x="2146041" y="1072063"/>
            <a:ext cx="8556171" cy="3490606"/>
          </a:xfrm>
          <a:prstGeom prst="roundRect">
            <a:avLst/>
          </a:prstGeom>
          <a:solidFill>
            <a:schemeClr val="accent1">
              <a:lumMod val="20000"/>
              <a:lumOff val="80000"/>
            </a:schemeClr>
          </a:solidFill>
          <a:ln w="3810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5" name="圆角矩形 64"/>
          <p:cNvSpPr/>
          <p:nvPr/>
        </p:nvSpPr>
        <p:spPr bwMode="auto">
          <a:xfrm>
            <a:off x="3561184" y="4683966"/>
            <a:ext cx="5623246" cy="1915885"/>
          </a:xfrm>
          <a:prstGeom prst="roundRect">
            <a:avLst/>
          </a:prstGeom>
          <a:solidFill>
            <a:schemeClr val="bg1">
              <a:lumMod val="75000"/>
            </a:schemeClr>
          </a:solidFill>
          <a:ln w="38100">
            <a:solidFill>
              <a:schemeClr val="tx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 name="流程图: 磁盘 10"/>
          <p:cNvSpPr/>
          <p:nvPr/>
        </p:nvSpPr>
        <p:spPr bwMode="auto">
          <a:xfrm>
            <a:off x="2146041" y="4646641"/>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 name="文本框 11"/>
          <p:cNvSpPr txBox="1"/>
          <p:nvPr/>
        </p:nvSpPr>
        <p:spPr>
          <a:xfrm>
            <a:off x="2317103" y="4826992"/>
            <a:ext cx="1069910" cy="215444"/>
          </a:xfrm>
          <a:prstGeom prst="rect">
            <a:avLst/>
          </a:prstGeom>
          <a:noFill/>
        </p:spPr>
        <p:txBody>
          <a:bodyPr wrap="square" rtlCol="0">
            <a:spAutoFit/>
          </a:bodyPr>
          <a:lstStyle/>
          <a:p>
            <a:r>
              <a:rPr lang="en-US" altLang="zh-CN" sz="800" dirty="0" err="1" smtClean="0">
                <a:latin typeface="Microsoft YaHei" panose="020B0503020204020204" pitchFamily="34" charset="-122"/>
                <a:ea typeface="Microsoft YaHei" panose="020B0503020204020204" pitchFamily="34" charset="-122"/>
              </a:rPr>
              <a:t>postgresql.conf</a:t>
            </a:r>
            <a:endParaRPr lang="zh-CN" altLang="en-US" sz="800" dirty="0">
              <a:latin typeface="Microsoft YaHei" panose="020B0503020204020204" pitchFamily="34" charset="-122"/>
              <a:ea typeface="Microsoft YaHei" panose="020B0503020204020204" pitchFamily="34" charset="-122"/>
            </a:endParaRPr>
          </a:p>
        </p:txBody>
      </p:sp>
      <p:sp>
        <p:nvSpPr>
          <p:cNvPr id="68" name="流程图: 磁盘 67"/>
          <p:cNvSpPr/>
          <p:nvPr/>
        </p:nvSpPr>
        <p:spPr bwMode="auto">
          <a:xfrm>
            <a:off x="2130488" y="5181596"/>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0" name="文本框 89"/>
          <p:cNvSpPr txBox="1"/>
          <p:nvPr/>
        </p:nvSpPr>
        <p:spPr>
          <a:xfrm>
            <a:off x="2348205" y="5361947"/>
            <a:ext cx="1069910"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g_hba.conf</a:t>
            </a:r>
            <a:endParaRPr lang="zh-CN" altLang="en-US" sz="800" dirty="0">
              <a:latin typeface="Microsoft YaHei" panose="020B0503020204020204" pitchFamily="34" charset="-122"/>
              <a:ea typeface="Microsoft YaHei" panose="020B0503020204020204" pitchFamily="34" charset="-122"/>
            </a:endParaRPr>
          </a:p>
        </p:txBody>
      </p:sp>
      <p:sp>
        <p:nvSpPr>
          <p:cNvPr id="91" name="流程图: 磁盘 90"/>
          <p:cNvSpPr/>
          <p:nvPr/>
        </p:nvSpPr>
        <p:spPr bwMode="auto">
          <a:xfrm>
            <a:off x="2130488" y="5666788"/>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2" name="文本框 91"/>
          <p:cNvSpPr txBox="1"/>
          <p:nvPr/>
        </p:nvSpPr>
        <p:spPr>
          <a:xfrm>
            <a:off x="2301550" y="5847139"/>
            <a:ext cx="1069910"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g_ident.conf</a:t>
            </a:r>
            <a:endParaRPr lang="zh-CN" altLang="en-US" sz="800" dirty="0">
              <a:latin typeface="Microsoft YaHei" panose="020B0503020204020204" pitchFamily="34" charset="-122"/>
              <a:ea typeface="Microsoft YaHei" panose="020B0503020204020204" pitchFamily="34" charset="-122"/>
            </a:endParaRPr>
          </a:p>
        </p:txBody>
      </p:sp>
      <p:sp>
        <p:nvSpPr>
          <p:cNvPr id="93" name="流程图: 磁盘 92"/>
          <p:cNvSpPr/>
          <p:nvPr/>
        </p:nvSpPr>
        <p:spPr bwMode="auto">
          <a:xfrm>
            <a:off x="2139819" y="6161312"/>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4" name="文本框 93"/>
          <p:cNvSpPr txBox="1"/>
          <p:nvPr/>
        </p:nvSpPr>
        <p:spPr>
          <a:xfrm>
            <a:off x="2310881" y="6341663"/>
            <a:ext cx="1069910" cy="215444"/>
          </a:xfrm>
          <a:prstGeom prst="rect">
            <a:avLst/>
          </a:prstGeom>
          <a:noFill/>
        </p:spPr>
        <p:txBody>
          <a:bodyPr wrap="square" rtlCol="0">
            <a:spAutoFit/>
          </a:bodyPr>
          <a:lstStyle/>
          <a:p>
            <a:r>
              <a:rPr lang="en-US" altLang="zh-CN" sz="800" dirty="0" err="1" smtClean="0">
                <a:latin typeface="Microsoft YaHei" panose="020B0503020204020204" pitchFamily="34" charset="-122"/>
                <a:ea typeface="Microsoft YaHei" panose="020B0503020204020204" pitchFamily="34" charset="-122"/>
              </a:rPr>
              <a:t>gaussdb.state</a:t>
            </a:r>
            <a:endParaRPr lang="zh-CN" altLang="en-US" sz="800" dirty="0">
              <a:latin typeface="Microsoft YaHei" panose="020B0503020204020204" pitchFamily="34" charset="-122"/>
              <a:ea typeface="Microsoft YaHei" panose="020B0503020204020204" pitchFamily="34" charset="-122"/>
            </a:endParaRPr>
          </a:p>
        </p:txBody>
      </p:sp>
      <p:sp>
        <p:nvSpPr>
          <p:cNvPr id="95" name="流程图: 磁盘 94"/>
          <p:cNvSpPr/>
          <p:nvPr/>
        </p:nvSpPr>
        <p:spPr bwMode="auto">
          <a:xfrm>
            <a:off x="9305732" y="4649750"/>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6" name="文本框 95"/>
          <p:cNvSpPr txBox="1"/>
          <p:nvPr/>
        </p:nvSpPr>
        <p:spPr>
          <a:xfrm>
            <a:off x="9476794" y="4830101"/>
            <a:ext cx="1069910" cy="215444"/>
          </a:xfrm>
          <a:prstGeom prst="rect">
            <a:avLst/>
          </a:prstGeom>
          <a:noFill/>
        </p:spPr>
        <p:txBody>
          <a:bodyPr wrap="square" rtlCol="0">
            <a:spAutoFit/>
          </a:bodyPr>
          <a:lstStyle/>
          <a:p>
            <a:r>
              <a:rPr lang="en-US" altLang="zh-CN" sz="800" dirty="0" smtClean="0">
                <a:latin typeface="Microsoft YaHei" panose="020B0503020204020204" pitchFamily="34" charset="-122"/>
                <a:ea typeface="Microsoft YaHei" panose="020B0503020204020204" pitchFamily="34" charset="-122"/>
              </a:rPr>
              <a:t>Archived WAL</a:t>
            </a:r>
            <a:endParaRPr lang="zh-CN" altLang="en-US" sz="800" dirty="0">
              <a:latin typeface="Microsoft YaHei" panose="020B0503020204020204" pitchFamily="34" charset="-122"/>
              <a:ea typeface="Microsoft YaHei" panose="020B0503020204020204" pitchFamily="34" charset="-122"/>
            </a:endParaRPr>
          </a:p>
        </p:txBody>
      </p:sp>
      <p:sp>
        <p:nvSpPr>
          <p:cNvPr id="97" name="流程图: 磁盘 96"/>
          <p:cNvSpPr/>
          <p:nvPr/>
        </p:nvSpPr>
        <p:spPr bwMode="auto">
          <a:xfrm>
            <a:off x="9343045" y="5134941"/>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8" name="文本框 97"/>
          <p:cNvSpPr txBox="1"/>
          <p:nvPr/>
        </p:nvSpPr>
        <p:spPr>
          <a:xfrm>
            <a:off x="9644738" y="5315292"/>
            <a:ext cx="1069910"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g_audit</a:t>
            </a:r>
            <a:endParaRPr lang="zh-CN" altLang="en-US" sz="800" dirty="0">
              <a:latin typeface="Microsoft YaHei" panose="020B0503020204020204" pitchFamily="34" charset="-122"/>
              <a:ea typeface="Microsoft YaHei" panose="020B0503020204020204" pitchFamily="34" charset="-122"/>
            </a:endParaRPr>
          </a:p>
        </p:txBody>
      </p:sp>
      <p:sp>
        <p:nvSpPr>
          <p:cNvPr id="99" name="流程图: 磁盘 98"/>
          <p:cNvSpPr/>
          <p:nvPr/>
        </p:nvSpPr>
        <p:spPr bwMode="auto">
          <a:xfrm>
            <a:off x="9343047" y="5629465"/>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0" name="文本框 99"/>
          <p:cNvSpPr txBox="1"/>
          <p:nvPr/>
        </p:nvSpPr>
        <p:spPr>
          <a:xfrm>
            <a:off x="9644741" y="5809816"/>
            <a:ext cx="1069910"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g_replslot</a:t>
            </a:r>
            <a:endParaRPr lang="zh-CN" altLang="en-US" sz="800" dirty="0">
              <a:latin typeface="Microsoft YaHei" panose="020B0503020204020204" pitchFamily="34" charset="-122"/>
              <a:ea typeface="Microsoft YaHei" panose="020B0503020204020204" pitchFamily="34" charset="-122"/>
            </a:endParaRPr>
          </a:p>
        </p:txBody>
      </p:sp>
      <p:sp>
        <p:nvSpPr>
          <p:cNvPr id="101" name="流程图: 磁盘 100"/>
          <p:cNvSpPr/>
          <p:nvPr/>
        </p:nvSpPr>
        <p:spPr bwMode="auto">
          <a:xfrm>
            <a:off x="9352372" y="6114658"/>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2" name="文本框 101"/>
          <p:cNvSpPr txBox="1"/>
          <p:nvPr/>
        </p:nvSpPr>
        <p:spPr>
          <a:xfrm>
            <a:off x="9691387" y="6295009"/>
            <a:ext cx="612713" cy="215444"/>
          </a:xfrm>
          <a:prstGeom prst="rect">
            <a:avLst/>
          </a:prstGeom>
          <a:noFill/>
        </p:spPr>
        <p:txBody>
          <a:bodyPr wrap="square" rtlCol="0">
            <a:spAutoFit/>
          </a:bodyPr>
          <a:lstStyle/>
          <a:p>
            <a:r>
              <a:rPr lang="en-US" altLang="zh-CN" sz="800" dirty="0" err="1" smtClean="0">
                <a:latin typeface="Microsoft YaHei" panose="020B0503020204020204" pitchFamily="34" charset="-122"/>
                <a:ea typeface="Microsoft YaHei" panose="020B0503020204020204" pitchFamily="34" charset="-122"/>
              </a:rPr>
              <a:t>pg_perf</a:t>
            </a:r>
            <a:endParaRPr lang="zh-CN" altLang="en-US" sz="800" dirty="0">
              <a:latin typeface="Microsoft YaHei" panose="020B0503020204020204" pitchFamily="34" charset="-122"/>
              <a:ea typeface="Microsoft YaHei" panose="020B0503020204020204" pitchFamily="34" charset="-122"/>
            </a:endParaRPr>
          </a:p>
        </p:txBody>
      </p:sp>
      <p:sp>
        <p:nvSpPr>
          <p:cNvPr id="103" name="流程图: 磁盘 102"/>
          <p:cNvSpPr/>
          <p:nvPr/>
        </p:nvSpPr>
        <p:spPr bwMode="auto">
          <a:xfrm>
            <a:off x="3968629" y="4799041"/>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4" name="文本框 103"/>
          <p:cNvSpPr txBox="1"/>
          <p:nvPr/>
        </p:nvSpPr>
        <p:spPr>
          <a:xfrm>
            <a:off x="4391616" y="4979392"/>
            <a:ext cx="1069910" cy="215444"/>
          </a:xfrm>
          <a:prstGeom prst="rect">
            <a:avLst/>
          </a:prstGeom>
          <a:noFill/>
        </p:spPr>
        <p:txBody>
          <a:bodyPr wrap="square" rtlCol="0">
            <a:spAutoFit/>
          </a:bodyPr>
          <a:lstStyle/>
          <a:p>
            <a:r>
              <a:rPr lang="en-US" altLang="zh-CN" sz="800" dirty="0" smtClean="0">
                <a:latin typeface="Microsoft YaHei" panose="020B0503020204020204" pitchFamily="34" charset="-122"/>
                <a:ea typeface="Microsoft YaHei" panose="020B0503020204020204" pitchFamily="34" charset="-122"/>
              </a:rPr>
              <a:t>base</a:t>
            </a:r>
            <a:endParaRPr lang="zh-CN" altLang="en-US" sz="800" dirty="0">
              <a:latin typeface="Microsoft YaHei" panose="020B0503020204020204" pitchFamily="34" charset="-122"/>
              <a:ea typeface="Microsoft YaHei" panose="020B0503020204020204" pitchFamily="34" charset="-122"/>
            </a:endParaRPr>
          </a:p>
        </p:txBody>
      </p:sp>
      <p:sp>
        <p:nvSpPr>
          <p:cNvPr id="105" name="流程图: 磁盘 104"/>
          <p:cNvSpPr/>
          <p:nvPr/>
        </p:nvSpPr>
        <p:spPr bwMode="auto">
          <a:xfrm>
            <a:off x="5732110" y="4789710"/>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6" name="文本框 105"/>
          <p:cNvSpPr txBox="1"/>
          <p:nvPr/>
        </p:nvSpPr>
        <p:spPr>
          <a:xfrm>
            <a:off x="6136439" y="4970061"/>
            <a:ext cx="569167" cy="215444"/>
          </a:xfrm>
          <a:prstGeom prst="rect">
            <a:avLst/>
          </a:prstGeom>
          <a:noFill/>
        </p:spPr>
        <p:txBody>
          <a:bodyPr wrap="square" rtlCol="0">
            <a:spAutoFit/>
          </a:bodyPr>
          <a:lstStyle/>
          <a:p>
            <a:r>
              <a:rPr lang="en-US" altLang="zh-CN" sz="800" dirty="0" smtClean="0">
                <a:latin typeface="Microsoft YaHei" panose="020B0503020204020204" pitchFamily="34" charset="-122"/>
                <a:ea typeface="Microsoft YaHei" panose="020B0503020204020204" pitchFamily="34" charset="-122"/>
              </a:rPr>
              <a:t>global</a:t>
            </a:r>
            <a:endParaRPr lang="zh-CN" altLang="en-US" sz="800" dirty="0">
              <a:latin typeface="Microsoft YaHei" panose="020B0503020204020204" pitchFamily="34" charset="-122"/>
              <a:ea typeface="Microsoft YaHei" panose="020B0503020204020204" pitchFamily="34" charset="-122"/>
            </a:endParaRPr>
          </a:p>
        </p:txBody>
      </p:sp>
      <p:sp>
        <p:nvSpPr>
          <p:cNvPr id="107" name="流程图: 磁盘 106"/>
          <p:cNvSpPr/>
          <p:nvPr/>
        </p:nvSpPr>
        <p:spPr bwMode="auto">
          <a:xfrm>
            <a:off x="7523586" y="4789710"/>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8" name="文本框 107"/>
          <p:cNvSpPr txBox="1"/>
          <p:nvPr/>
        </p:nvSpPr>
        <p:spPr>
          <a:xfrm>
            <a:off x="7825278" y="4970061"/>
            <a:ext cx="1069910"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g_tblspc</a:t>
            </a:r>
            <a:endParaRPr lang="zh-CN" altLang="en-US" sz="800" dirty="0">
              <a:latin typeface="Microsoft YaHei" panose="020B0503020204020204" pitchFamily="34" charset="-122"/>
              <a:ea typeface="Microsoft YaHei" panose="020B0503020204020204" pitchFamily="34" charset="-122"/>
            </a:endParaRPr>
          </a:p>
        </p:txBody>
      </p:sp>
      <p:sp>
        <p:nvSpPr>
          <p:cNvPr id="109" name="流程图: 磁盘 108"/>
          <p:cNvSpPr/>
          <p:nvPr/>
        </p:nvSpPr>
        <p:spPr bwMode="auto">
          <a:xfrm>
            <a:off x="3959298" y="5330886"/>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0" name="文本框 109"/>
          <p:cNvSpPr txBox="1"/>
          <p:nvPr/>
        </p:nvSpPr>
        <p:spPr>
          <a:xfrm>
            <a:off x="4288983" y="5511237"/>
            <a:ext cx="748307"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g_xlog</a:t>
            </a:r>
            <a:endParaRPr lang="zh-CN" altLang="en-US" sz="800" dirty="0">
              <a:latin typeface="Microsoft YaHei" panose="020B0503020204020204" pitchFamily="34" charset="-122"/>
              <a:ea typeface="Microsoft YaHei" panose="020B0503020204020204" pitchFamily="34" charset="-122"/>
            </a:endParaRPr>
          </a:p>
        </p:txBody>
      </p:sp>
      <p:sp>
        <p:nvSpPr>
          <p:cNvPr id="111" name="流程图: 磁盘 110"/>
          <p:cNvSpPr/>
          <p:nvPr/>
        </p:nvSpPr>
        <p:spPr bwMode="auto">
          <a:xfrm>
            <a:off x="5732112" y="5340215"/>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2" name="文本框 111"/>
          <p:cNvSpPr txBox="1"/>
          <p:nvPr/>
        </p:nvSpPr>
        <p:spPr>
          <a:xfrm>
            <a:off x="6033804" y="5520566"/>
            <a:ext cx="584717"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g_clog</a:t>
            </a:r>
            <a:endParaRPr lang="zh-CN" altLang="en-US" sz="800" dirty="0">
              <a:latin typeface="Microsoft YaHei" panose="020B0503020204020204" pitchFamily="34" charset="-122"/>
              <a:ea typeface="Microsoft YaHei" panose="020B0503020204020204" pitchFamily="34" charset="-122"/>
            </a:endParaRPr>
          </a:p>
        </p:txBody>
      </p:sp>
      <p:sp>
        <p:nvSpPr>
          <p:cNvPr id="113" name="流程图: 磁盘 112"/>
          <p:cNvSpPr/>
          <p:nvPr/>
        </p:nvSpPr>
        <p:spPr bwMode="auto">
          <a:xfrm>
            <a:off x="7542248" y="5312226"/>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4" name="文本框 113"/>
          <p:cNvSpPr txBox="1"/>
          <p:nvPr/>
        </p:nvSpPr>
        <p:spPr>
          <a:xfrm>
            <a:off x="7825280" y="5492577"/>
            <a:ext cx="802431"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g_csnlog</a:t>
            </a:r>
            <a:endParaRPr lang="zh-CN" altLang="en-US" sz="800" dirty="0">
              <a:latin typeface="Microsoft YaHei" panose="020B0503020204020204" pitchFamily="34" charset="-122"/>
              <a:ea typeface="Microsoft YaHei" panose="020B0503020204020204" pitchFamily="34" charset="-122"/>
            </a:endParaRPr>
          </a:p>
        </p:txBody>
      </p:sp>
      <p:sp>
        <p:nvSpPr>
          <p:cNvPr id="115" name="流程图: 磁盘 114"/>
          <p:cNvSpPr/>
          <p:nvPr/>
        </p:nvSpPr>
        <p:spPr bwMode="auto">
          <a:xfrm>
            <a:off x="3968631" y="5890723"/>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6" name="文本框 115"/>
          <p:cNvSpPr txBox="1"/>
          <p:nvPr/>
        </p:nvSpPr>
        <p:spPr>
          <a:xfrm>
            <a:off x="4186348" y="6071073"/>
            <a:ext cx="897597"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g_twophase</a:t>
            </a:r>
            <a:endParaRPr lang="zh-CN" altLang="en-US" sz="800" dirty="0">
              <a:latin typeface="Microsoft YaHei" panose="020B0503020204020204" pitchFamily="34" charset="-122"/>
              <a:ea typeface="Microsoft YaHei" panose="020B0503020204020204" pitchFamily="34" charset="-122"/>
            </a:endParaRPr>
          </a:p>
        </p:txBody>
      </p:sp>
      <p:sp>
        <p:nvSpPr>
          <p:cNvPr id="117" name="流程图: 磁盘 116"/>
          <p:cNvSpPr/>
          <p:nvPr/>
        </p:nvSpPr>
        <p:spPr bwMode="auto">
          <a:xfrm>
            <a:off x="5741442" y="5881395"/>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8" name="文本框 117"/>
          <p:cNvSpPr txBox="1"/>
          <p:nvPr/>
        </p:nvSpPr>
        <p:spPr>
          <a:xfrm>
            <a:off x="6061795" y="6061746"/>
            <a:ext cx="643811"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g_serial</a:t>
            </a:r>
            <a:endParaRPr lang="zh-CN" altLang="en-US" sz="800" dirty="0">
              <a:latin typeface="Microsoft YaHei" panose="020B0503020204020204" pitchFamily="34" charset="-122"/>
              <a:ea typeface="Microsoft YaHei" panose="020B0503020204020204" pitchFamily="34" charset="-122"/>
            </a:endParaRPr>
          </a:p>
        </p:txBody>
      </p:sp>
      <p:sp>
        <p:nvSpPr>
          <p:cNvPr id="119" name="流程图: 磁盘 118"/>
          <p:cNvSpPr/>
          <p:nvPr/>
        </p:nvSpPr>
        <p:spPr bwMode="auto">
          <a:xfrm>
            <a:off x="7532916" y="5881395"/>
            <a:ext cx="1250302" cy="438539"/>
          </a:xfrm>
          <a:prstGeom prst="flowChartMagneticDisk">
            <a:avLst/>
          </a:prstGeom>
          <a:solidFill>
            <a:schemeClr val="bg2"/>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0" name="文本框 119"/>
          <p:cNvSpPr txBox="1"/>
          <p:nvPr/>
        </p:nvSpPr>
        <p:spPr>
          <a:xfrm>
            <a:off x="7769293" y="6061746"/>
            <a:ext cx="858418" cy="215444"/>
          </a:xfrm>
          <a:prstGeom prst="rect">
            <a:avLst/>
          </a:prstGeom>
          <a:noFill/>
        </p:spPr>
        <p:txBody>
          <a:bodyPr wrap="square" rtlCol="0">
            <a:spAutoFit/>
          </a:bodyPr>
          <a:lstStyle/>
          <a:p>
            <a:r>
              <a:rPr lang="en-US" altLang="zh-CN" sz="800" dirty="0" err="1">
                <a:latin typeface="Microsoft YaHei" panose="020B0503020204020204" pitchFamily="34" charset="-122"/>
                <a:ea typeface="Microsoft YaHei" panose="020B0503020204020204" pitchFamily="34" charset="-122"/>
              </a:rPr>
              <a:t>p</a:t>
            </a:r>
            <a:r>
              <a:rPr lang="en-US" altLang="zh-CN" sz="800" dirty="0" err="1" smtClean="0">
                <a:latin typeface="Microsoft YaHei" panose="020B0503020204020204" pitchFamily="34" charset="-122"/>
                <a:ea typeface="Microsoft YaHei" panose="020B0503020204020204" pitchFamily="34" charset="-122"/>
              </a:rPr>
              <a:t>g_multixact</a:t>
            </a:r>
            <a:endParaRPr lang="zh-CN" altLang="en-US" sz="800" dirty="0">
              <a:latin typeface="Microsoft YaHei" panose="020B0503020204020204" pitchFamily="34" charset="-122"/>
              <a:ea typeface="Microsoft YaHei" panose="020B0503020204020204" pitchFamily="34" charset="-122"/>
            </a:endParaRPr>
          </a:p>
        </p:txBody>
      </p:sp>
      <p:sp>
        <p:nvSpPr>
          <p:cNvPr id="121" name="文本框 120"/>
          <p:cNvSpPr txBox="1"/>
          <p:nvPr/>
        </p:nvSpPr>
        <p:spPr>
          <a:xfrm>
            <a:off x="5689959" y="6234422"/>
            <a:ext cx="1684327" cy="400110"/>
          </a:xfrm>
          <a:prstGeom prst="rect">
            <a:avLst/>
          </a:prstGeom>
          <a:noFill/>
        </p:spPr>
        <p:txBody>
          <a:bodyPr wrap="square" rtlCol="0">
            <a:spAutoFit/>
          </a:bodyPr>
          <a:lstStyle/>
          <a:p>
            <a:r>
              <a:rPr lang="en-US" altLang="zh-CN" sz="2000" b="1" dirty="0" smtClean="0">
                <a:solidFill>
                  <a:srgbClr val="FFFF00"/>
                </a:solidFill>
                <a:latin typeface="Microsoft YaHei" panose="020B0503020204020204" pitchFamily="34" charset="-122"/>
                <a:ea typeface="Microsoft YaHei" panose="020B0503020204020204" pitchFamily="34" charset="-122"/>
              </a:rPr>
              <a:t>Database</a:t>
            </a:r>
            <a:endParaRPr lang="zh-CN" altLang="en-US" sz="2000" b="1" dirty="0">
              <a:solidFill>
                <a:srgbClr val="FFFF00"/>
              </a:solidFill>
              <a:latin typeface="Microsoft YaHei" panose="020B0503020204020204" pitchFamily="34" charset="-122"/>
              <a:ea typeface="Microsoft YaHei" panose="020B0503020204020204" pitchFamily="34" charset="-122"/>
            </a:endParaRPr>
          </a:p>
        </p:txBody>
      </p:sp>
      <p:sp>
        <p:nvSpPr>
          <p:cNvPr id="13" name="椭圆 12"/>
          <p:cNvSpPr/>
          <p:nvPr/>
        </p:nvSpPr>
        <p:spPr bwMode="auto">
          <a:xfrm>
            <a:off x="2547258" y="1231635"/>
            <a:ext cx="1380931" cy="346511"/>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2" name="文本框 121"/>
          <p:cNvSpPr txBox="1"/>
          <p:nvPr/>
        </p:nvSpPr>
        <p:spPr>
          <a:xfrm>
            <a:off x="2621904" y="1287746"/>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GaussMaster</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4" name="圆角矩形 13"/>
          <p:cNvSpPr/>
          <p:nvPr/>
        </p:nvSpPr>
        <p:spPr bwMode="auto">
          <a:xfrm>
            <a:off x="2403564" y="1742350"/>
            <a:ext cx="1667695" cy="2231571"/>
          </a:xfrm>
          <a:prstGeom prst="roundRect">
            <a:avLst/>
          </a:prstGeom>
          <a:solidFill>
            <a:srgbClr val="92D050"/>
          </a:solidFill>
          <a:ln w="12700">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3" name="椭圆 122"/>
          <p:cNvSpPr/>
          <p:nvPr/>
        </p:nvSpPr>
        <p:spPr bwMode="auto">
          <a:xfrm>
            <a:off x="2503716" y="1831859"/>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4" name="文本框 123"/>
          <p:cNvSpPr txBox="1"/>
          <p:nvPr/>
        </p:nvSpPr>
        <p:spPr>
          <a:xfrm>
            <a:off x="2746315" y="1850691"/>
            <a:ext cx="1259633" cy="246221"/>
          </a:xfrm>
          <a:prstGeom prst="rect">
            <a:avLst/>
          </a:prstGeom>
          <a:noFill/>
        </p:spPr>
        <p:txBody>
          <a:bodyPr wrap="square" rtlCol="0">
            <a:spAutoFit/>
          </a:bodyPr>
          <a:lstStyle/>
          <a:p>
            <a:r>
              <a:rPr lang="en-US" altLang="zh-CN" sz="1000" dirty="0" err="1">
                <a:solidFill>
                  <a:schemeClr val="bg1"/>
                </a:solidFill>
                <a:latin typeface="Microsoft YaHei" panose="020B0503020204020204" pitchFamily="34" charset="-122"/>
                <a:ea typeface="Microsoft YaHei" panose="020B0503020204020204" pitchFamily="34" charset="-122"/>
              </a:rPr>
              <a:t>g</a:t>
            </a:r>
            <a:r>
              <a:rPr lang="en-US" altLang="zh-CN" sz="1000" dirty="0" err="1" smtClean="0">
                <a:solidFill>
                  <a:schemeClr val="bg1"/>
                </a:solidFill>
                <a:latin typeface="Microsoft YaHei" panose="020B0503020204020204" pitchFamily="34" charset="-122"/>
                <a:ea typeface="Microsoft YaHei" panose="020B0503020204020204" pitchFamily="34" charset="-122"/>
              </a:rPr>
              <a:t>aussdb</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39" name="椭圆 138"/>
          <p:cNvSpPr/>
          <p:nvPr/>
        </p:nvSpPr>
        <p:spPr bwMode="auto">
          <a:xfrm>
            <a:off x="2497497" y="2226857"/>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40" name="文本框 139"/>
          <p:cNvSpPr txBox="1"/>
          <p:nvPr/>
        </p:nvSpPr>
        <p:spPr>
          <a:xfrm>
            <a:off x="2749426" y="2245689"/>
            <a:ext cx="1259633" cy="246221"/>
          </a:xfrm>
          <a:prstGeom prst="rect">
            <a:avLst/>
          </a:prstGeom>
          <a:noFill/>
        </p:spPr>
        <p:txBody>
          <a:bodyPr wrap="square" rtlCol="0">
            <a:spAutoFit/>
          </a:bodyPr>
          <a:lstStyle/>
          <a:p>
            <a:r>
              <a:rPr lang="en-US" altLang="zh-CN" sz="1000" dirty="0" err="1">
                <a:solidFill>
                  <a:schemeClr val="bg1"/>
                </a:solidFill>
                <a:latin typeface="Microsoft YaHei" panose="020B0503020204020204" pitchFamily="34" charset="-122"/>
                <a:ea typeface="Microsoft YaHei" panose="020B0503020204020204" pitchFamily="34" charset="-122"/>
              </a:rPr>
              <a:t>g</a:t>
            </a:r>
            <a:r>
              <a:rPr lang="en-US" altLang="zh-CN" sz="1000" dirty="0" err="1" smtClean="0">
                <a:solidFill>
                  <a:schemeClr val="bg1"/>
                </a:solidFill>
                <a:latin typeface="Microsoft YaHei" panose="020B0503020204020204" pitchFamily="34" charset="-122"/>
                <a:ea typeface="Microsoft YaHei" panose="020B0503020204020204" pitchFamily="34" charset="-122"/>
              </a:rPr>
              <a:t>aussdb</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41" name="椭圆 140"/>
          <p:cNvSpPr/>
          <p:nvPr/>
        </p:nvSpPr>
        <p:spPr bwMode="auto">
          <a:xfrm>
            <a:off x="2506821" y="2880004"/>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42" name="文本框 141"/>
          <p:cNvSpPr txBox="1"/>
          <p:nvPr/>
        </p:nvSpPr>
        <p:spPr>
          <a:xfrm>
            <a:off x="2758750" y="2898836"/>
            <a:ext cx="1259633" cy="246221"/>
          </a:xfrm>
          <a:prstGeom prst="rect">
            <a:avLst/>
          </a:prstGeom>
          <a:noFill/>
        </p:spPr>
        <p:txBody>
          <a:bodyPr wrap="square" rtlCol="0">
            <a:spAutoFit/>
          </a:bodyPr>
          <a:lstStyle/>
          <a:p>
            <a:r>
              <a:rPr lang="en-US" altLang="zh-CN" sz="1000" dirty="0" err="1">
                <a:solidFill>
                  <a:schemeClr val="bg1"/>
                </a:solidFill>
                <a:latin typeface="Microsoft YaHei" panose="020B0503020204020204" pitchFamily="34" charset="-122"/>
                <a:ea typeface="Microsoft YaHei" panose="020B0503020204020204" pitchFamily="34" charset="-122"/>
              </a:rPr>
              <a:t>g</a:t>
            </a:r>
            <a:r>
              <a:rPr lang="en-US" altLang="zh-CN" sz="1000" dirty="0" err="1" smtClean="0">
                <a:solidFill>
                  <a:schemeClr val="bg1"/>
                </a:solidFill>
                <a:latin typeface="Microsoft YaHei" panose="020B0503020204020204" pitchFamily="34" charset="-122"/>
                <a:ea typeface="Microsoft YaHei" panose="020B0503020204020204" pitchFamily="34" charset="-122"/>
              </a:rPr>
              <a:t>aussdb</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43" name="椭圆 142"/>
          <p:cNvSpPr/>
          <p:nvPr/>
        </p:nvSpPr>
        <p:spPr bwMode="auto">
          <a:xfrm>
            <a:off x="2516154" y="3626448"/>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44" name="文本框 143"/>
          <p:cNvSpPr txBox="1"/>
          <p:nvPr/>
        </p:nvSpPr>
        <p:spPr>
          <a:xfrm>
            <a:off x="2740091" y="3645280"/>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gaussdb</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45" name="椭圆 144"/>
          <p:cNvSpPr/>
          <p:nvPr/>
        </p:nvSpPr>
        <p:spPr bwMode="auto">
          <a:xfrm>
            <a:off x="2506822" y="3253224"/>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46" name="文本框 145"/>
          <p:cNvSpPr txBox="1"/>
          <p:nvPr/>
        </p:nvSpPr>
        <p:spPr>
          <a:xfrm>
            <a:off x="2758751" y="3272056"/>
            <a:ext cx="1259633" cy="246221"/>
          </a:xfrm>
          <a:prstGeom prst="rect">
            <a:avLst/>
          </a:prstGeom>
          <a:noFill/>
        </p:spPr>
        <p:txBody>
          <a:bodyPr wrap="square" rtlCol="0">
            <a:spAutoFit/>
          </a:bodyPr>
          <a:lstStyle/>
          <a:p>
            <a:r>
              <a:rPr lang="en-US" altLang="zh-CN" sz="1000" dirty="0" err="1">
                <a:solidFill>
                  <a:schemeClr val="bg1"/>
                </a:solidFill>
                <a:latin typeface="Microsoft YaHei" panose="020B0503020204020204" pitchFamily="34" charset="-122"/>
                <a:ea typeface="Microsoft YaHei" panose="020B0503020204020204" pitchFamily="34" charset="-122"/>
              </a:rPr>
              <a:t>g</a:t>
            </a:r>
            <a:r>
              <a:rPr lang="en-US" altLang="zh-CN" sz="1000" dirty="0" err="1" smtClean="0">
                <a:solidFill>
                  <a:schemeClr val="bg1"/>
                </a:solidFill>
                <a:latin typeface="Microsoft YaHei" panose="020B0503020204020204" pitchFamily="34" charset="-122"/>
                <a:ea typeface="Microsoft YaHei" panose="020B0503020204020204" pitchFamily="34" charset="-122"/>
              </a:rPr>
              <a:t>aussdb</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50" name="文本框 149"/>
          <p:cNvSpPr txBox="1"/>
          <p:nvPr/>
        </p:nvSpPr>
        <p:spPr>
          <a:xfrm>
            <a:off x="2659227" y="2566043"/>
            <a:ext cx="1259633" cy="246221"/>
          </a:xfrm>
          <a:prstGeom prst="rect">
            <a:avLst/>
          </a:prstGeom>
          <a:noFill/>
        </p:spPr>
        <p:txBody>
          <a:bodyPr wrap="square" rtlCol="0">
            <a:spAutoFit/>
          </a:bodyPr>
          <a:lstStyle/>
          <a:p>
            <a:r>
              <a:rPr lang="en-US" altLang="zh-CN" sz="1000" dirty="0" smtClean="0">
                <a:solidFill>
                  <a:schemeClr val="bg1"/>
                </a:solidFill>
                <a:latin typeface="Microsoft YaHei" panose="020B0503020204020204" pitchFamily="34" charset="-122"/>
                <a:ea typeface="Microsoft YaHei" panose="020B0503020204020204" pitchFamily="34" charset="-122"/>
              </a:rPr>
              <a:t>………………………</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51" name="椭圆 150"/>
          <p:cNvSpPr/>
          <p:nvPr/>
        </p:nvSpPr>
        <p:spPr bwMode="auto">
          <a:xfrm>
            <a:off x="2528595" y="4068095"/>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52" name="文本框 151"/>
          <p:cNvSpPr txBox="1"/>
          <p:nvPr/>
        </p:nvSpPr>
        <p:spPr>
          <a:xfrm>
            <a:off x="2659227" y="4086927"/>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pagewriter</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53" name="椭圆 152"/>
          <p:cNvSpPr/>
          <p:nvPr/>
        </p:nvSpPr>
        <p:spPr bwMode="auto">
          <a:xfrm>
            <a:off x="4285861" y="4052542"/>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54" name="文本框 153"/>
          <p:cNvSpPr txBox="1"/>
          <p:nvPr/>
        </p:nvSpPr>
        <p:spPr>
          <a:xfrm>
            <a:off x="4463145" y="4071374"/>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bgwriter</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55" name="椭圆 154"/>
          <p:cNvSpPr/>
          <p:nvPr/>
        </p:nvSpPr>
        <p:spPr bwMode="auto">
          <a:xfrm>
            <a:off x="5806747" y="4061871"/>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56" name="文本框 155"/>
          <p:cNvSpPr txBox="1"/>
          <p:nvPr/>
        </p:nvSpPr>
        <p:spPr>
          <a:xfrm>
            <a:off x="6002692" y="4080703"/>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walwriter</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59" name="椭圆 158"/>
          <p:cNvSpPr/>
          <p:nvPr/>
        </p:nvSpPr>
        <p:spPr bwMode="auto">
          <a:xfrm>
            <a:off x="7318304" y="4052542"/>
            <a:ext cx="1380931" cy="283715"/>
          </a:xfrm>
          <a:prstGeom prst="ellipse">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87" name="文本框 186"/>
          <p:cNvSpPr txBox="1"/>
          <p:nvPr/>
        </p:nvSpPr>
        <p:spPr>
          <a:xfrm>
            <a:off x="7392950" y="4071374"/>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checkpointer</a:t>
            </a:r>
            <a:r>
              <a:rPr lang="zh-CN" altLang="en-US" sz="1000" dirty="0" smtClean="0">
                <a:solidFill>
                  <a:schemeClr val="bg1"/>
                </a:solidFill>
                <a:latin typeface="Microsoft YaHei" panose="020B0503020204020204" pitchFamily="34" charset="-122"/>
                <a:ea typeface="Microsoft YaHei" panose="020B0503020204020204" pitchFamily="34" charset="-122"/>
              </a:rPr>
              <a:t>线程</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188" name="圆角矩形 187"/>
          <p:cNvSpPr/>
          <p:nvPr/>
        </p:nvSpPr>
        <p:spPr bwMode="auto">
          <a:xfrm>
            <a:off x="8770149" y="1520890"/>
            <a:ext cx="1667695" cy="2932004"/>
          </a:xfrm>
          <a:prstGeom prst="roundRect">
            <a:avLst/>
          </a:prstGeom>
          <a:solidFill>
            <a:srgbClr val="92D050"/>
          </a:solidFill>
          <a:ln w="12700">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5" name="圆角矩形 14"/>
          <p:cNvSpPr/>
          <p:nvPr/>
        </p:nvSpPr>
        <p:spPr bwMode="auto">
          <a:xfrm>
            <a:off x="4239210" y="3561139"/>
            <a:ext cx="957942" cy="367054"/>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89" name="文本框 188"/>
          <p:cNvSpPr txBox="1"/>
          <p:nvPr/>
        </p:nvSpPr>
        <p:spPr>
          <a:xfrm>
            <a:off x="4223654" y="3626616"/>
            <a:ext cx="891847" cy="246221"/>
          </a:xfrm>
          <a:prstGeom prst="rect">
            <a:avLst/>
          </a:prstGeom>
          <a:noFill/>
        </p:spPr>
        <p:txBody>
          <a:bodyPr wrap="square" rtlCol="0">
            <a:spAutoFit/>
          </a:bodyPr>
          <a:lstStyle/>
          <a:p>
            <a:r>
              <a:rPr lang="en-US" altLang="zh-CN" sz="1000" dirty="0" err="1">
                <a:latin typeface="Microsoft YaHei" panose="020B0503020204020204" pitchFamily="34" charset="-122"/>
                <a:ea typeface="Microsoft YaHei" panose="020B0503020204020204" pitchFamily="34" charset="-122"/>
              </a:rPr>
              <a:t>w</a:t>
            </a:r>
            <a:r>
              <a:rPr lang="en-US" altLang="zh-CN" sz="1000" dirty="0" err="1" smtClean="0">
                <a:latin typeface="Microsoft YaHei" panose="020B0503020204020204" pitchFamily="34" charset="-122"/>
                <a:ea typeface="Microsoft YaHei" panose="020B0503020204020204" pitchFamily="34" charset="-122"/>
              </a:rPr>
              <a:t>ork_mem</a:t>
            </a:r>
            <a:endParaRPr lang="zh-CN" altLang="en-US" sz="1000" dirty="0">
              <a:latin typeface="Microsoft YaHei" panose="020B0503020204020204" pitchFamily="34" charset="-122"/>
              <a:ea typeface="Microsoft YaHei" panose="020B0503020204020204" pitchFamily="34" charset="-122"/>
            </a:endParaRPr>
          </a:p>
        </p:txBody>
      </p:sp>
      <p:sp>
        <p:nvSpPr>
          <p:cNvPr id="190" name="圆角矩形 189"/>
          <p:cNvSpPr/>
          <p:nvPr/>
        </p:nvSpPr>
        <p:spPr bwMode="auto">
          <a:xfrm>
            <a:off x="5296678" y="3573580"/>
            <a:ext cx="957942" cy="367054"/>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91" name="文本框 190"/>
          <p:cNvSpPr txBox="1"/>
          <p:nvPr/>
        </p:nvSpPr>
        <p:spPr>
          <a:xfrm>
            <a:off x="5327777" y="3639057"/>
            <a:ext cx="891847" cy="246221"/>
          </a:xfrm>
          <a:prstGeom prst="rect">
            <a:avLst/>
          </a:prstGeom>
          <a:noFill/>
        </p:spPr>
        <p:txBody>
          <a:bodyPr wrap="square" rtlCol="0">
            <a:spAutoFit/>
          </a:bodyPr>
          <a:lstStyle/>
          <a:p>
            <a:r>
              <a:rPr lang="en-US" altLang="zh-CN" sz="1000" dirty="0" err="1">
                <a:latin typeface="Microsoft YaHei" panose="020B0503020204020204" pitchFamily="34" charset="-122"/>
                <a:ea typeface="Microsoft YaHei" panose="020B0503020204020204" pitchFamily="34" charset="-122"/>
              </a:rPr>
              <a:t>w</a:t>
            </a:r>
            <a:r>
              <a:rPr lang="en-US" altLang="zh-CN" sz="1000" dirty="0" err="1" smtClean="0">
                <a:latin typeface="Microsoft YaHei" panose="020B0503020204020204" pitchFamily="34" charset="-122"/>
                <a:ea typeface="Microsoft YaHei" panose="020B0503020204020204" pitchFamily="34" charset="-122"/>
              </a:rPr>
              <a:t>ork_mem</a:t>
            </a:r>
            <a:endParaRPr lang="zh-CN" altLang="en-US" sz="1000" dirty="0">
              <a:latin typeface="Microsoft YaHei" panose="020B0503020204020204" pitchFamily="34" charset="-122"/>
              <a:ea typeface="Microsoft YaHei" panose="020B0503020204020204" pitchFamily="34" charset="-122"/>
            </a:endParaRPr>
          </a:p>
        </p:txBody>
      </p:sp>
      <p:sp>
        <p:nvSpPr>
          <p:cNvPr id="192" name="圆角矩形 191"/>
          <p:cNvSpPr/>
          <p:nvPr/>
        </p:nvSpPr>
        <p:spPr bwMode="auto">
          <a:xfrm>
            <a:off x="6836229" y="3573579"/>
            <a:ext cx="926840" cy="367054"/>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93" name="文本框 192"/>
          <p:cNvSpPr txBox="1"/>
          <p:nvPr/>
        </p:nvSpPr>
        <p:spPr>
          <a:xfrm>
            <a:off x="6839335" y="3629725"/>
            <a:ext cx="891847" cy="246221"/>
          </a:xfrm>
          <a:prstGeom prst="rect">
            <a:avLst/>
          </a:prstGeom>
          <a:noFill/>
        </p:spPr>
        <p:txBody>
          <a:bodyPr wrap="square" rtlCol="0">
            <a:spAutoFit/>
          </a:bodyPr>
          <a:lstStyle/>
          <a:p>
            <a:r>
              <a:rPr lang="en-US" altLang="zh-CN" sz="1000" dirty="0" err="1">
                <a:latin typeface="Microsoft YaHei" panose="020B0503020204020204" pitchFamily="34" charset="-122"/>
                <a:ea typeface="Microsoft YaHei" panose="020B0503020204020204" pitchFamily="34" charset="-122"/>
              </a:rPr>
              <a:t>w</a:t>
            </a:r>
            <a:r>
              <a:rPr lang="en-US" altLang="zh-CN" sz="1000" dirty="0" err="1" smtClean="0">
                <a:latin typeface="Microsoft YaHei" panose="020B0503020204020204" pitchFamily="34" charset="-122"/>
                <a:ea typeface="Microsoft YaHei" panose="020B0503020204020204" pitchFamily="34" charset="-122"/>
              </a:rPr>
              <a:t>ork_mem</a:t>
            </a:r>
            <a:endParaRPr lang="zh-CN" altLang="en-US" sz="1000" dirty="0">
              <a:latin typeface="Microsoft YaHei" panose="020B0503020204020204" pitchFamily="34" charset="-122"/>
              <a:ea typeface="Microsoft YaHei" panose="020B0503020204020204" pitchFamily="34" charset="-122"/>
            </a:endParaRPr>
          </a:p>
        </p:txBody>
      </p:sp>
      <p:sp>
        <p:nvSpPr>
          <p:cNvPr id="194" name="圆角矩形 193"/>
          <p:cNvSpPr/>
          <p:nvPr/>
        </p:nvSpPr>
        <p:spPr bwMode="auto">
          <a:xfrm>
            <a:off x="7840827" y="3573580"/>
            <a:ext cx="842866" cy="367054"/>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95" name="文本框 194"/>
          <p:cNvSpPr txBox="1"/>
          <p:nvPr/>
        </p:nvSpPr>
        <p:spPr>
          <a:xfrm>
            <a:off x="7875029" y="3639057"/>
            <a:ext cx="891847" cy="246221"/>
          </a:xfrm>
          <a:prstGeom prst="rect">
            <a:avLst/>
          </a:prstGeom>
          <a:noFill/>
        </p:spPr>
        <p:txBody>
          <a:bodyPr wrap="square" rtlCol="0">
            <a:spAutoFit/>
          </a:bodyPr>
          <a:lstStyle/>
          <a:p>
            <a:r>
              <a:rPr lang="en-US" altLang="zh-CN" sz="1000" dirty="0" err="1">
                <a:latin typeface="Microsoft YaHei" panose="020B0503020204020204" pitchFamily="34" charset="-122"/>
                <a:ea typeface="Microsoft YaHei" panose="020B0503020204020204" pitchFamily="34" charset="-122"/>
              </a:rPr>
              <a:t>w</a:t>
            </a:r>
            <a:r>
              <a:rPr lang="en-US" altLang="zh-CN" sz="1000" dirty="0" err="1" smtClean="0">
                <a:latin typeface="Microsoft YaHei" panose="020B0503020204020204" pitchFamily="34" charset="-122"/>
                <a:ea typeface="Microsoft YaHei" panose="020B0503020204020204" pitchFamily="34" charset="-122"/>
              </a:rPr>
              <a:t>ork_mem</a:t>
            </a:r>
            <a:endParaRPr lang="zh-CN" altLang="en-US" sz="1000" dirty="0">
              <a:latin typeface="Microsoft YaHei" panose="020B0503020204020204" pitchFamily="34" charset="-122"/>
              <a:ea typeface="Microsoft YaHei" panose="020B0503020204020204" pitchFamily="34" charset="-122"/>
            </a:endParaRPr>
          </a:p>
        </p:txBody>
      </p:sp>
      <p:sp>
        <p:nvSpPr>
          <p:cNvPr id="198" name="文本框 197"/>
          <p:cNvSpPr txBox="1"/>
          <p:nvPr/>
        </p:nvSpPr>
        <p:spPr>
          <a:xfrm>
            <a:off x="6245292" y="3595511"/>
            <a:ext cx="649252" cy="246221"/>
          </a:xfrm>
          <a:prstGeom prst="rect">
            <a:avLst/>
          </a:prstGeom>
          <a:noFill/>
        </p:spPr>
        <p:txBody>
          <a:bodyPr wrap="square" rtlCol="0">
            <a:spAutoFit/>
          </a:bodyPr>
          <a:lstStyle/>
          <a:p>
            <a:r>
              <a:rPr lang="en-US" altLang="zh-CN" sz="1000" dirty="0" smtClean="0">
                <a:latin typeface="Microsoft YaHei" panose="020B0503020204020204" pitchFamily="34" charset="-122"/>
                <a:ea typeface="Microsoft YaHei" panose="020B0503020204020204" pitchFamily="34" charset="-122"/>
              </a:rPr>
              <a:t>………….</a:t>
            </a:r>
            <a:endParaRPr lang="zh-CN" altLang="en-US" sz="1000" dirty="0">
              <a:latin typeface="Microsoft YaHei" panose="020B0503020204020204" pitchFamily="34" charset="-122"/>
              <a:ea typeface="Microsoft YaHei" panose="020B0503020204020204" pitchFamily="34" charset="-122"/>
            </a:endParaRPr>
          </a:p>
        </p:txBody>
      </p:sp>
      <p:sp>
        <p:nvSpPr>
          <p:cNvPr id="199" name="圆角矩形 198"/>
          <p:cNvSpPr/>
          <p:nvPr/>
        </p:nvSpPr>
        <p:spPr bwMode="auto">
          <a:xfrm>
            <a:off x="4223655" y="3032402"/>
            <a:ext cx="1411409" cy="367054"/>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00" name="文本框 199"/>
          <p:cNvSpPr txBox="1"/>
          <p:nvPr/>
        </p:nvSpPr>
        <p:spPr>
          <a:xfrm>
            <a:off x="4525346" y="3097879"/>
            <a:ext cx="891847" cy="246221"/>
          </a:xfrm>
          <a:prstGeom prst="rect">
            <a:avLst/>
          </a:prstGeom>
          <a:noFill/>
        </p:spPr>
        <p:txBody>
          <a:bodyPr wrap="square" rtlCol="0">
            <a:spAutoFit/>
          </a:bodyPr>
          <a:lstStyle/>
          <a:p>
            <a:r>
              <a:rPr lang="en-US" altLang="zh-CN" sz="1000" dirty="0" err="1" smtClean="0">
                <a:latin typeface="Microsoft YaHei" panose="020B0503020204020204" pitchFamily="34" charset="-122"/>
                <a:ea typeface="Microsoft YaHei" panose="020B0503020204020204" pitchFamily="34" charset="-122"/>
              </a:rPr>
              <a:t>wal</a:t>
            </a:r>
            <a:r>
              <a:rPr lang="en-US" altLang="zh-CN" sz="1000" dirty="0" smtClean="0">
                <a:latin typeface="Microsoft YaHei" panose="020B0503020204020204" pitchFamily="34" charset="-122"/>
                <a:ea typeface="Microsoft YaHei" panose="020B0503020204020204" pitchFamily="34" charset="-122"/>
              </a:rPr>
              <a:t> buffer</a:t>
            </a:r>
            <a:endParaRPr lang="zh-CN" altLang="en-US" sz="1000" dirty="0">
              <a:latin typeface="Microsoft YaHei" panose="020B0503020204020204" pitchFamily="34" charset="-122"/>
              <a:ea typeface="Microsoft YaHei" panose="020B0503020204020204" pitchFamily="34" charset="-122"/>
            </a:endParaRPr>
          </a:p>
        </p:txBody>
      </p:sp>
      <p:sp>
        <p:nvSpPr>
          <p:cNvPr id="201" name="圆角矩形 200"/>
          <p:cNvSpPr/>
          <p:nvPr/>
        </p:nvSpPr>
        <p:spPr bwMode="auto">
          <a:xfrm>
            <a:off x="5694786" y="3041734"/>
            <a:ext cx="1524000" cy="367054"/>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02" name="文本框 201"/>
          <p:cNvSpPr txBox="1"/>
          <p:nvPr/>
        </p:nvSpPr>
        <p:spPr>
          <a:xfrm>
            <a:off x="5756990" y="3107211"/>
            <a:ext cx="1551997" cy="246221"/>
          </a:xfrm>
          <a:prstGeom prst="rect">
            <a:avLst/>
          </a:prstGeom>
          <a:noFill/>
        </p:spPr>
        <p:txBody>
          <a:bodyPr wrap="square" rtlCol="0">
            <a:spAutoFit/>
          </a:bodyPr>
          <a:lstStyle/>
          <a:p>
            <a:r>
              <a:rPr lang="en-US" altLang="zh-CN" sz="1000" dirty="0" err="1">
                <a:latin typeface="Microsoft YaHei" panose="020B0503020204020204" pitchFamily="34" charset="-122"/>
                <a:ea typeface="Microsoft YaHei" panose="020B0503020204020204" pitchFamily="34" charset="-122"/>
              </a:rPr>
              <a:t>m</a:t>
            </a:r>
            <a:r>
              <a:rPr lang="en-US" altLang="zh-CN" sz="1000" dirty="0" err="1" smtClean="0">
                <a:latin typeface="Microsoft YaHei" panose="020B0503020204020204" pitchFamily="34" charset="-122"/>
                <a:ea typeface="Microsoft YaHei" panose="020B0503020204020204" pitchFamily="34" charset="-122"/>
              </a:rPr>
              <a:t>aintain_work_mem</a:t>
            </a:r>
            <a:endParaRPr lang="zh-CN" altLang="en-US" sz="1000" dirty="0">
              <a:latin typeface="Microsoft YaHei" panose="020B0503020204020204" pitchFamily="34" charset="-122"/>
              <a:ea typeface="Microsoft YaHei" panose="020B0503020204020204" pitchFamily="34" charset="-122"/>
            </a:endParaRPr>
          </a:p>
        </p:txBody>
      </p:sp>
      <p:sp>
        <p:nvSpPr>
          <p:cNvPr id="204" name="圆角矩形 203"/>
          <p:cNvSpPr/>
          <p:nvPr/>
        </p:nvSpPr>
        <p:spPr bwMode="auto">
          <a:xfrm>
            <a:off x="7285794" y="3035513"/>
            <a:ext cx="1397898" cy="367054"/>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05" name="文本框 204"/>
          <p:cNvSpPr txBox="1"/>
          <p:nvPr/>
        </p:nvSpPr>
        <p:spPr>
          <a:xfrm>
            <a:off x="7467592" y="3100990"/>
            <a:ext cx="1003977" cy="246221"/>
          </a:xfrm>
          <a:prstGeom prst="rect">
            <a:avLst/>
          </a:prstGeom>
          <a:noFill/>
        </p:spPr>
        <p:txBody>
          <a:bodyPr wrap="square" rtlCol="0">
            <a:spAutoFit/>
          </a:bodyPr>
          <a:lstStyle/>
          <a:p>
            <a:r>
              <a:rPr lang="en-US" altLang="zh-CN" sz="1000" dirty="0">
                <a:latin typeface="Microsoft YaHei" panose="020B0503020204020204" pitchFamily="34" charset="-122"/>
                <a:ea typeface="Microsoft YaHei" panose="020B0503020204020204" pitchFamily="34" charset="-122"/>
              </a:rPr>
              <a:t>t</a:t>
            </a:r>
            <a:r>
              <a:rPr lang="en-US" altLang="zh-CN" sz="1000" dirty="0" smtClean="0">
                <a:latin typeface="Microsoft YaHei" panose="020B0503020204020204" pitchFamily="34" charset="-122"/>
                <a:ea typeface="Microsoft YaHei" panose="020B0503020204020204" pitchFamily="34" charset="-122"/>
              </a:rPr>
              <a:t>emp buffer</a:t>
            </a:r>
            <a:endParaRPr lang="zh-CN" altLang="en-US" sz="1000" dirty="0">
              <a:latin typeface="Microsoft YaHei" panose="020B0503020204020204" pitchFamily="34" charset="-122"/>
              <a:ea typeface="Microsoft YaHei" panose="020B0503020204020204" pitchFamily="34" charset="-122"/>
            </a:endParaRPr>
          </a:p>
        </p:txBody>
      </p:sp>
      <p:sp>
        <p:nvSpPr>
          <p:cNvPr id="206" name="圆角矩形 205"/>
          <p:cNvSpPr/>
          <p:nvPr/>
        </p:nvSpPr>
        <p:spPr bwMode="auto">
          <a:xfrm>
            <a:off x="4209821" y="1741913"/>
            <a:ext cx="1456971" cy="1234668"/>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0" name="文本框 209"/>
          <p:cNvSpPr txBox="1"/>
          <p:nvPr/>
        </p:nvSpPr>
        <p:spPr>
          <a:xfrm>
            <a:off x="4463133" y="1766707"/>
            <a:ext cx="1113463" cy="246221"/>
          </a:xfrm>
          <a:prstGeom prst="rect">
            <a:avLst/>
          </a:prstGeom>
          <a:noFill/>
        </p:spPr>
        <p:txBody>
          <a:bodyPr wrap="square" rtlCol="0">
            <a:spAutoFit/>
          </a:bodyPr>
          <a:lstStyle/>
          <a:p>
            <a:r>
              <a:rPr lang="en-US" altLang="zh-CN" sz="1000" dirty="0">
                <a:latin typeface="Microsoft YaHei" panose="020B0503020204020204" pitchFamily="34" charset="-122"/>
                <a:ea typeface="Microsoft YaHei" panose="020B0503020204020204" pitchFamily="34" charset="-122"/>
              </a:rPr>
              <a:t>s</a:t>
            </a:r>
            <a:r>
              <a:rPr lang="en-US" altLang="zh-CN" sz="1000" dirty="0" smtClean="0">
                <a:latin typeface="Microsoft YaHei" panose="020B0503020204020204" pitchFamily="34" charset="-122"/>
                <a:ea typeface="Microsoft YaHei" panose="020B0503020204020204" pitchFamily="34" charset="-122"/>
              </a:rPr>
              <a:t>hare buffer</a:t>
            </a:r>
            <a:endParaRPr lang="zh-CN" altLang="en-US" sz="1000" dirty="0">
              <a:latin typeface="Microsoft YaHei" panose="020B0503020204020204" pitchFamily="34" charset="-122"/>
              <a:ea typeface="Microsoft YaHei" panose="020B0503020204020204" pitchFamily="34" charset="-122"/>
            </a:endParaRPr>
          </a:p>
        </p:txBody>
      </p:sp>
      <p:sp>
        <p:nvSpPr>
          <p:cNvPr id="16" name="矩形 15"/>
          <p:cNvSpPr/>
          <p:nvPr/>
        </p:nvSpPr>
        <p:spPr bwMode="auto">
          <a:xfrm>
            <a:off x="4286331" y="199491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1" name="矩形 210"/>
          <p:cNvSpPr/>
          <p:nvPr/>
        </p:nvSpPr>
        <p:spPr bwMode="auto">
          <a:xfrm>
            <a:off x="4279640" y="2258643"/>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2" name="矩形 211"/>
          <p:cNvSpPr/>
          <p:nvPr/>
        </p:nvSpPr>
        <p:spPr bwMode="auto">
          <a:xfrm>
            <a:off x="4279638" y="255722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3" name="矩形 212"/>
          <p:cNvSpPr/>
          <p:nvPr/>
        </p:nvSpPr>
        <p:spPr bwMode="auto">
          <a:xfrm>
            <a:off x="4439197" y="199738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4" name="矩形 213"/>
          <p:cNvSpPr/>
          <p:nvPr/>
        </p:nvSpPr>
        <p:spPr bwMode="auto">
          <a:xfrm>
            <a:off x="4441371" y="226175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5" name="矩形 214"/>
          <p:cNvSpPr/>
          <p:nvPr/>
        </p:nvSpPr>
        <p:spPr bwMode="auto">
          <a:xfrm>
            <a:off x="4441369" y="256032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6" name="矩形 215"/>
          <p:cNvSpPr/>
          <p:nvPr/>
        </p:nvSpPr>
        <p:spPr bwMode="auto">
          <a:xfrm>
            <a:off x="4589414" y="1987825"/>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7" name="矩形 216"/>
          <p:cNvSpPr/>
          <p:nvPr/>
        </p:nvSpPr>
        <p:spPr bwMode="auto">
          <a:xfrm>
            <a:off x="4599988" y="2271083"/>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8" name="矩形 217"/>
          <p:cNvSpPr/>
          <p:nvPr/>
        </p:nvSpPr>
        <p:spPr bwMode="auto">
          <a:xfrm>
            <a:off x="4599986" y="256966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19" name="矩形 218"/>
          <p:cNvSpPr/>
          <p:nvPr/>
        </p:nvSpPr>
        <p:spPr bwMode="auto">
          <a:xfrm>
            <a:off x="4755503" y="199738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0" name="矩形 219"/>
          <p:cNvSpPr/>
          <p:nvPr/>
        </p:nvSpPr>
        <p:spPr bwMode="auto">
          <a:xfrm>
            <a:off x="4749282" y="228041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1" name="矩形 220"/>
          <p:cNvSpPr/>
          <p:nvPr/>
        </p:nvSpPr>
        <p:spPr bwMode="auto">
          <a:xfrm>
            <a:off x="4749280" y="257899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2" name="矩形 221"/>
          <p:cNvSpPr/>
          <p:nvPr/>
        </p:nvSpPr>
        <p:spPr bwMode="auto">
          <a:xfrm>
            <a:off x="4917234" y="200048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3" name="矩形 222"/>
          <p:cNvSpPr/>
          <p:nvPr/>
        </p:nvSpPr>
        <p:spPr bwMode="auto">
          <a:xfrm>
            <a:off x="4911013" y="228351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4" name="矩形 223"/>
          <p:cNvSpPr/>
          <p:nvPr/>
        </p:nvSpPr>
        <p:spPr bwMode="auto">
          <a:xfrm>
            <a:off x="4911011" y="2582097"/>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5" name="矩形 224"/>
          <p:cNvSpPr/>
          <p:nvPr/>
        </p:nvSpPr>
        <p:spPr bwMode="auto">
          <a:xfrm>
            <a:off x="5085184" y="200048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6" name="矩形 225"/>
          <p:cNvSpPr/>
          <p:nvPr/>
        </p:nvSpPr>
        <p:spPr bwMode="auto">
          <a:xfrm>
            <a:off x="5069630" y="229285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7" name="矩形 226"/>
          <p:cNvSpPr/>
          <p:nvPr/>
        </p:nvSpPr>
        <p:spPr bwMode="auto">
          <a:xfrm>
            <a:off x="5069628" y="259143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8" name="矩形 227"/>
          <p:cNvSpPr/>
          <p:nvPr/>
        </p:nvSpPr>
        <p:spPr bwMode="auto">
          <a:xfrm>
            <a:off x="5231363" y="1997383"/>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29" name="矩形 228"/>
          <p:cNvSpPr/>
          <p:nvPr/>
        </p:nvSpPr>
        <p:spPr bwMode="auto">
          <a:xfrm>
            <a:off x="5225142" y="2280413"/>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0" name="矩形 229"/>
          <p:cNvSpPr/>
          <p:nvPr/>
        </p:nvSpPr>
        <p:spPr bwMode="auto">
          <a:xfrm>
            <a:off x="5225140" y="257899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1" name="矩形 230"/>
          <p:cNvSpPr/>
          <p:nvPr/>
        </p:nvSpPr>
        <p:spPr bwMode="auto">
          <a:xfrm>
            <a:off x="5393094" y="200049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2" name="矩形 231"/>
          <p:cNvSpPr/>
          <p:nvPr/>
        </p:nvSpPr>
        <p:spPr bwMode="auto">
          <a:xfrm>
            <a:off x="5386873" y="228352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3" name="矩形 232"/>
          <p:cNvSpPr/>
          <p:nvPr/>
        </p:nvSpPr>
        <p:spPr bwMode="auto">
          <a:xfrm>
            <a:off x="5386871" y="258209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4" name="矩形 233"/>
          <p:cNvSpPr/>
          <p:nvPr/>
        </p:nvSpPr>
        <p:spPr bwMode="auto">
          <a:xfrm>
            <a:off x="5551711" y="2009823"/>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5" name="矩形 234"/>
          <p:cNvSpPr/>
          <p:nvPr/>
        </p:nvSpPr>
        <p:spPr bwMode="auto">
          <a:xfrm>
            <a:off x="5545490" y="2292853"/>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6" name="矩形 235"/>
          <p:cNvSpPr/>
          <p:nvPr/>
        </p:nvSpPr>
        <p:spPr bwMode="auto">
          <a:xfrm>
            <a:off x="5545488" y="259143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7" name="圆角矩形 236"/>
          <p:cNvSpPr/>
          <p:nvPr/>
        </p:nvSpPr>
        <p:spPr bwMode="auto">
          <a:xfrm>
            <a:off x="5715163" y="1754352"/>
            <a:ext cx="1456971" cy="1234668"/>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8" name="文本框 237"/>
          <p:cNvSpPr txBox="1"/>
          <p:nvPr/>
        </p:nvSpPr>
        <p:spPr>
          <a:xfrm>
            <a:off x="5968475" y="1779146"/>
            <a:ext cx="1113463" cy="246221"/>
          </a:xfrm>
          <a:prstGeom prst="rect">
            <a:avLst/>
          </a:prstGeom>
          <a:noFill/>
        </p:spPr>
        <p:txBody>
          <a:bodyPr wrap="square" rtlCol="0">
            <a:spAutoFit/>
          </a:bodyPr>
          <a:lstStyle/>
          <a:p>
            <a:r>
              <a:rPr lang="en-US" altLang="zh-CN" sz="1000" dirty="0" err="1" smtClean="0">
                <a:latin typeface="Microsoft YaHei" panose="020B0503020204020204" pitchFamily="34" charset="-122"/>
                <a:ea typeface="Microsoft YaHei" panose="020B0503020204020204" pitchFamily="34" charset="-122"/>
              </a:rPr>
              <a:t>cstore</a:t>
            </a:r>
            <a:r>
              <a:rPr lang="en-US" altLang="zh-CN" sz="1000" dirty="0" smtClean="0">
                <a:latin typeface="Microsoft YaHei" panose="020B0503020204020204" pitchFamily="34" charset="-122"/>
                <a:ea typeface="Microsoft YaHei" panose="020B0503020204020204" pitchFamily="34" charset="-122"/>
              </a:rPr>
              <a:t> buffer</a:t>
            </a:r>
            <a:endParaRPr lang="zh-CN" altLang="en-US" sz="1000" dirty="0">
              <a:latin typeface="Microsoft YaHei" panose="020B0503020204020204" pitchFamily="34" charset="-122"/>
              <a:ea typeface="Microsoft YaHei" panose="020B0503020204020204" pitchFamily="34" charset="-122"/>
            </a:endParaRPr>
          </a:p>
        </p:txBody>
      </p:sp>
      <p:sp>
        <p:nvSpPr>
          <p:cNvPr id="239" name="矩形 238"/>
          <p:cNvSpPr/>
          <p:nvPr/>
        </p:nvSpPr>
        <p:spPr bwMode="auto">
          <a:xfrm>
            <a:off x="5791673" y="200734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0" name="矩形 239"/>
          <p:cNvSpPr/>
          <p:nvPr/>
        </p:nvSpPr>
        <p:spPr bwMode="auto">
          <a:xfrm>
            <a:off x="5784982" y="227108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1" name="矩形 240"/>
          <p:cNvSpPr/>
          <p:nvPr/>
        </p:nvSpPr>
        <p:spPr bwMode="auto">
          <a:xfrm>
            <a:off x="5784980" y="256966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2" name="矩形 241"/>
          <p:cNvSpPr/>
          <p:nvPr/>
        </p:nvSpPr>
        <p:spPr bwMode="auto">
          <a:xfrm>
            <a:off x="5944539" y="200982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3" name="矩形 242"/>
          <p:cNvSpPr/>
          <p:nvPr/>
        </p:nvSpPr>
        <p:spPr bwMode="auto">
          <a:xfrm>
            <a:off x="5946713" y="227418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4" name="矩形 243"/>
          <p:cNvSpPr/>
          <p:nvPr/>
        </p:nvSpPr>
        <p:spPr bwMode="auto">
          <a:xfrm>
            <a:off x="5946711" y="2572767"/>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5" name="矩形 244"/>
          <p:cNvSpPr/>
          <p:nvPr/>
        </p:nvSpPr>
        <p:spPr bwMode="auto">
          <a:xfrm>
            <a:off x="6094756" y="2000264"/>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6" name="矩形 245"/>
          <p:cNvSpPr/>
          <p:nvPr/>
        </p:nvSpPr>
        <p:spPr bwMode="auto">
          <a:xfrm>
            <a:off x="6105330" y="228352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7" name="矩形 246"/>
          <p:cNvSpPr/>
          <p:nvPr/>
        </p:nvSpPr>
        <p:spPr bwMode="auto">
          <a:xfrm>
            <a:off x="6105328" y="258210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8" name="矩形 247"/>
          <p:cNvSpPr/>
          <p:nvPr/>
        </p:nvSpPr>
        <p:spPr bwMode="auto">
          <a:xfrm>
            <a:off x="6260845" y="200982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9" name="矩形 248"/>
          <p:cNvSpPr/>
          <p:nvPr/>
        </p:nvSpPr>
        <p:spPr bwMode="auto">
          <a:xfrm>
            <a:off x="6254624" y="229285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0" name="矩形 249"/>
          <p:cNvSpPr/>
          <p:nvPr/>
        </p:nvSpPr>
        <p:spPr bwMode="auto">
          <a:xfrm>
            <a:off x="6254622" y="259142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1" name="矩形 250"/>
          <p:cNvSpPr/>
          <p:nvPr/>
        </p:nvSpPr>
        <p:spPr bwMode="auto">
          <a:xfrm>
            <a:off x="6422576" y="201292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2" name="矩形 251"/>
          <p:cNvSpPr/>
          <p:nvPr/>
        </p:nvSpPr>
        <p:spPr bwMode="auto">
          <a:xfrm>
            <a:off x="6416355" y="229595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3" name="矩形 252"/>
          <p:cNvSpPr/>
          <p:nvPr/>
        </p:nvSpPr>
        <p:spPr bwMode="auto">
          <a:xfrm>
            <a:off x="6416353" y="2594536"/>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4" name="矩形 253"/>
          <p:cNvSpPr/>
          <p:nvPr/>
        </p:nvSpPr>
        <p:spPr bwMode="auto">
          <a:xfrm>
            <a:off x="6590526" y="201292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5" name="矩形 254"/>
          <p:cNvSpPr/>
          <p:nvPr/>
        </p:nvSpPr>
        <p:spPr bwMode="auto">
          <a:xfrm>
            <a:off x="6574972" y="230529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6" name="矩形 255"/>
          <p:cNvSpPr/>
          <p:nvPr/>
        </p:nvSpPr>
        <p:spPr bwMode="auto">
          <a:xfrm>
            <a:off x="6574970" y="260386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7" name="矩形 256"/>
          <p:cNvSpPr/>
          <p:nvPr/>
        </p:nvSpPr>
        <p:spPr bwMode="auto">
          <a:xfrm>
            <a:off x="6736705" y="200982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8" name="矩形 257"/>
          <p:cNvSpPr/>
          <p:nvPr/>
        </p:nvSpPr>
        <p:spPr bwMode="auto">
          <a:xfrm>
            <a:off x="6730484" y="229285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9" name="矩形 258"/>
          <p:cNvSpPr/>
          <p:nvPr/>
        </p:nvSpPr>
        <p:spPr bwMode="auto">
          <a:xfrm>
            <a:off x="6730482" y="259143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0" name="矩形 259"/>
          <p:cNvSpPr/>
          <p:nvPr/>
        </p:nvSpPr>
        <p:spPr bwMode="auto">
          <a:xfrm>
            <a:off x="6898436" y="201292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1" name="矩形 260"/>
          <p:cNvSpPr/>
          <p:nvPr/>
        </p:nvSpPr>
        <p:spPr bwMode="auto">
          <a:xfrm>
            <a:off x="6892215" y="229595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2" name="矩形 261"/>
          <p:cNvSpPr/>
          <p:nvPr/>
        </p:nvSpPr>
        <p:spPr bwMode="auto">
          <a:xfrm>
            <a:off x="6892213" y="2594537"/>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3" name="矩形 262"/>
          <p:cNvSpPr/>
          <p:nvPr/>
        </p:nvSpPr>
        <p:spPr bwMode="auto">
          <a:xfrm>
            <a:off x="7057053" y="202226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4" name="矩形 263"/>
          <p:cNvSpPr/>
          <p:nvPr/>
        </p:nvSpPr>
        <p:spPr bwMode="auto">
          <a:xfrm>
            <a:off x="7050832" y="230529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5" name="矩形 264"/>
          <p:cNvSpPr/>
          <p:nvPr/>
        </p:nvSpPr>
        <p:spPr bwMode="auto">
          <a:xfrm>
            <a:off x="7050830" y="260387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6" name="圆角矩形 265"/>
          <p:cNvSpPr/>
          <p:nvPr/>
        </p:nvSpPr>
        <p:spPr bwMode="auto">
          <a:xfrm>
            <a:off x="7226721" y="1773012"/>
            <a:ext cx="1456971" cy="1234668"/>
          </a:xfrm>
          <a:prstGeom prst="roundRect">
            <a:avLst/>
          </a:prstGeom>
          <a:solidFill>
            <a:schemeClr val="bg1">
              <a:lumMod val="7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7" name="文本框 266"/>
          <p:cNvSpPr txBox="1"/>
          <p:nvPr/>
        </p:nvSpPr>
        <p:spPr>
          <a:xfrm>
            <a:off x="7685306" y="1797806"/>
            <a:ext cx="538080" cy="246221"/>
          </a:xfrm>
          <a:prstGeom prst="rect">
            <a:avLst/>
          </a:prstGeom>
          <a:noFill/>
        </p:spPr>
        <p:txBody>
          <a:bodyPr wrap="square" rtlCol="0">
            <a:spAutoFit/>
          </a:bodyPr>
          <a:lstStyle/>
          <a:p>
            <a:r>
              <a:rPr lang="en-US" altLang="zh-CN" sz="1000" dirty="0" smtClean="0">
                <a:latin typeface="Microsoft YaHei" panose="020B0503020204020204" pitchFamily="34" charset="-122"/>
                <a:ea typeface="Microsoft YaHei" panose="020B0503020204020204" pitchFamily="34" charset="-122"/>
              </a:rPr>
              <a:t>MOT</a:t>
            </a:r>
            <a:endParaRPr lang="zh-CN" altLang="en-US" sz="1000" dirty="0">
              <a:latin typeface="Microsoft YaHei" panose="020B0503020204020204" pitchFamily="34" charset="-122"/>
              <a:ea typeface="Microsoft YaHei" panose="020B0503020204020204" pitchFamily="34" charset="-122"/>
            </a:endParaRPr>
          </a:p>
        </p:txBody>
      </p:sp>
      <p:sp>
        <p:nvSpPr>
          <p:cNvPr id="268" name="矩形 267"/>
          <p:cNvSpPr/>
          <p:nvPr/>
        </p:nvSpPr>
        <p:spPr bwMode="auto">
          <a:xfrm>
            <a:off x="7303231" y="202600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9" name="矩形 268"/>
          <p:cNvSpPr/>
          <p:nvPr/>
        </p:nvSpPr>
        <p:spPr bwMode="auto">
          <a:xfrm>
            <a:off x="7296540" y="228974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0" name="矩形 269"/>
          <p:cNvSpPr/>
          <p:nvPr/>
        </p:nvSpPr>
        <p:spPr bwMode="auto">
          <a:xfrm>
            <a:off x="7296538" y="258832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1" name="矩形 270"/>
          <p:cNvSpPr/>
          <p:nvPr/>
        </p:nvSpPr>
        <p:spPr bwMode="auto">
          <a:xfrm>
            <a:off x="7456097" y="202848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2" name="矩形 271"/>
          <p:cNvSpPr/>
          <p:nvPr/>
        </p:nvSpPr>
        <p:spPr bwMode="auto">
          <a:xfrm>
            <a:off x="7458271" y="229284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3" name="矩形 272"/>
          <p:cNvSpPr/>
          <p:nvPr/>
        </p:nvSpPr>
        <p:spPr bwMode="auto">
          <a:xfrm>
            <a:off x="7458269" y="2591427"/>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4" name="矩形 273"/>
          <p:cNvSpPr/>
          <p:nvPr/>
        </p:nvSpPr>
        <p:spPr bwMode="auto">
          <a:xfrm>
            <a:off x="7606314" y="2018924"/>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5" name="矩形 274"/>
          <p:cNvSpPr/>
          <p:nvPr/>
        </p:nvSpPr>
        <p:spPr bwMode="auto">
          <a:xfrm>
            <a:off x="7616888" y="230218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6" name="矩形 275"/>
          <p:cNvSpPr/>
          <p:nvPr/>
        </p:nvSpPr>
        <p:spPr bwMode="auto">
          <a:xfrm>
            <a:off x="7616886" y="260076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7" name="矩形 276"/>
          <p:cNvSpPr/>
          <p:nvPr/>
        </p:nvSpPr>
        <p:spPr bwMode="auto">
          <a:xfrm>
            <a:off x="7772403" y="202848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8" name="矩形 277"/>
          <p:cNvSpPr/>
          <p:nvPr/>
        </p:nvSpPr>
        <p:spPr bwMode="auto">
          <a:xfrm>
            <a:off x="7766182" y="231151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9" name="矩形 278"/>
          <p:cNvSpPr/>
          <p:nvPr/>
        </p:nvSpPr>
        <p:spPr bwMode="auto">
          <a:xfrm>
            <a:off x="7766180" y="261008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0" name="矩形 279"/>
          <p:cNvSpPr/>
          <p:nvPr/>
        </p:nvSpPr>
        <p:spPr bwMode="auto">
          <a:xfrm>
            <a:off x="7934134" y="203158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1" name="矩形 280"/>
          <p:cNvSpPr/>
          <p:nvPr/>
        </p:nvSpPr>
        <p:spPr bwMode="auto">
          <a:xfrm>
            <a:off x="7927913" y="231461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2" name="矩形 281"/>
          <p:cNvSpPr/>
          <p:nvPr/>
        </p:nvSpPr>
        <p:spPr bwMode="auto">
          <a:xfrm>
            <a:off x="7927911" y="2613196"/>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3" name="矩形 282"/>
          <p:cNvSpPr/>
          <p:nvPr/>
        </p:nvSpPr>
        <p:spPr bwMode="auto">
          <a:xfrm>
            <a:off x="8102084" y="2031588"/>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4" name="矩形 283"/>
          <p:cNvSpPr/>
          <p:nvPr/>
        </p:nvSpPr>
        <p:spPr bwMode="auto">
          <a:xfrm>
            <a:off x="8086530" y="2323951"/>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5" name="矩形 284"/>
          <p:cNvSpPr/>
          <p:nvPr/>
        </p:nvSpPr>
        <p:spPr bwMode="auto">
          <a:xfrm>
            <a:off x="8086528" y="262252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6" name="矩形 285"/>
          <p:cNvSpPr/>
          <p:nvPr/>
        </p:nvSpPr>
        <p:spPr bwMode="auto">
          <a:xfrm>
            <a:off x="8248263" y="202848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7" name="矩形 286"/>
          <p:cNvSpPr/>
          <p:nvPr/>
        </p:nvSpPr>
        <p:spPr bwMode="auto">
          <a:xfrm>
            <a:off x="8242042" y="231151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8" name="矩形 287"/>
          <p:cNvSpPr/>
          <p:nvPr/>
        </p:nvSpPr>
        <p:spPr bwMode="auto">
          <a:xfrm>
            <a:off x="8242040" y="2610090"/>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9" name="矩形 288"/>
          <p:cNvSpPr/>
          <p:nvPr/>
        </p:nvSpPr>
        <p:spPr bwMode="auto">
          <a:xfrm>
            <a:off x="8409994" y="203158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0" name="矩形 289"/>
          <p:cNvSpPr/>
          <p:nvPr/>
        </p:nvSpPr>
        <p:spPr bwMode="auto">
          <a:xfrm>
            <a:off x="8403773" y="231461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1" name="矩形 290"/>
          <p:cNvSpPr/>
          <p:nvPr/>
        </p:nvSpPr>
        <p:spPr bwMode="auto">
          <a:xfrm>
            <a:off x="8403771" y="2613197"/>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2" name="矩形 291"/>
          <p:cNvSpPr/>
          <p:nvPr/>
        </p:nvSpPr>
        <p:spPr bwMode="auto">
          <a:xfrm>
            <a:off x="8568611" y="204092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3" name="矩形 292"/>
          <p:cNvSpPr/>
          <p:nvPr/>
        </p:nvSpPr>
        <p:spPr bwMode="auto">
          <a:xfrm>
            <a:off x="8562390" y="2323952"/>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4" name="矩形 293"/>
          <p:cNvSpPr/>
          <p:nvPr/>
        </p:nvSpPr>
        <p:spPr bwMode="auto">
          <a:xfrm>
            <a:off x="8562388" y="2613199"/>
            <a:ext cx="74646" cy="217080"/>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5" name="文本框 294"/>
          <p:cNvSpPr txBox="1"/>
          <p:nvPr/>
        </p:nvSpPr>
        <p:spPr>
          <a:xfrm>
            <a:off x="5573484" y="1152019"/>
            <a:ext cx="1386693" cy="400110"/>
          </a:xfrm>
          <a:prstGeom prst="rect">
            <a:avLst/>
          </a:prstGeom>
          <a:noFill/>
        </p:spPr>
        <p:txBody>
          <a:bodyPr wrap="square" rtlCol="0">
            <a:spAutoFit/>
          </a:bodyPr>
          <a:lstStyle/>
          <a:p>
            <a:r>
              <a:rPr lang="en-US" altLang="zh-CN" sz="2000" b="1" dirty="0" smtClean="0">
                <a:latin typeface="Microsoft YaHei" panose="020B0503020204020204" pitchFamily="34" charset="-122"/>
                <a:ea typeface="Microsoft YaHei" panose="020B0503020204020204" pitchFamily="34" charset="-122"/>
              </a:rPr>
              <a:t>Instance</a:t>
            </a:r>
            <a:endParaRPr lang="zh-CN" altLang="en-US" sz="2000" b="1" dirty="0">
              <a:latin typeface="Microsoft YaHei" panose="020B0503020204020204" pitchFamily="34" charset="-122"/>
              <a:ea typeface="Microsoft YaHei" panose="020B0503020204020204" pitchFamily="34" charset="-122"/>
            </a:endParaRPr>
          </a:p>
        </p:txBody>
      </p:sp>
      <p:sp>
        <p:nvSpPr>
          <p:cNvPr id="296" name="文本框 295"/>
          <p:cNvSpPr txBox="1"/>
          <p:nvPr/>
        </p:nvSpPr>
        <p:spPr>
          <a:xfrm>
            <a:off x="9078676" y="1278411"/>
            <a:ext cx="995268" cy="246221"/>
          </a:xfrm>
          <a:prstGeom prst="rect">
            <a:avLst/>
          </a:prstGeom>
          <a:noFill/>
        </p:spPr>
        <p:txBody>
          <a:bodyPr wrap="square" rtlCol="0">
            <a:spAutoFit/>
          </a:bodyPr>
          <a:lstStyle/>
          <a:p>
            <a:r>
              <a:rPr lang="zh-CN" altLang="en-US" sz="1000" b="1" dirty="0" smtClean="0">
                <a:latin typeface="Microsoft YaHei" panose="020B0503020204020204" pitchFamily="34" charset="-122"/>
                <a:ea typeface="Microsoft YaHei" panose="020B0503020204020204" pitchFamily="34" charset="-122"/>
              </a:rPr>
              <a:t>后台辅助线程</a:t>
            </a:r>
            <a:endParaRPr lang="zh-CN" altLang="en-US" sz="1000" b="1" dirty="0">
              <a:latin typeface="Microsoft YaHei" panose="020B0503020204020204" pitchFamily="34" charset="-122"/>
              <a:ea typeface="Microsoft YaHei" panose="020B0503020204020204" pitchFamily="34" charset="-122"/>
            </a:endParaRPr>
          </a:p>
        </p:txBody>
      </p:sp>
      <p:sp>
        <p:nvSpPr>
          <p:cNvPr id="17" name="矩形 16"/>
          <p:cNvSpPr/>
          <p:nvPr/>
        </p:nvSpPr>
        <p:spPr bwMode="auto">
          <a:xfrm>
            <a:off x="8929396" y="1578146"/>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7" name="文本框 296"/>
          <p:cNvSpPr txBox="1"/>
          <p:nvPr/>
        </p:nvSpPr>
        <p:spPr>
          <a:xfrm>
            <a:off x="8982266" y="1555219"/>
            <a:ext cx="1259633" cy="246221"/>
          </a:xfrm>
          <a:prstGeom prst="rect">
            <a:avLst/>
          </a:prstGeom>
          <a:noFill/>
        </p:spPr>
        <p:txBody>
          <a:bodyPr wrap="square" rtlCol="0">
            <a:spAutoFit/>
          </a:bodyPr>
          <a:lstStyle/>
          <a:p>
            <a:r>
              <a:rPr lang="en-US" altLang="zh-CN" sz="1000" dirty="0" err="1">
                <a:solidFill>
                  <a:schemeClr val="bg1"/>
                </a:solidFill>
                <a:latin typeface="Microsoft YaHei" panose="020B0503020204020204" pitchFamily="34" charset="-122"/>
                <a:ea typeface="Microsoft YaHei" panose="020B0503020204020204" pitchFamily="34" charset="-122"/>
              </a:rPr>
              <a:t>j</a:t>
            </a:r>
            <a:r>
              <a:rPr lang="en-US" altLang="zh-CN" sz="1000" dirty="0" err="1" smtClean="0">
                <a:solidFill>
                  <a:schemeClr val="bg1"/>
                </a:solidFill>
                <a:latin typeface="Microsoft YaHei" panose="020B0503020204020204" pitchFamily="34" charset="-122"/>
                <a:ea typeface="Microsoft YaHei" panose="020B0503020204020204" pitchFamily="34" charset="-122"/>
              </a:rPr>
              <a:t>emalloc_bg_thd</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298" name="矩形 297"/>
          <p:cNvSpPr/>
          <p:nvPr/>
        </p:nvSpPr>
        <p:spPr bwMode="auto">
          <a:xfrm>
            <a:off x="8932505" y="1833179"/>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9" name="文本框 298"/>
          <p:cNvSpPr txBox="1"/>
          <p:nvPr/>
        </p:nvSpPr>
        <p:spPr>
          <a:xfrm>
            <a:off x="9106674" y="1828914"/>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Stat_collector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00" name="矩形 299"/>
          <p:cNvSpPr/>
          <p:nvPr/>
        </p:nvSpPr>
        <p:spPr bwMode="auto">
          <a:xfrm>
            <a:off x="8932504" y="2085110"/>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01" name="文本框 300"/>
          <p:cNvSpPr txBox="1"/>
          <p:nvPr/>
        </p:nvSpPr>
        <p:spPr>
          <a:xfrm>
            <a:off x="9302614" y="2080845"/>
            <a:ext cx="780041" cy="246221"/>
          </a:xfrm>
          <a:prstGeom prst="rect">
            <a:avLst/>
          </a:prstGeom>
          <a:noFill/>
        </p:spPr>
        <p:txBody>
          <a:bodyPr wrap="square" rtlCol="0">
            <a:spAutoFit/>
          </a:bodyPr>
          <a:lstStyle/>
          <a:p>
            <a:r>
              <a:rPr lang="en-US" altLang="zh-CN" sz="1000" dirty="0" smtClean="0">
                <a:solidFill>
                  <a:schemeClr val="bg1"/>
                </a:solidFill>
                <a:latin typeface="Microsoft YaHei" panose="020B0503020204020204" pitchFamily="34" charset="-122"/>
                <a:ea typeface="Microsoft YaHei" panose="020B0503020204020204" pitchFamily="34" charset="-122"/>
              </a:rPr>
              <a:t>Auditor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02" name="矩形 301"/>
          <p:cNvSpPr/>
          <p:nvPr/>
        </p:nvSpPr>
        <p:spPr bwMode="auto">
          <a:xfrm>
            <a:off x="8932505" y="2346363"/>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03" name="文本框 302"/>
          <p:cNvSpPr txBox="1"/>
          <p:nvPr/>
        </p:nvSpPr>
        <p:spPr>
          <a:xfrm>
            <a:off x="9078683" y="2323438"/>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LWLockMonitor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04" name="矩形 303"/>
          <p:cNvSpPr/>
          <p:nvPr/>
        </p:nvSpPr>
        <p:spPr bwMode="auto">
          <a:xfrm>
            <a:off x="8932506" y="2570302"/>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05" name="文本框 304"/>
          <p:cNvSpPr txBox="1"/>
          <p:nvPr/>
        </p:nvSpPr>
        <p:spPr>
          <a:xfrm>
            <a:off x="9246636" y="2556702"/>
            <a:ext cx="836019" cy="246221"/>
          </a:xfrm>
          <a:prstGeom prst="rect">
            <a:avLst/>
          </a:prstGeom>
          <a:noFill/>
        </p:spPr>
        <p:txBody>
          <a:bodyPr wrap="square" rtlCol="0">
            <a:spAutoFit/>
          </a:bodyPr>
          <a:lstStyle/>
          <a:p>
            <a:r>
              <a:rPr lang="en-US" altLang="zh-CN" sz="1000" dirty="0" err="1">
                <a:solidFill>
                  <a:schemeClr val="bg1"/>
                </a:solidFill>
                <a:latin typeface="Microsoft YaHei" panose="020B0503020204020204" pitchFamily="34" charset="-122"/>
                <a:ea typeface="Microsoft YaHei" panose="020B0503020204020204" pitchFamily="34" charset="-122"/>
              </a:rPr>
              <a:t>s</a:t>
            </a:r>
            <a:r>
              <a:rPr lang="en-US" altLang="zh-CN" sz="1000" dirty="0" err="1" smtClean="0">
                <a:solidFill>
                  <a:schemeClr val="bg1"/>
                </a:solidFill>
                <a:latin typeface="Microsoft YaHei" panose="020B0503020204020204" pitchFamily="34" charset="-122"/>
                <a:ea typeface="Microsoft YaHei" panose="020B0503020204020204" pitchFamily="34" charset="-122"/>
              </a:rPr>
              <a:t>ysLogger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06" name="矩形 305"/>
          <p:cNvSpPr/>
          <p:nvPr/>
        </p:nvSpPr>
        <p:spPr bwMode="auto">
          <a:xfrm>
            <a:off x="8926284" y="2825335"/>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07" name="文本框 306"/>
          <p:cNvSpPr txBox="1"/>
          <p:nvPr/>
        </p:nvSpPr>
        <p:spPr>
          <a:xfrm>
            <a:off x="9287064" y="2802408"/>
            <a:ext cx="919998"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Jobworker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08" name="矩形 307"/>
          <p:cNvSpPr/>
          <p:nvPr/>
        </p:nvSpPr>
        <p:spPr bwMode="auto">
          <a:xfrm>
            <a:off x="8926283" y="3049275"/>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09" name="文本框 308"/>
          <p:cNvSpPr txBox="1"/>
          <p:nvPr/>
        </p:nvSpPr>
        <p:spPr>
          <a:xfrm>
            <a:off x="9175100" y="3007684"/>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percentworker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10" name="矩形 309"/>
          <p:cNvSpPr/>
          <p:nvPr/>
        </p:nvSpPr>
        <p:spPr bwMode="auto">
          <a:xfrm>
            <a:off x="8926284" y="3301191"/>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11" name="文本框 310"/>
          <p:cNvSpPr txBox="1"/>
          <p:nvPr/>
        </p:nvSpPr>
        <p:spPr>
          <a:xfrm>
            <a:off x="9100457" y="3268935"/>
            <a:ext cx="1259633"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snapshotworker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14" name="矩形 313"/>
          <p:cNvSpPr/>
          <p:nvPr/>
        </p:nvSpPr>
        <p:spPr bwMode="auto">
          <a:xfrm>
            <a:off x="8926281" y="3543792"/>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15" name="文本框 314"/>
          <p:cNvSpPr txBox="1"/>
          <p:nvPr/>
        </p:nvSpPr>
        <p:spPr>
          <a:xfrm>
            <a:off x="9249742" y="3520867"/>
            <a:ext cx="966025"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WalSender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16" name="矩形 315"/>
          <p:cNvSpPr/>
          <p:nvPr/>
        </p:nvSpPr>
        <p:spPr bwMode="auto">
          <a:xfrm>
            <a:off x="8926282" y="3767731"/>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17" name="文本框 316"/>
          <p:cNvSpPr txBox="1"/>
          <p:nvPr/>
        </p:nvSpPr>
        <p:spPr>
          <a:xfrm>
            <a:off x="9249743" y="3754131"/>
            <a:ext cx="1000855"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WalReceiver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18" name="矩形 317"/>
          <p:cNvSpPr/>
          <p:nvPr/>
        </p:nvSpPr>
        <p:spPr bwMode="auto">
          <a:xfrm>
            <a:off x="8929391" y="4022764"/>
            <a:ext cx="1380931" cy="253713"/>
          </a:xfrm>
          <a:prstGeom prst="rect">
            <a:avLst/>
          </a:prstGeom>
          <a:solidFill>
            <a:srgbClr val="00B05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19" name="文本框 318"/>
          <p:cNvSpPr txBox="1"/>
          <p:nvPr/>
        </p:nvSpPr>
        <p:spPr>
          <a:xfrm>
            <a:off x="9084894" y="3999837"/>
            <a:ext cx="1283889" cy="246221"/>
          </a:xfrm>
          <a:prstGeom prst="rect">
            <a:avLst/>
          </a:prstGeom>
          <a:noFill/>
        </p:spPr>
        <p:txBody>
          <a:bodyPr wrap="square" rtlCol="0">
            <a:spAutoFit/>
          </a:bodyPr>
          <a:lstStyle/>
          <a:p>
            <a:r>
              <a:rPr lang="en-US" altLang="zh-CN" sz="1000" dirty="0" err="1" smtClean="0">
                <a:solidFill>
                  <a:schemeClr val="bg1"/>
                </a:solidFill>
                <a:latin typeface="Microsoft YaHei" panose="020B0503020204020204" pitchFamily="34" charset="-122"/>
                <a:ea typeface="Microsoft YaHei" panose="020B0503020204020204" pitchFamily="34" charset="-122"/>
              </a:rPr>
              <a:t>AutoVacLauncher</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sp>
        <p:nvSpPr>
          <p:cNvPr id="324" name="文本框 323"/>
          <p:cNvSpPr txBox="1"/>
          <p:nvPr/>
        </p:nvSpPr>
        <p:spPr>
          <a:xfrm>
            <a:off x="9224860" y="4195776"/>
            <a:ext cx="1000855" cy="246221"/>
          </a:xfrm>
          <a:prstGeom prst="rect">
            <a:avLst/>
          </a:prstGeom>
          <a:noFill/>
        </p:spPr>
        <p:txBody>
          <a:bodyPr wrap="square" rtlCol="0">
            <a:spAutoFit/>
          </a:bodyPr>
          <a:lstStyle/>
          <a:p>
            <a:r>
              <a:rPr lang="en-US" altLang="zh-CN" sz="1000" dirty="0" smtClean="0">
                <a:solidFill>
                  <a:schemeClr val="bg1"/>
                </a:solidFill>
                <a:latin typeface="Microsoft YaHei" panose="020B0503020204020204" pitchFamily="34" charset="-122"/>
                <a:ea typeface="Microsoft YaHei" panose="020B0503020204020204" pitchFamily="34" charset="-122"/>
              </a:rPr>
              <a:t>………………….</a:t>
            </a:r>
            <a:endParaRPr lang="zh-CN" altLang="en-US" sz="1000" dirty="0">
              <a:solidFill>
                <a:schemeClr val="bg1"/>
              </a:solidFill>
              <a:latin typeface="Microsoft YaHei" panose="020B0503020204020204" pitchFamily="34" charset="-122"/>
              <a:ea typeface="Microsoft YaHei" panose="020B0503020204020204" pitchFamily="34" charset="-122"/>
            </a:endParaRPr>
          </a:p>
        </p:txBody>
      </p:sp>
      <p:cxnSp>
        <p:nvCxnSpPr>
          <p:cNvPr id="19" name="直接箭头连接符 18"/>
          <p:cNvCxnSpPr>
            <a:stCxn id="5" idx="2"/>
          </p:cNvCxnSpPr>
          <p:nvPr/>
        </p:nvCxnSpPr>
        <p:spPr>
          <a:xfrm flipH="1">
            <a:off x="718457" y="2192694"/>
            <a:ext cx="0" cy="43853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7" idx="3"/>
            <a:endCxn id="13" idx="2"/>
          </p:cNvCxnSpPr>
          <p:nvPr/>
        </p:nvCxnSpPr>
        <p:spPr>
          <a:xfrm flipV="1">
            <a:off x="1436913" y="1404891"/>
            <a:ext cx="1110345" cy="1473595"/>
          </a:xfrm>
          <a:prstGeom prst="straightConnector1">
            <a:avLst/>
          </a:prstGeom>
          <a:ln w="254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1421211" y="2923587"/>
            <a:ext cx="1019677"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逻辑模块</a:t>
            </a:r>
            <a:endParaRPr lang="zh-CN" altLang="en-US" dirty="0"/>
          </a:p>
        </p:txBody>
      </p:sp>
      <p:sp>
        <p:nvSpPr>
          <p:cNvPr id="90" name="矩形 89"/>
          <p:cNvSpPr/>
          <p:nvPr/>
        </p:nvSpPr>
        <p:spPr>
          <a:xfrm>
            <a:off x="1057836" y="1050620"/>
            <a:ext cx="7403617" cy="50496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矩形 90"/>
          <p:cNvSpPr/>
          <p:nvPr/>
        </p:nvSpPr>
        <p:spPr>
          <a:xfrm>
            <a:off x="2114696" y="3494298"/>
            <a:ext cx="5227198" cy="1834579"/>
          </a:xfrm>
          <a:prstGeom prst="rect">
            <a:avLst/>
          </a:prstGeom>
          <a:solidFill>
            <a:srgbClr val="EEB3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FDD35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矩形 91"/>
          <p:cNvSpPr/>
          <p:nvPr/>
        </p:nvSpPr>
        <p:spPr>
          <a:xfrm>
            <a:off x="1133089" y="1631317"/>
            <a:ext cx="915800" cy="4417623"/>
          </a:xfrm>
          <a:prstGeom prst="rect">
            <a:avLst/>
          </a:prstGeom>
          <a:solidFill>
            <a:srgbClr val="EEB3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FDD35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文本框 92"/>
          <p:cNvSpPr txBox="1"/>
          <p:nvPr/>
        </p:nvSpPr>
        <p:spPr>
          <a:xfrm>
            <a:off x="1191801" y="1688407"/>
            <a:ext cx="827799"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线程管理</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矩形 93"/>
          <p:cNvSpPr/>
          <p:nvPr/>
        </p:nvSpPr>
        <p:spPr>
          <a:xfrm>
            <a:off x="1173518" y="2006480"/>
            <a:ext cx="811006" cy="3434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业务处理线程池</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矩形 94"/>
          <p:cNvSpPr/>
          <p:nvPr/>
        </p:nvSpPr>
        <p:spPr>
          <a:xfrm>
            <a:off x="1139823" y="1139176"/>
            <a:ext cx="7254137" cy="408863"/>
          </a:xfrm>
          <a:prstGeom prst="rect">
            <a:avLst/>
          </a:prstGeom>
          <a:solidFill>
            <a:srgbClr val="FC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文本框 95"/>
          <p:cNvSpPr txBox="1"/>
          <p:nvPr/>
        </p:nvSpPr>
        <p:spPr>
          <a:xfrm>
            <a:off x="1139823" y="1209881"/>
            <a:ext cx="959147"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客户端驱动</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矩形 96"/>
          <p:cNvSpPr/>
          <p:nvPr/>
        </p:nvSpPr>
        <p:spPr>
          <a:xfrm>
            <a:off x="2156811" y="1209881"/>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CLI</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矩形 97"/>
          <p:cNvSpPr/>
          <p:nvPr/>
        </p:nvSpPr>
        <p:spPr>
          <a:xfrm>
            <a:off x="4361388" y="1227585"/>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JDBC</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矩形 98"/>
          <p:cNvSpPr/>
          <p:nvPr/>
        </p:nvSpPr>
        <p:spPr>
          <a:xfrm>
            <a:off x="7072040" y="1209881"/>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ODBC</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矩形 99"/>
          <p:cNvSpPr/>
          <p:nvPr/>
        </p:nvSpPr>
        <p:spPr>
          <a:xfrm>
            <a:off x="1183678" y="2412487"/>
            <a:ext cx="808498" cy="39655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日志写线程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矩形 100"/>
          <p:cNvSpPr/>
          <p:nvPr/>
        </p:nvSpPr>
        <p:spPr>
          <a:xfrm>
            <a:off x="1191801" y="2871609"/>
            <a:ext cx="811006" cy="3482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数据页写线程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 name="矩形 101"/>
          <p:cNvSpPr/>
          <p:nvPr/>
        </p:nvSpPr>
        <p:spPr>
          <a:xfrm>
            <a:off x="1171009" y="3261431"/>
            <a:ext cx="811006" cy="3394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检查点线程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矩形 102"/>
          <p:cNvSpPr/>
          <p:nvPr/>
        </p:nvSpPr>
        <p:spPr>
          <a:xfrm>
            <a:off x="1171009" y="3651253"/>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统计线程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矩形 103"/>
          <p:cNvSpPr/>
          <p:nvPr/>
        </p:nvSpPr>
        <p:spPr>
          <a:xfrm>
            <a:off x="1183678" y="3942968"/>
            <a:ext cx="811006" cy="3535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日志发送线程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矩形 104"/>
          <p:cNvSpPr/>
          <p:nvPr/>
        </p:nvSpPr>
        <p:spPr>
          <a:xfrm>
            <a:off x="1173518" y="4317710"/>
            <a:ext cx="811006" cy="3269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日志接收线程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矩形 105"/>
          <p:cNvSpPr/>
          <p:nvPr/>
        </p:nvSpPr>
        <p:spPr>
          <a:xfrm>
            <a:off x="1171049" y="4686311"/>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清理线程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矩形 106"/>
          <p:cNvSpPr/>
          <p:nvPr/>
        </p:nvSpPr>
        <p:spPr>
          <a:xfrm>
            <a:off x="1173518" y="5328877"/>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管理线程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矩形 107"/>
          <p:cNvSpPr/>
          <p:nvPr/>
        </p:nvSpPr>
        <p:spPr>
          <a:xfrm>
            <a:off x="7478161" y="1634105"/>
            <a:ext cx="915800" cy="2570620"/>
          </a:xfrm>
          <a:prstGeom prst="rect">
            <a:avLst/>
          </a:prstGeom>
          <a:solidFill>
            <a:srgbClr val="EEB3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FDD35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 name="文本框 108"/>
          <p:cNvSpPr txBox="1"/>
          <p:nvPr/>
        </p:nvSpPr>
        <p:spPr>
          <a:xfrm>
            <a:off x="7518589" y="1741406"/>
            <a:ext cx="751930"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安全管理</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 name="矩形 109"/>
          <p:cNvSpPr/>
          <p:nvPr/>
        </p:nvSpPr>
        <p:spPr>
          <a:xfrm>
            <a:off x="7518589" y="2061119"/>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身份管理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矩形 110"/>
          <p:cNvSpPr/>
          <p:nvPr/>
        </p:nvSpPr>
        <p:spPr>
          <a:xfrm>
            <a:off x="7530558" y="2399465"/>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访问控制</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矩形 111"/>
          <p:cNvSpPr/>
          <p:nvPr/>
        </p:nvSpPr>
        <p:spPr>
          <a:xfrm>
            <a:off x="7530558" y="2735281"/>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通信加密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矩形 112"/>
          <p:cNvSpPr/>
          <p:nvPr/>
        </p:nvSpPr>
        <p:spPr>
          <a:xfrm>
            <a:off x="7530558" y="3049460"/>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审计</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矩形 113"/>
          <p:cNvSpPr/>
          <p:nvPr/>
        </p:nvSpPr>
        <p:spPr>
          <a:xfrm>
            <a:off x="1173518" y="5010623"/>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归档线程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矩形 114"/>
          <p:cNvSpPr/>
          <p:nvPr/>
        </p:nvSpPr>
        <p:spPr>
          <a:xfrm>
            <a:off x="7456885" y="4296489"/>
            <a:ext cx="915800" cy="1765728"/>
          </a:xfrm>
          <a:prstGeom prst="rect">
            <a:avLst/>
          </a:prstGeom>
          <a:solidFill>
            <a:srgbClr val="FC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文本框 115"/>
          <p:cNvSpPr txBox="1"/>
          <p:nvPr/>
        </p:nvSpPr>
        <p:spPr>
          <a:xfrm>
            <a:off x="7518590" y="4344391"/>
            <a:ext cx="811005"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通用组件</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矩形 116"/>
          <p:cNvSpPr/>
          <p:nvPr/>
        </p:nvSpPr>
        <p:spPr>
          <a:xfrm>
            <a:off x="7518589" y="4636880"/>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数据字典</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矩形 117"/>
          <p:cNvSpPr/>
          <p:nvPr/>
        </p:nvSpPr>
        <p:spPr>
          <a:xfrm>
            <a:off x="7508245" y="5005180"/>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内存管理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矩形 118"/>
          <p:cNvSpPr/>
          <p:nvPr/>
        </p:nvSpPr>
        <p:spPr>
          <a:xfrm>
            <a:off x="7508245" y="5375395"/>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数据类型</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矩形 119"/>
          <p:cNvSpPr/>
          <p:nvPr/>
        </p:nvSpPr>
        <p:spPr>
          <a:xfrm>
            <a:off x="7498270" y="5744106"/>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内置函数</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矩形 120"/>
          <p:cNvSpPr/>
          <p:nvPr/>
        </p:nvSpPr>
        <p:spPr>
          <a:xfrm>
            <a:off x="2135281" y="1634108"/>
            <a:ext cx="5227198" cy="618524"/>
          </a:xfrm>
          <a:prstGeom prst="rect">
            <a:avLst/>
          </a:prstGeom>
          <a:solidFill>
            <a:srgbClr val="EEB3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FDD35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矩形 121"/>
          <p:cNvSpPr/>
          <p:nvPr/>
        </p:nvSpPr>
        <p:spPr>
          <a:xfrm>
            <a:off x="5783663" y="1916922"/>
            <a:ext cx="1288377" cy="2828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控制命令信号处理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矩形 122"/>
          <p:cNvSpPr/>
          <p:nvPr/>
        </p:nvSpPr>
        <p:spPr>
          <a:xfrm>
            <a:off x="3006545" y="1934628"/>
            <a:ext cx="1116852"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通信协议处理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文本框 123"/>
          <p:cNvSpPr txBox="1"/>
          <p:nvPr/>
        </p:nvSpPr>
        <p:spPr>
          <a:xfrm>
            <a:off x="2214652" y="1705379"/>
            <a:ext cx="753165"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通信管理</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5" name="组合 124"/>
          <p:cNvGrpSpPr/>
          <p:nvPr/>
        </p:nvGrpSpPr>
        <p:grpSpPr>
          <a:xfrm>
            <a:off x="2120019" y="2353305"/>
            <a:ext cx="5242460" cy="1057257"/>
            <a:chOff x="2120020" y="2482555"/>
            <a:chExt cx="5242460" cy="1057257"/>
          </a:xfrm>
        </p:grpSpPr>
        <p:sp>
          <p:nvSpPr>
            <p:cNvPr id="126" name="矩形 125"/>
            <p:cNvSpPr/>
            <p:nvPr/>
          </p:nvSpPr>
          <p:spPr>
            <a:xfrm>
              <a:off x="2120020" y="2482555"/>
              <a:ext cx="5242460" cy="1057257"/>
            </a:xfrm>
            <a:prstGeom prst="rect">
              <a:avLst/>
            </a:prstGeom>
            <a:solidFill>
              <a:srgbClr val="EEB3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FDD35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矩形 126"/>
            <p:cNvSpPr/>
            <p:nvPr/>
          </p:nvSpPr>
          <p:spPr>
            <a:xfrm>
              <a:off x="6241728" y="2836076"/>
              <a:ext cx="947229"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SQL</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执行</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矩形 127"/>
            <p:cNvSpPr/>
            <p:nvPr/>
          </p:nvSpPr>
          <p:spPr>
            <a:xfrm>
              <a:off x="2417344" y="2844507"/>
              <a:ext cx="990462"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SQL</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解析</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矩形 128"/>
            <p:cNvSpPr/>
            <p:nvPr/>
          </p:nvSpPr>
          <p:spPr>
            <a:xfrm>
              <a:off x="3689840" y="2844507"/>
              <a:ext cx="1025982"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SQL</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查询重写</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0" name="矩形 129"/>
            <p:cNvSpPr/>
            <p:nvPr/>
          </p:nvSpPr>
          <p:spPr>
            <a:xfrm>
              <a:off x="4962338" y="2844507"/>
              <a:ext cx="998444"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SQL</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优化</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1" name="文本框 130"/>
            <p:cNvSpPr txBox="1"/>
            <p:nvPr/>
          </p:nvSpPr>
          <p:spPr>
            <a:xfrm>
              <a:off x="2214652" y="2553260"/>
              <a:ext cx="753165" cy="246221"/>
            </a:xfrm>
            <a:prstGeom prst="rect">
              <a:avLst/>
            </a:prstGeom>
            <a:noFill/>
          </p:spPr>
          <p:txBody>
            <a:bodyPr wrap="square" rtlCol="0">
              <a:spAutoFit/>
            </a:bodyPr>
            <a:lstStyle/>
            <a:p>
              <a:pPr defTabSz="1218565"/>
              <a:r>
                <a:rPr lang="en-US" altLang="zh-CN"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SQL</a:t>
              </a:r>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引擎</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32" name="组合 131"/>
            <p:cNvGrpSpPr/>
            <p:nvPr/>
          </p:nvGrpSpPr>
          <p:grpSpPr>
            <a:xfrm>
              <a:off x="2416002" y="3176147"/>
              <a:ext cx="4767720" cy="283809"/>
              <a:chOff x="2299115" y="3061833"/>
              <a:chExt cx="2788326" cy="270884"/>
            </a:xfrm>
          </p:grpSpPr>
          <p:sp>
            <p:nvSpPr>
              <p:cNvPr id="133" name="矩形 132"/>
              <p:cNvSpPr/>
              <p:nvPr/>
            </p:nvSpPr>
            <p:spPr>
              <a:xfrm>
                <a:off x="2299115" y="3062779"/>
                <a:ext cx="1232775" cy="2699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DDL</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命令处理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矩形 133"/>
              <p:cNvSpPr/>
              <p:nvPr/>
            </p:nvSpPr>
            <p:spPr>
              <a:xfrm>
                <a:off x="3854666" y="3061833"/>
                <a:ext cx="1232775" cy="2699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存储过程解析</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35" name="组合 134"/>
          <p:cNvGrpSpPr/>
          <p:nvPr/>
        </p:nvGrpSpPr>
        <p:grpSpPr>
          <a:xfrm>
            <a:off x="2190988" y="3547432"/>
            <a:ext cx="5115783" cy="1736595"/>
            <a:chOff x="2182324" y="3568697"/>
            <a:chExt cx="5115783" cy="1707038"/>
          </a:xfrm>
        </p:grpSpPr>
        <p:sp>
          <p:nvSpPr>
            <p:cNvPr id="136" name="矩形 135"/>
            <p:cNvSpPr/>
            <p:nvPr/>
          </p:nvSpPr>
          <p:spPr>
            <a:xfrm>
              <a:off x="4820880" y="3848908"/>
              <a:ext cx="1212169" cy="27966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大内存缓冲区管理</a:t>
              </a:r>
              <a:endParaRPr lang="en-US" altLang="zh-CN" sz="1000"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矩形 136"/>
            <p:cNvSpPr/>
            <p:nvPr/>
          </p:nvSpPr>
          <p:spPr>
            <a:xfrm>
              <a:off x="4832485" y="5006150"/>
              <a:ext cx="2465622" cy="26511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NUMA</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化数据结构</a:t>
              </a: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矩形 137"/>
            <p:cNvSpPr/>
            <p:nvPr/>
          </p:nvSpPr>
          <p:spPr>
            <a:xfrm>
              <a:off x="2232827" y="5010624"/>
              <a:ext cx="2429311" cy="26511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内存表</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矩形 138"/>
            <p:cNvSpPr/>
            <p:nvPr/>
          </p:nvSpPr>
          <p:spPr>
            <a:xfrm>
              <a:off x="4832485" y="4255791"/>
              <a:ext cx="1147642"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索引管理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矩形 139"/>
            <p:cNvSpPr/>
            <p:nvPr/>
          </p:nvSpPr>
          <p:spPr>
            <a:xfrm>
              <a:off x="6158385" y="4267079"/>
              <a:ext cx="1128118"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并行日志回放</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矩形 140"/>
            <p:cNvSpPr/>
            <p:nvPr/>
          </p:nvSpPr>
          <p:spPr>
            <a:xfrm>
              <a:off x="3451859" y="4665618"/>
              <a:ext cx="1199875"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锁管理器</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矩形 141"/>
            <p:cNvSpPr/>
            <p:nvPr/>
          </p:nvSpPr>
          <p:spPr>
            <a:xfrm>
              <a:off x="2222421" y="4665512"/>
              <a:ext cx="1020839"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列存</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矩形 142"/>
            <p:cNvSpPr/>
            <p:nvPr/>
          </p:nvSpPr>
          <p:spPr>
            <a:xfrm>
              <a:off x="3462834" y="4222924"/>
              <a:ext cx="1147642"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空闲空间管理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矩形 143"/>
            <p:cNvSpPr/>
            <p:nvPr/>
          </p:nvSpPr>
          <p:spPr>
            <a:xfrm>
              <a:off x="6158385" y="3848909"/>
              <a:ext cx="1128117"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日志管理</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矩形 144"/>
            <p:cNvSpPr/>
            <p:nvPr/>
          </p:nvSpPr>
          <p:spPr>
            <a:xfrm>
              <a:off x="6162760" y="4665512"/>
              <a:ext cx="1128117"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增量检查点</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矩形 145"/>
            <p:cNvSpPr/>
            <p:nvPr/>
          </p:nvSpPr>
          <p:spPr>
            <a:xfrm>
              <a:off x="3447483" y="3848909"/>
              <a:ext cx="1178345"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CSN</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快照</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矩形 149"/>
            <p:cNvSpPr/>
            <p:nvPr/>
          </p:nvSpPr>
          <p:spPr>
            <a:xfrm>
              <a:off x="2218047" y="3848909"/>
              <a:ext cx="1078679" cy="2796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行存（本地更新）</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文本框 150"/>
            <p:cNvSpPr txBox="1"/>
            <p:nvPr/>
          </p:nvSpPr>
          <p:spPr>
            <a:xfrm>
              <a:off x="2182324" y="3568697"/>
              <a:ext cx="791894"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存储引擎</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矩形 151"/>
            <p:cNvSpPr/>
            <p:nvPr/>
          </p:nvSpPr>
          <p:spPr>
            <a:xfrm>
              <a:off x="2232164" y="4214803"/>
              <a:ext cx="1020839" cy="3109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行存（回滚段更新）</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矩形 152"/>
            <p:cNvSpPr/>
            <p:nvPr/>
          </p:nvSpPr>
          <p:spPr>
            <a:xfrm>
              <a:off x="4825256" y="4665618"/>
              <a:ext cx="1142453"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存储管理适配</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54" name="矩形 153"/>
          <p:cNvSpPr/>
          <p:nvPr/>
        </p:nvSpPr>
        <p:spPr>
          <a:xfrm>
            <a:off x="8588248" y="1072638"/>
            <a:ext cx="915800" cy="5027669"/>
          </a:xfrm>
          <a:prstGeom prst="rect">
            <a:avLst/>
          </a:prstGeom>
          <a:solidFill>
            <a:srgbClr val="94DAE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文本框 154"/>
          <p:cNvSpPr txBox="1"/>
          <p:nvPr/>
        </p:nvSpPr>
        <p:spPr>
          <a:xfrm>
            <a:off x="8760539" y="1121473"/>
            <a:ext cx="544609"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工具</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矩形 155"/>
          <p:cNvSpPr/>
          <p:nvPr/>
        </p:nvSpPr>
        <p:spPr>
          <a:xfrm>
            <a:off x="8627217" y="1510402"/>
            <a:ext cx="811006" cy="40651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客户端命令行工具</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矩形 158"/>
          <p:cNvSpPr/>
          <p:nvPr/>
        </p:nvSpPr>
        <p:spPr>
          <a:xfrm>
            <a:off x="8627217" y="2129035"/>
            <a:ext cx="811006" cy="4976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数据库实例控制工具</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矩形 201"/>
          <p:cNvSpPr/>
          <p:nvPr/>
        </p:nvSpPr>
        <p:spPr>
          <a:xfrm>
            <a:off x="8627217" y="2836076"/>
            <a:ext cx="811006" cy="4419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物理备份</a:t>
            </a:r>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恢复工具</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矩形 202"/>
          <p:cNvSpPr/>
          <p:nvPr/>
        </p:nvSpPr>
        <p:spPr>
          <a:xfrm>
            <a:off x="8627217" y="3543118"/>
            <a:ext cx="811006" cy="4949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逻辑导入导出工具</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矩形 203"/>
          <p:cNvSpPr/>
          <p:nvPr/>
        </p:nvSpPr>
        <p:spPr>
          <a:xfrm>
            <a:off x="8634975" y="4197160"/>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OM</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安装</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矩形 204"/>
          <p:cNvSpPr/>
          <p:nvPr/>
        </p:nvSpPr>
        <p:spPr>
          <a:xfrm>
            <a:off x="8634975" y="4833498"/>
            <a:ext cx="81100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CM</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监控</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矩形 205"/>
          <p:cNvSpPr/>
          <p:nvPr/>
        </p:nvSpPr>
        <p:spPr>
          <a:xfrm>
            <a:off x="1061868" y="6154997"/>
            <a:ext cx="8444751" cy="282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文本框 206"/>
          <p:cNvSpPr txBox="1"/>
          <p:nvPr/>
        </p:nvSpPr>
        <p:spPr>
          <a:xfrm>
            <a:off x="1098177" y="6200372"/>
            <a:ext cx="1062665" cy="246221"/>
          </a:xfrm>
          <a:prstGeom prst="rect">
            <a:avLst/>
          </a:prstGeom>
          <a:noFill/>
        </p:spPr>
        <p:txBody>
          <a:bodyPr wrap="square" rtlCol="0">
            <a:spAutoFit/>
          </a:bodyPr>
          <a:lstStyle/>
          <a:p>
            <a:pPr defTabSz="1218565"/>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硬件</a:t>
            </a:r>
            <a:r>
              <a:rPr lang="en-US" altLang="zh-CN"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&amp;OS</a:t>
            </a:r>
            <a:r>
              <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平台</a:t>
            </a:r>
            <a:endParaRPr lang="zh-CN" altLang="en-US" sz="10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矩形 207"/>
          <p:cNvSpPr/>
          <p:nvPr/>
        </p:nvSpPr>
        <p:spPr>
          <a:xfrm>
            <a:off x="2388174" y="6225701"/>
            <a:ext cx="1426023" cy="1574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ARM+Open</a:t>
            </a:r>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Euler </a:t>
            </a: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矩形 208"/>
          <p:cNvSpPr/>
          <p:nvPr/>
        </p:nvSpPr>
        <p:spPr>
          <a:xfrm>
            <a:off x="6509221" y="6225701"/>
            <a:ext cx="1349001" cy="1833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X86+CentOS</a:t>
            </a:r>
            <a:endParaRPr lang="en-US" altLang="zh-CN"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矩形 209"/>
          <p:cNvSpPr/>
          <p:nvPr/>
        </p:nvSpPr>
        <p:spPr>
          <a:xfrm>
            <a:off x="9680846" y="3703982"/>
            <a:ext cx="1136072" cy="337639"/>
          </a:xfrm>
          <a:prstGeom prst="rect">
            <a:avLst/>
          </a:prstGeom>
          <a:solidFill>
            <a:srgbClr val="EEB3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内核</a:t>
            </a:r>
            <a:endParaRPr lang="en-US" altLang="zh-CN"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矩形 210"/>
          <p:cNvSpPr/>
          <p:nvPr/>
        </p:nvSpPr>
        <p:spPr>
          <a:xfrm>
            <a:off x="9680846" y="4375042"/>
            <a:ext cx="1136072" cy="337639"/>
          </a:xfrm>
          <a:prstGeom prst="rect">
            <a:avLst/>
          </a:prstGeom>
          <a:solidFill>
            <a:srgbClr val="FC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2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公共能力</a:t>
            </a:r>
            <a:endParaRPr lang="en-US" altLang="zh-CN"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矩形 211"/>
          <p:cNvSpPr/>
          <p:nvPr/>
        </p:nvSpPr>
        <p:spPr>
          <a:xfrm>
            <a:off x="9680846" y="5046102"/>
            <a:ext cx="1136072" cy="337639"/>
          </a:xfrm>
          <a:prstGeom prst="rect">
            <a:avLst/>
          </a:prstGeom>
          <a:solidFill>
            <a:srgbClr val="94DAE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sz="12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OM &amp; CM</a:t>
            </a:r>
            <a:endParaRPr lang="en-US" altLang="zh-CN"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3" name="矩形 212"/>
          <p:cNvSpPr/>
          <p:nvPr/>
        </p:nvSpPr>
        <p:spPr>
          <a:xfrm>
            <a:off x="2114696" y="5433197"/>
            <a:ext cx="5227198" cy="607080"/>
          </a:xfrm>
          <a:prstGeom prst="rect">
            <a:avLst/>
          </a:prstGeom>
          <a:solidFill>
            <a:srgbClr val="EEB3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565"/>
            <a:endParaRPr lang="en-US" altLang="zh-CN" sz="1000" dirty="0">
              <a:solidFill>
                <a:srgbClr val="FDD35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4" name="矩形 213"/>
          <p:cNvSpPr/>
          <p:nvPr/>
        </p:nvSpPr>
        <p:spPr>
          <a:xfrm>
            <a:off x="2263246" y="5723699"/>
            <a:ext cx="883414" cy="2660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慢</a:t>
            </a:r>
            <a:r>
              <a:rPr lang="en-US" altLang="zh-CN"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SQL</a:t>
            </a:r>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诊断</a:t>
            </a:r>
            <a:endParaRPr lang="en-US" sz="1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5" name="矩形 214"/>
          <p:cNvSpPr/>
          <p:nvPr/>
        </p:nvSpPr>
        <p:spPr>
          <a:xfrm>
            <a:off x="5139355" y="5706318"/>
            <a:ext cx="837886"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趋势预测</a:t>
            </a:r>
            <a:endParaRPr lang="en-US" sz="1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文本框 215"/>
          <p:cNvSpPr txBox="1"/>
          <p:nvPr/>
        </p:nvSpPr>
        <p:spPr>
          <a:xfrm>
            <a:off x="2210272" y="5465918"/>
            <a:ext cx="753165" cy="246221"/>
          </a:xfrm>
          <a:prstGeom prst="rect">
            <a:avLst/>
          </a:prstGeom>
          <a:noFill/>
        </p:spPr>
        <p:txBody>
          <a:bodyPr wrap="square" rtlCol="0">
            <a:spAutoFit/>
          </a:bodyPr>
          <a:lstStyle/>
          <a:p>
            <a:pPr defTabSz="1218565"/>
            <a:r>
              <a:rPr lang="en-US" altLang="zh-CN" sz="1000" b="1" dirty="0" smtClean="0">
                <a:latin typeface="Huawei Sans" panose="020C0503030203020204" pitchFamily="34" charset="0"/>
                <a:ea typeface="方正兰亭黑简体" panose="02000000000000000000" pitchFamily="2" charset="-122"/>
                <a:sym typeface="Huawei Sans" panose="020C0503030203020204" pitchFamily="34" charset="0"/>
              </a:rPr>
              <a:t>AI</a:t>
            </a:r>
            <a:endParaRPr lang="zh-CN" altLang="en-US" sz="10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矩形 216"/>
          <p:cNvSpPr/>
          <p:nvPr/>
        </p:nvSpPr>
        <p:spPr>
          <a:xfrm>
            <a:off x="3284106" y="5723096"/>
            <a:ext cx="740391" cy="27207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参数推荐</a:t>
            </a:r>
            <a:endParaRPr lang="en-US" sz="1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矩形 217"/>
          <p:cNvSpPr/>
          <p:nvPr/>
        </p:nvSpPr>
        <p:spPr>
          <a:xfrm>
            <a:off x="4153834" y="5713998"/>
            <a:ext cx="812542" cy="2700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索引推荐</a:t>
            </a:r>
            <a:endParaRPr lang="en-US" sz="1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9" name="矩形 218"/>
          <p:cNvSpPr/>
          <p:nvPr/>
        </p:nvSpPr>
        <p:spPr>
          <a:xfrm>
            <a:off x="7518589" y="3348425"/>
            <a:ext cx="822976" cy="3764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全密态</a:t>
            </a:r>
            <a:r>
              <a:rPr lang="zh-CN" alt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数据库</a:t>
            </a:r>
            <a:endParaRPr lang="en-US" sz="10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矩形 219"/>
          <p:cNvSpPr/>
          <p:nvPr/>
        </p:nvSpPr>
        <p:spPr>
          <a:xfrm>
            <a:off x="7508245" y="3797917"/>
            <a:ext cx="811006" cy="3655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账本数据库</a:t>
            </a:r>
            <a:endParaRPr lang="en-US" sz="1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矩形 220"/>
          <p:cNvSpPr/>
          <p:nvPr/>
        </p:nvSpPr>
        <p:spPr>
          <a:xfrm>
            <a:off x="6139161" y="5706318"/>
            <a:ext cx="1116852" cy="2651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库内</a:t>
            </a:r>
            <a:r>
              <a:rPr lang="en-US" altLang="zh-CN" sz="1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AI</a:t>
            </a:r>
            <a:r>
              <a:rPr lang="zh-CN" altLang="en-US" sz="1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引擎</a:t>
            </a:r>
            <a:endParaRPr lang="en-US" sz="1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SQL</a:t>
            </a:r>
            <a:r>
              <a:rPr lang="zh-CN" altLang="en-US" dirty="0" smtClean="0"/>
              <a:t>命令处理流程</a:t>
            </a:r>
            <a:endParaRPr lang="zh-CN" altLang="en-US" dirty="0"/>
          </a:p>
        </p:txBody>
      </p:sp>
      <p:grpSp>
        <p:nvGrpSpPr>
          <p:cNvPr id="2" name="组合 1"/>
          <p:cNvGrpSpPr/>
          <p:nvPr/>
        </p:nvGrpSpPr>
        <p:grpSpPr>
          <a:xfrm>
            <a:off x="1004089" y="1124556"/>
            <a:ext cx="9197427" cy="4881390"/>
            <a:chOff x="1004089" y="1124555"/>
            <a:chExt cx="9197427" cy="5642919"/>
          </a:xfrm>
        </p:grpSpPr>
        <p:sp>
          <p:nvSpPr>
            <p:cNvPr id="69" name="圆角矩形 68"/>
            <p:cNvSpPr/>
            <p:nvPr/>
          </p:nvSpPr>
          <p:spPr>
            <a:xfrm>
              <a:off x="1776704" y="2415529"/>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查询解析</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70" name="圆角矩形 69"/>
            <p:cNvSpPr/>
            <p:nvPr/>
          </p:nvSpPr>
          <p:spPr>
            <a:xfrm>
              <a:off x="1776704" y="3136069"/>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查询重写</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71" name="圆角矩形 70"/>
            <p:cNvSpPr/>
            <p:nvPr/>
          </p:nvSpPr>
          <p:spPr>
            <a:xfrm>
              <a:off x="1126183" y="3914805"/>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代价估算</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72" name="圆角矩形 71"/>
            <p:cNvSpPr/>
            <p:nvPr/>
          </p:nvSpPr>
          <p:spPr>
            <a:xfrm>
              <a:off x="2382395" y="3932009"/>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路径生成</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73" name="圆角矩形 72"/>
            <p:cNvSpPr/>
            <p:nvPr/>
          </p:nvSpPr>
          <p:spPr>
            <a:xfrm>
              <a:off x="1777581" y="4724653"/>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查询执行</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74" name="圆角矩形 73"/>
            <p:cNvSpPr/>
            <p:nvPr/>
          </p:nvSpPr>
          <p:spPr>
            <a:xfrm>
              <a:off x="1777581" y="5461846"/>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数据读取</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75" name="下箭头 74"/>
            <p:cNvSpPr/>
            <p:nvPr/>
          </p:nvSpPr>
          <p:spPr>
            <a:xfrm>
              <a:off x="2269616" y="2815596"/>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76" name="下箭头 75"/>
            <p:cNvSpPr/>
            <p:nvPr/>
          </p:nvSpPr>
          <p:spPr>
            <a:xfrm>
              <a:off x="2269616" y="3577192"/>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77" name="下箭头 76"/>
            <p:cNvSpPr/>
            <p:nvPr/>
          </p:nvSpPr>
          <p:spPr>
            <a:xfrm>
              <a:off x="2269615" y="4358178"/>
              <a:ext cx="182875" cy="36611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78" name="下箭头 77"/>
            <p:cNvSpPr/>
            <p:nvPr/>
          </p:nvSpPr>
          <p:spPr>
            <a:xfrm>
              <a:off x="2269615" y="5087819"/>
              <a:ext cx="182874" cy="38048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79" name="文本框 78"/>
            <p:cNvSpPr txBox="1"/>
            <p:nvPr/>
          </p:nvSpPr>
          <p:spPr>
            <a:xfrm>
              <a:off x="1004089" y="2059554"/>
              <a:ext cx="1091966" cy="276999"/>
            </a:xfrm>
            <a:prstGeom prst="rect">
              <a:avLst/>
            </a:prstGeom>
            <a:noFill/>
          </p:spPr>
          <p:txBody>
            <a:bodyPr wrap="none" rtlCol="0">
              <a:spAutoFit/>
            </a:bodyPr>
            <a:lstStyle/>
            <a:p>
              <a:r>
                <a:rPr lang="en-US" altLang="zh-CN" sz="1200" dirty="0" smtClean="0">
                  <a:solidFill>
                    <a:schemeClr val="bg1"/>
                  </a:solidFill>
                  <a:latin typeface="Microsoft YaHei" panose="020B0503020204020204" pitchFamily="34" charset="-122"/>
                  <a:ea typeface="Microsoft YaHei" panose="020B0503020204020204" pitchFamily="34" charset="-122"/>
                </a:rPr>
                <a:t>SQL</a:t>
              </a:r>
              <a:r>
                <a:rPr lang="zh-CN" altLang="en-US" sz="1200" dirty="0" smtClean="0">
                  <a:solidFill>
                    <a:schemeClr val="bg1"/>
                  </a:solidFill>
                  <a:latin typeface="Microsoft YaHei" panose="020B0503020204020204" pitchFamily="34" charset="-122"/>
                  <a:ea typeface="Microsoft YaHei" panose="020B0503020204020204" pitchFamily="34" charset="-122"/>
                </a:rPr>
                <a:t>处理流程</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80" name="圆角矩形 79"/>
            <p:cNvSpPr/>
            <p:nvPr/>
          </p:nvSpPr>
          <p:spPr>
            <a:xfrm>
              <a:off x="1238980" y="5899485"/>
              <a:ext cx="694480"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Microsoft YaHei" panose="020B0503020204020204" pitchFamily="34" charset="-122"/>
                  <a:ea typeface="Microsoft YaHei" panose="020B0503020204020204" pitchFamily="34" charset="-122"/>
                </a:rPr>
                <a:t>事务</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81" name="圆角矩形 80"/>
            <p:cNvSpPr/>
            <p:nvPr/>
          </p:nvSpPr>
          <p:spPr>
            <a:xfrm>
              <a:off x="2063650" y="5899485"/>
              <a:ext cx="694480"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日志</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82" name="圆角矩形 81"/>
            <p:cNvSpPr/>
            <p:nvPr/>
          </p:nvSpPr>
          <p:spPr>
            <a:xfrm>
              <a:off x="2934483" y="5899485"/>
              <a:ext cx="694480"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Microsoft YaHei" panose="020B0503020204020204" pitchFamily="34" charset="-122"/>
                  <a:ea typeface="Microsoft YaHei" panose="020B0503020204020204" pitchFamily="34" charset="-122"/>
                </a:rPr>
                <a:t>复制</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83" name="文本框 82"/>
            <p:cNvSpPr txBox="1"/>
            <p:nvPr/>
          </p:nvSpPr>
          <p:spPr>
            <a:xfrm>
              <a:off x="2631705" y="2820482"/>
              <a:ext cx="800219" cy="276999"/>
            </a:xfrm>
            <a:prstGeom prst="rect">
              <a:avLst/>
            </a:prstGeom>
            <a:noFill/>
          </p:spPr>
          <p:txBody>
            <a:bodyPr wrap="none" rtlCol="0">
              <a:spAutoFit/>
            </a:bodyPr>
            <a:lstStyle/>
            <a:p>
              <a:r>
                <a:rPr lang="zh-CN" altLang="en-US" sz="1200" dirty="0" smtClean="0">
                  <a:solidFill>
                    <a:schemeClr val="bg1"/>
                  </a:solidFill>
                  <a:latin typeface="Microsoft YaHei" panose="020B0503020204020204" pitchFamily="34" charset="-122"/>
                  <a:ea typeface="Microsoft YaHei" panose="020B0503020204020204" pitchFamily="34" charset="-122"/>
                </a:rPr>
                <a:t>逻辑优化</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84" name="文本框 83"/>
            <p:cNvSpPr txBox="1"/>
            <p:nvPr/>
          </p:nvSpPr>
          <p:spPr>
            <a:xfrm>
              <a:off x="2614927" y="3554509"/>
              <a:ext cx="800219" cy="276999"/>
            </a:xfrm>
            <a:prstGeom prst="rect">
              <a:avLst/>
            </a:prstGeom>
            <a:noFill/>
          </p:spPr>
          <p:txBody>
            <a:bodyPr wrap="none" rtlCol="0">
              <a:spAutoFit/>
            </a:bodyPr>
            <a:lstStyle/>
            <a:p>
              <a:r>
                <a:rPr lang="zh-CN" altLang="en-US" sz="1200" dirty="0" smtClean="0">
                  <a:solidFill>
                    <a:schemeClr val="bg1"/>
                  </a:solidFill>
                  <a:latin typeface="Microsoft YaHei" panose="020B0503020204020204" pitchFamily="34" charset="-122"/>
                  <a:ea typeface="Microsoft YaHei" panose="020B0503020204020204" pitchFamily="34" charset="-122"/>
                </a:rPr>
                <a:t>物理优化</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85" name="圆角矩形 84"/>
            <p:cNvSpPr/>
            <p:nvPr/>
          </p:nvSpPr>
          <p:spPr>
            <a:xfrm>
              <a:off x="1813772" y="1702957"/>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链接管理</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86" name="下箭头 85"/>
            <p:cNvSpPr/>
            <p:nvPr/>
          </p:nvSpPr>
          <p:spPr>
            <a:xfrm>
              <a:off x="2281970" y="2111256"/>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87" name="右箭头 86"/>
            <p:cNvSpPr/>
            <p:nvPr/>
          </p:nvSpPr>
          <p:spPr>
            <a:xfrm>
              <a:off x="3048005" y="1801093"/>
              <a:ext cx="444843" cy="184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sp>
          <p:nvSpPr>
            <p:cNvPr id="88" name="圆角矩形 87"/>
            <p:cNvSpPr/>
            <p:nvPr/>
          </p:nvSpPr>
          <p:spPr>
            <a:xfrm>
              <a:off x="3510768" y="1702953"/>
              <a:ext cx="854251"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用户认证</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89" name="下箭头 88"/>
            <p:cNvSpPr/>
            <p:nvPr/>
          </p:nvSpPr>
          <p:spPr>
            <a:xfrm>
              <a:off x="2277848" y="1398680"/>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47" name="文本框 146"/>
            <p:cNvSpPr txBox="1"/>
            <p:nvPr/>
          </p:nvSpPr>
          <p:spPr>
            <a:xfrm>
              <a:off x="1922610" y="1124555"/>
              <a:ext cx="950852" cy="276999"/>
            </a:xfrm>
            <a:prstGeom prst="rect">
              <a:avLst/>
            </a:prstGeom>
            <a:noFill/>
          </p:spPr>
          <p:txBody>
            <a:bodyPr wrap="square" rtlCol="0">
              <a:spAutoFit/>
            </a:bodyPr>
            <a:lstStyle/>
            <a:p>
              <a:r>
                <a:rPr lang="en-US" altLang="zh-CN" sz="1200" dirty="0" smtClean="0">
                  <a:solidFill>
                    <a:schemeClr val="bg1"/>
                  </a:solidFill>
                  <a:latin typeface="Microsoft YaHei" panose="020B0503020204020204" pitchFamily="34" charset="-122"/>
                  <a:ea typeface="Microsoft YaHei" panose="020B0503020204020204" pitchFamily="34" charset="-122"/>
                </a:rPr>
                <a:t>APP</a:t>
              </a:r>
              <a:r>
                <a:rPr lang="zh-CN" altLang="en-US" sz="1200" dirty="0">
                  <a:solidFill>
                    <a:schemeClr val="bg1"/>
                  </a:solidFill>
                  <a:latin typeface="Microsoft YaHei" panose="020B0503020204020204" pitchFamily="34" charset="-122"/>
                  <a:ea typeface="Microsoft YaHei" panose="020B0503020204020204" pitchFamily="34" charset="-122"/>
                </a:rPr>
                <a:t>应用</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148" name="圆角矩形 147"/>
            <p:cNvSpPr/>
            <p:nvPr/>
          </p:nvSpPr>
          <p:spPr>
            <a:xfrm>
              <a:off x="7613201" y="2485550"/>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查询解析</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49" name="圆角矩形 148"/>
            <p:cNvSpPr/>
            <p:nvPr/>
          </p:nvSpPr>
          <p:spPr>
            <a:xfrm>
              <a:off x="7613201" y="3206090"/>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查询重写</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57" name="圆角矩形 156"/>
            <p:cNvSpPr/>
            <p:nvPr/>
          </p:nvSpPr>
          <p:spPr>
            <a:xfrm>
              <a:off x="6962680" y="3984826"/>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代价估算</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58" name="圆角矩形 157"/>
            <p:cNvSpPr/>
            <p:nvPr/>
          </p:nvSpPr>
          <p:spPr>
            <a:xfrm>
              <a:off x="8218892" y="4002030"/>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路径生成</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60" name="圆角矩形 159"/>
            <p:cNvSpPr/>
            <p:nvPr/>
          </p:nvSpPr>
          <p:spPr>
            <a:xfrm>
              <a:off x="7614078" y="4794674"/>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查询执行</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61" name="圆角矩形 160"/>
            <p:cNvSpPr/>
            <p:nvPr/>
          </p:nvSpPr>
          <p:spPr>
            <a:xfrm>
              <a:off x="7614078" y="5531867"/>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数据读取</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62" name="下箭头 161"/>
            <p:cNvSpPr/>
            <p:nvPr/>
          </p:nvSpPr>
          <p:spPr>
            <a:xfrm>
              <a:off x="8106113" y="2885617"/>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63" name="下箭头 162"/>
            <p:cNvSpPr/>
            <p:nvPr/>
          </p:nvSpPr>
          <p:spPr>
            <a:xfrm>
              <a:off x="8106113" y="3647213"/>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64" name="下箭头 163"/>
            <p:cNvSpPr/>
            <p:nvPr/>
          </p:nvSpPr>
          <p:spPr>
            <a:xfrm>
              <a:off x="8106112" y="4428199"/>
              <a:ext cx="182875" cy="36611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65" name="下箭头 164"/>
            <p:cNvSpPr/>
            <p:nvPr/>
          </p:nvSpPr>
          <p:spPr>
            <a:xfrm>
              <a:off x="8106112" y="5157840"/>
              <a:ext cx="182874" cy="38048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66" name="文本框 165"/>
            <p:cNvSpPr txBox="1"/>
            <p:nvPr/>
          </p:nvSpPr>
          <p:spPr>
            <a:xfrm>
              <a:off x="6840586" y="2129575"/>
              <a:ext cx="1091966" cy="276999"/>
            </a:xfrm>
            <a:prstGeom prst="rect">
              <a:avLst/>
            </a:prstGeom>
            <a:noFill/>
          </p:spPr>
          <p:txBody>
            <a:bodyPr wrap="none" rtlCol="0">
              <a:spAutoFit/>
            </a:bodyPr>
            <a:lstStyle/>
            <a:p>
              <a:r>
                <a:rPr lang="en-US" altLang="zh-CN" sz="1200" dirty="0" smtClean="0">
                  <a:solidFill>
                    <a:schemeClr val="bg1"/>
                  </a:solidFill>
                  <a:latin typeface="Microsoft YaHei" panose="020B0503020204020204" pitchFamily="34" charset="-122"/>
                  <a:ea typeface="Microsoft YaHei" panose="020B0503020204020204" pitchFamily="34" charset="-122"/>
                </a:rPr>
                <a:t>SQL</a:t>
              </a:r>
              <a:r>
                <a:rPr lang="zh-CN" altLang="en-US" sz="1200" dirty="0" smtClean="0">
                  <a:solidFill>
                    <a:schemeClr val="bg1"/>
                  </a:solidFill>
                  <a:latin typeface="Microsoft YaHei" panose="020B0503020204020204" pitchFamily="34" charset="-122"/>
                  <a:ea typeface="Microsoft YaHei" panose="020B0503020204020204" pitchFamily="34" charset="-122"/>
                </a:rPr>
                <a:t>处理流程</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167" name="圆角矩形 166"/>
            <p:cNvSpPr/>
            <p:nvPr/>
          </p:nvSpPr>
          <p:spPr>
            <a:xfrm>
              <a:off x="7075477" y="5969506"/>
              <a:ext cx="694480"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Microsoft YaHei" panose="020B0503020204020204" pitchFamily="34" charset="-122"/>
                  <a:ea typeface="Microsoft YaHei" panose="020B0503020204020204" pitchFamily="34" charset="-122"/>
                </a:rPr>
                <a:t>事务</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68" name="圆角矩形 167"/>
            <p:cNvSpPr/>
            <p:nvPr/>
          </p:nvSpPr>
          <p:spPr>
            <a:xfrm>
              <a:off x="7900147" y="5969506"/>
              <a:ext cx="694480"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日志</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69" name="圆角矩形 168"/>
            <p:cNvSpPr/>
            <p:nvPr/>
          </p:nvSpPr>
          <p:spPr>
            <a:xfrm>
              <a:off x="8770980" y="5969506"/>
              <a:ext cx="694480"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Microsoft YaHei" panose="020B0503020204020204" pitchFamily="34" charset="-122"/>
                  <a:ea typeface="Microsoft YaHei" panose="020B0503020204020204" pitchFamily="34" charset="-122"/>
                </a:rPr>
                <a:t>复制</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70" name="文本框 169"/>
            <p:cNvSpPr txBox="1"/>
            <p:nvPr/>
          </p:nvSpPr>
          <p:spPr>
            <a:xfrm>
              <a:off x="8468202" y="2890503"/>
              <a:ext cx="800219" cy="276999"/>
            </a:xfrm>
            <a:prstGeom prst="rect">
              <a:avLst/>
            </a:prstGeom>
            <a:noFill/>
          </p:spPr>
          <p:txBody>
            <a:bodyPr wrap="none" rtlCol="0">
              <a:spAutoFit/>
            </a:bodyPr>
            <a:lstStyle/>
            <a:p>
              <a:r>
                <a:rPr lang="zh-CN" altLang="en-US" sz="1200" dirty="0" smtClean="0">
                  <a:solidFill>
                    <a:schemeClr val="bg1"/>
                  </a:solidFill>
                  <a:latin typeface="Microsoft YaHei" panose="020B0503020204020204" pitchFamily="34" charset="-122"/>
                  <a:ea typeface="Microsoft YaHei" panose="020B0503020204020204" pitchFamily="34" charset="-122"/>
                </a:rPr>
                <a:t>逻辑优化</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171" name="文本框 170"/>
            <p:cNvSpPr txBox="1"/>
            <p:nvPr/>
          </p:nvSpPr>
          <p:spPr>
            <a:xfrm>
              <a:off x="8451424" y="3624530"/>
              <a:ext cx="800219" cy="276999"/>
            </a:xfrm>
            <a:prstGeom prst="rect">
              <a:avLst/>
            </a:prstGeom>
            <a:noFill/>
          </p:spPr>
          <p:txBody>
            <a:bodyPr wrap="none" rtlCol="0">
              <a:spAutoFit/>
            </a:bodyPr>
            <a:lstStyle/>
            <a:p>
              <a:r>
                <a:rPr lang="zh-CN" altLang="en-US" sz="1200" dirty="0" smtClean="0">
                  <a:solidFill>
                    <a:schemeClr val="bg1"/>
                  </a:solidFill>
                  <a:latin typeface="Microsoft YaHei" panose="020B0503020204020204" pitchFamily="34" charset="-122"/>
                  <a:ea typeface="Microsoft YaHei" panose="020B0503020204020204" pitchFamily="34" charset="-122"/>
                </a:rPr>
                <a:t>物理优化</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172" name="圆角矩形 171"/>
            <p:cNvSpPr/>
            <p:nvPr/>
          </p:nvSpPr>
          <p:spPr>
            <a:xfrm>
              <a:off x="7650269" y="1772978"/>
              <a:ext cx="1170432"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链接管理</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73" name="下箭头 172"/>
            <p:cNvSpPr/>
            <p:nvPr/>
          </p:nvSpPr>
          <p:spPr>
            <a:xfrm>
              <a:off x="8118467" y="2181277"/>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74" name="右箭头 173"/>
            <p:cNvSpPr/>
            <p:nvPr/>
          </p:nvSpPr>
          <p:spPr>
            <a:xfrm>
              <a:off x="8884502" y="1871114"/>
              <a:ext cx="444843" cy="184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sp>
          <p:nvSpPr>
            <p:cNvPr id="175" name="圆角矩形 174"/>
            <p:cNvSpPr/>
            <p:nvPr/>
          </p:nvSpPr>
          <p:spPr>
            <a:xfrm>
              <a:off x="9347265" y="1772974"/>
              <a:ext cx="854251" cy="36838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Microsoft YaHei" panose="020B0503020204020204" pitchFamily="34" charset="-122"/>
                  <a:ea typeface="Microsoft YaHei" panose="020B0503020204020204" pitchFamily="34" charset="-122"/>
                </a:rPr>
                <a:t>用户认证</a:t>
              </a:r>
              <a:endParaRPr lang="zh-CN" altLang="en-US" sz="1200" dirty="0">
                <a:solidFill>
                  <a:schemeClr val="tx1"/>
                </a:solidFill>
                <a:latin typeface="Microsoft YaHei" panose="020B0503020204020204" pitchFamily="34" charset="-122"/>
                <a:ea typeface="Microsoft YaHei" panose="020B0503020204020204" pitchFamily="34" charset="-122"/>
              </a:endParaRPr>
            </a:p>
          </p:txBody>
        </p:sp>
        <p:sp>
          <p:nvSpPr>
            <p:cNvPr id="176" name="下箭头 175"/>
            <p:cNvSpPr/>
            <p:nvPr/>
          </p:nvSpPr>
          <p:spPr>
            <a:xfrm>
              <a:off x="8114345" y="1468701"/>
              <a:ext cx="182875" cy="28880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77" name="文本框 176"/>
            <p:cNvSpPr txBox="1"/>
            <p:nvPr/>
          </p:nvSpPr>
          <p:spPr>
            <a:xfrm>
              <a:off x="7759107" y="1194576"/>
              <a:ext cx="950852" cy="276999"/>
            </a:xfrm>
            <a:prstGeom prst="rect">
              <a:avLst/>
            </a:prstGeom>
            <a:noFill/>
          </p:spPr>
          <p:txBody>
            <a:bodyPr wrap="square" rtlCol="0">
              <a:spAutoFit/>
            </a:bodyPr>
            <a:lstStyle/>
            <a:p>
              <a:r>
                <a:rPr lang="en-US" altLang="zh-CN" sz="1200" dirty="0" smtClean="0">
                  <a:solidFill>
                    <a:schemeClr val="bg1"/>
                  </a:solidFill>
                  <a:latin typeface="Microsoft YaHei" panose="020B0503020204020204" pitchFamily="34" charset="-122"/>
                  <a:ea typeface="Microsoft YaHei" panose="020B0503020204020204" pitchFamily="34" charset="-122"/>
                </a:rPr>
                <a:t>APP</a:t>
              </a:r>
              <a:r>
                <a:rPr lang="zh-CN" altLang="en-US" sz="1200" dirty="0">
                  <a:solidFill>
                    <a:schemeClr val="bg1"/>
                  </a:solidFill>
                  <a:latin typeface="Microsoft YaHei" panose="020B0503020204020204" pitchFamily="34" charset="-122"/>
                  <a:ea typeface="Microsoft YaHei" panose="020B0503020204020204" pitchFamily="34" charset="-122"/>
                </a:rPr>
                <a:t>应用</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sp>
          <p:nvSpPr>
            <p:cNvPr id="178" name="左右箭头 177"/>
            <p:cNvSpPr/>
            <p:nvPr/>
          </p:nvSpPr>
          <p:spPr>
            <a:xfrm>
              <a:off x="4224976" y="3932009"/>
              <a:ext cx="2475567" cy="4384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sp>
          <p:nvSpPr>
            <p:cNvPr id="179" name="文本框 178"/>
            <p:cNvSpPr txBox="1"/>
            <p:nvPr/>
          </p:nvSpPr>
          <p:spPr>
            <a:xfrm>
              <a:off x="5024147" y="3600036"/>
              <a:ext cx="950852" cy="276999"/>
            </a:xfrm>
            <a:prstGeom prst="rect">
              <a:avLst/>
            </a:prstGeom>
            <a:noFill/>
          </p:spPr>
          <p:txBody>
            <a:bodyPr wrap="square" rtlCol="0">
              <a:spAutoFit/>
            </a:bodyPr>
            <a:lstStyle/>
            <a:p>
              <a:r>
                <a:rPr lang="zh-CN" altLang="en-US" sz="1200" dirty="0" smtClean="0">
                  <a:solidFill>
                    <a:srgbClr val="FF0000"/>
                  </a:solidFill>
                  <a:latin typeface="Microsoft YaHei" panose="020B0503020204020204" pitchFamily="34" charset="-122"/>
                  <a:ea typeface="Microsoft YaHei" panose="020B0503020204020204" pitchFamily="34" charset="-122"/>
                </a:rPr>
                <a:t>双机复制</a:t>
              </a:r>
              <a:endParaRPr lang="zh-CN" altLang="en-US" sz="1200" dirty="0">
                <a:solidFill>
                  <a:srgbClr val="FF0000"/>
                </a:solidFill>
                <a:latin typeface="Microsoft YaHei" panose="020B0503020204020204" pitchFamily="34" charset="-122"/>
                <a:ea typeface="Microsoft YaHei" panose="020B0503020204020204" pitchFamily="34" charset="-122"/>
              </a:endParaRPr>
            </a:p>
          </p:txBody>
        </p:sp>
        <p:sp>
          <p:nvSpPr>
            <p:cNvPr id="180" name="流程图: 磁盘 179"/>
            <p:cNvSpPr/>
            <p:nvPr/>
          </p:nvSpPr>
          <p:spPr>
            <a:xfrm>
              <a:off x="1789058" y="6466796"/>
              <a:ext cx="1308369" cy="28008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sp>
          <p:nvSpPr>
            <p:cNvPr id="181" name="下箭头 180"/>
            <p:cNvSpPr/>
            <p:nvPr/>
          </p:nvSpPr>
          <p:spPr>
            <a:xfrm>
              <a:off x="2257255" y="6337124"/>
              <a:ext cx="357671" cy="12384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82" name="下箭头 181"/>
            <p:cNvSpPr/>
            <p:nvPr/>
          </p:nvSpPr>
          <p:spPr>
            <a:xfrm>
              <a:off x="8044325" y="6341240"/>
              <a:ext cx="357671" cy="12384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alpha val="28000"/>
                  </a:schemeClr>
                </a:solidFill>
                <a:latin typeface="Microsoft YaHei" panose="020B0503020204020204" pitchFamily="34" charset="-122"/>
                <a:ea typeface="Microsoft YaHei" panose="020B0503020204020204" pitchFamily="34" charset="-122"/>
              </a:endParaRPr>
            </a:p>
          </p:txBody>
        </p:sp>
        <p:sp>
          <p:nvSpPr>
            <p:cNvPr id="183" name="流程图: 磁盘 182"/>
            <p:cNvSpPr/>
            <p:nvPr/>
          </p:nvSpPr>
          <p:spPr>
            <a:xfrm>
              <a:off x="7592600" y="6487388"/>
              <a:ext cx="1308369" cy="28008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SQL</a:t>
            </a:r>
            <a:r>
              <a:rPr lang="zh-CN" altLang="en-US" dirty="0" smtClean="0"/>
              <a:t>引擎</a:t>
            </a:r>
            <a:endParaRPr lang="zh-CN" altLang="en-US" dirty="0"/>
          </a:p>
        </p:txBody>
      </p:sp>
      <p:sp>
        <p:nvSpPr>
          <p:cNvPr id="54" name="椭圆 53"/>
          <p:cNvSpPr/>
          <p:nvPr/>
        </p:nvSpPr>
        <p:spPr bwMode="auto">
          <a:xfrm>
            <a:off x="1030703" y="3099522"/>
            <a:ext cx="1274984" cy="643626"/>
          </a:xfrm>
          <a:prstGeom prst="ellipse">
            <a:avLst/>
          </a:prstGeom>
          <a:gradFill>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tx1"/>
            </a:solidFill>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55" name="椭圆 54"/>
          <p:cNvSpPr/>
          <p:nvPr/>
        </p:nvSpPr>
        <p:spPr bwMode="auto">
          <a:xfrm>
            <a:off x="3193001" y="3099522"/>
            <a:ext cx="1598085" cy="643626"/>
          </a:xfrm>
          <a:prstGeom prst="ellipse">
            <a:avLst/>
          </a:prstGeom>
          <a:gradFill>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tx1"/>
            </a:solidFill>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56" name="椭圆 55"/>
          <p:cNvSpPr/>
          <p:nvPr/>
        </p:nvSpPr>
        <p:spPr bwMode="auto">
          <a:xfrm>
            <a:off x="5686159" y="3099026"/>
            <a:ext cx="1222808" cy="643626"/>
          </a:xfrm>
          <a:prstGeom prst="ellipse">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tx1"/>
            </a:solidFill>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57" name="椭圆 56"/>
          <p:cNvSpPr/>
          <p:nvPr/>
        </p:nvSpPr>
        <p:spPr bwMode="auto">
          <a:xfrm>
            <a:off x="7919785" y="3099542"/>
            <a:ext cx="1212341" cy="643626"/>
          </a:xfrm>
          <a:prstGeom prst="ellipse">
            <a:avLst/>
          </a:prstGeom>
          <a:gradFill>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tx1"/>
            </a:solidFill>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cxnSp>
        <p:nvCxnSpPr>
          <p:cNvPr id="58" name="直接箭头连接符 57"/>
          <p:cNvCxnSpPr>
            <a:stCxn id="54" idx="6"/>
            <a:endCxn id="55" idx="2"/>
          </p:cNvCxnSpPr>
          <p:nvPr/>
        </p:nvCxnSpPr>
        <p:spPr bwMode="auto">
          <a:xfrm>
            <a:off x="2305687" y="3421335"/>
            <a:ext cx="887314" cy="0"/>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9" name="文本框 58"/>
          <p:cNvSpPr txBox="1"/>
          <p:nvPr/>
        </p:nvSpPr>
        <p:spPr>
          <a:xfrm>
            <a:off x="1103431" y="3284066"/>
            <a:ext cx="1118893" cy="276999"/>
          </a:xfrm>
          <a:prstGeom prst="rect">
            <a:avLst/>
          </a:prstGeom>
          <a:noFill/>
        </p:spPr>
        <p:txBody>
          <a:bodyPr wrap="square" rtlCol="0">
            <a:spAutoFit/>
          </a:bodyPr>
          <a:lstStyle/>
          <a:p>
            <a:r>
              <a:rPr lang="en-US" altLang="zh-CN" sz="1200" dirty="0" smtClean="0">
                <a:latin typeface="Microsoft YaHei" panose="020B0503020204020204" pitchFamily="34" charset="-122"/>
                <a:ea typeface="Microsoft YaHei" panose="020B0503020204020204" pitchFamily="34" charset="-122"/>
              </a:rPr>
              <a:t>query_string</a:t>
            </a:r>
            <a:endParaRPr lang="en-US" sz="1200" dirty="0">
              <a:latin typeface="Microsoft YaHei" panose="020B0503020204020204" pitchFamily="34" charset="-122"/>
              <a:ea typeface="Microsoft YaHei" panose="020B0503020204020204" pitchFamily="34" charset="-122"/>
            </a:endParaRPr>
          </a:p>
        </p:txBody>
      </p:sp>
      <p:sp>
        <p:nvSpPr>
          <p:cNvPr id="60" name="文本框 59"/>
          <p:cNvSpPr txBox="1"/>
          <p:nvPr/>
        </p:nvSpPr>
        <p:spPr>
          <a:xfrm>
            <a:off x="4820896" y="3114412"/>
            <a:ext cx="859271" cy="276999"/>
          </a:xfrm>
          <a:prstGeom prst="rect">
            <a:avLst/>
          </a:prstGeom>
          <a:solidFill>
            <a:srgbClr val="00B0F0">
              <a:alpha val="50000"/>
            </a:srgbClr>
          </a:solidFill>
          <a:ln>
            <a:solidFill>
              <a:schemeClr val="tx1"/>
            </a:solidFill>
          </a:ln>
        </p:spPr>
        <p:txBody>
          <a:bodyPr wrap="square" rtlCol="0">
            <a:spAutoFit/>
          </a:bodyPr>
          <a:lstStyle/>
          <a:p>
            <a:r>
              <a:rPr lang="zh-CN" altLang="en-US" sz="1200" b="1" dirty="0" smtClean="0">
                <a:latin typeface="Microsoft YaHei" panose="020B0503020204020204" pitchFamily="34" charset="-122"/>
                <a:ea typeface="Microsoft YaHei" panose="020B0503020204020204" pitchFamily="34" charset="-122"/>
              </a:rPr>
              <a:t>语法分析</a:t>
            </a:r>
            <a:endParaRPr lang="en-US" sz="1200" b="1" dirty="0">
              <a:latin typeface="Microsoft YaHei" panose="020B0503020204020204" pitchFamily="34" charset="-122"/>
              <a:ea typeface="Microsoft YaHei" panose="020B0503020204020204" pitchFamily="34" charset="-122"/>
            </a:endParaRPr>
          </a:p>
        </p:txBody>
      </p:sp>
      <p:cxnSp>
        <p:nvCxnSpPr>
          <p:cNvPr id="61" name="直接箭头连接符 60"/>
          <p:cNvCxnSpPr>
            <a:endCxn id="56" idx="2"/>
          </p:cNvCxnSpPr>
          <p:nvPr/>
        </p:nvCxnSpPr>
        <p:spPr bwMode="auto">
          <a:xfrm flipV="1">
            <a:off x="4861796" y="3420839"/>
            <a:ext cx="824363" cy="496"/>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2" name="直接箭头连接符 61"/>
          <p:cNvCxnSpPr/>
          <p:nvPr/>
        </p:nvCxnSpPr>
        <p:spPr bwMode="auto">
          <a:xfrm>
            <a:off x="6863670" y="3420839"/>
            <a:ext cx="1066506" cy="516"/>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3" name="文本框 62"/>
          <p:cNvSpPr txBox="1"/>
          <p:nvPr/>
        </p:nvSpPr>
        <p:spPr>
          <a:xfrm>
            <a:off x="3401654" y="3287244"/>
            <a:ext cx="1308677" cy="276999"/>
          </a:xfrm>
          <a:prstGeom prst="rect">
            <a:avLst/>
          </a:prstGeom>
          <a:noFill/>
        </p:spPr>
        <p:txBody>
          <a:bodyPr wrap="square" rtlCol="0">
            <a:spAutoFit/>
          </a:bodyPr>
          <a:lstStyle/>
          <a:p>
            <a:r>
              <a:rPr lang="en-US" sz="1200" dirty="0" smtClean="0">
                <a:latin typeface="Microsoft YaHei" panose="020B0503020204020204" pitchFamily="34" charset="-122"/>
                <a:ea typeface="Microsoft YaHei" panose="020B0503020204020204" pitchFamily="34" charset="-122"/>
              </a:rPr>
              <a:t>Token, keyw</a:t>
            </a:r>
            <a:r>
              <a:rPr lang="en-US" altLang="zh-CN" sz="1200" dirty="0" smtClean="0">
                <a:latin typeface="Microsoft YaHei" panose="020B0503020204020204" pitchFamily="34" charset="-122"/>
                <a:ea typeface="Microsoft YaHei" panose="020B0503020204020204" pitchFamily="34" charset="-122"/>
              </a:rPr>
              <a:t>or</a:t>
            </a:r>
            <a:r>
              <a:rPr lang="en-US" sz="1200" dirty="0" smtClean="0">
                <a:latin typeface="Microsoft YaHei" panose="020B0503020204020204" pitchFamily="34" charset="-122"/>
                <a:ea typeface="Microsoft YaHei" panose="020B0503020204020204" pitchFamily="34" charset="-122"/>
              </a:rPr>
              <a:t>d</a:t>
            </a:r>
            <a:endParaRPr lang="en-US" sz="1200" dirty="0">
              <a:latin typeface="Microsoft YaHei" panose="020B0503020204020204" pitchFamily="34" charset="-122"/>
              <a:ea typeface="Microsoft YaHei" panose="020B0503020204020204" pitchFamily="34" charset="-122"/>
            </a:endParaRPr>
          </a:p>
        </p:txBody>
      </p:sp>
      <p:sp>
        <p:nvSpPr>
          <p:cNvPr id="64" name="文本框 63"/>
          <p:cNvSpPr txBox="1"/>
          <p:nvPr/>
        </p:nvSpPr>
        <p:spPr>
          <a:xfrm>
            <a:off x="5860317" y="3284066"/>
            <a:ext cx="889359" cy="276999"/>
          </a:xfrm>
          <a:prstGeom prst="rect">
            <a:avLst/>
          </a:prstGeom>
          <a:noFill/>
        </p:spPr>
        <p:txBody>
          <a:bodyPr wrap="square" rtlCol="0">
            <a:spAutoFit/>
          </a:bodyPr>
          <a:lstStyle/>
          <a:p>
            <a:r>
              <a:rPr lang="en-US" altLang="zh-CN" sz="1200" dirty="0">
                <a:latin typeface="Microsoft YaHei" panose="020B0503020204020204" pitchFamily="34" charset="-122"/>
                <a:ea typeface="Microsoft YaHei" panose="020B0503020204020204" pitchFamily="34" charset="-122"/>
              </a:rPr>
              <a:t>P</a:t>
            </a:r>
            <a:r>
              <a:rPr lang="en-US" altLang="zh-CN" sz="1200" dirty="0" smtClean="0">
                <a:latin typeface="Microsoft YaHei" panose="020B0503020204020204" pitchFamily="34" charset="-122"/>
                <a:ea typeface="Microsoft YaHei" panose="020B0503020204020204" pitchFamily="34" charset="-122"/>
              </a:rPr>
              <a:t>arseTree</a:t>
            </a:r>
            <a:endParaRPr lang="en-US" sz="1200" dirty="0">
              <a:latin typeface="Microsoft YaHei" panose="020B0503020204020204" pitchFamily="34" charset="-122"/>
              <a:ea typeface="Microsoft YaHei" panose="020B0503020204020204" pitchFamily="34" charset="-122"/>
            </a:endParaRPr>
          </a:p>
        </p:txBody>
      </p:sp>
      <p:sp>
        <p:nvSpPr>
          <p:cNvPr id="65" name="文本框 64"/>
          <p:cNvSpPr txBox="1"/>
          <p:nvPr/>
        </p:nvSpPr>
        <p:spPr>
          <a:xfrm>
            <a:off x="7013541" y="3093630"/>
            <a:ext cx="827431" cy="276999"/>
          </a:xfrm>
          <a:prstGeom prst="rect">
            <a:avLst/>
          </a:prstGeom>
          <a:solidFill>
            <a:srgbClr val="00B0F0">
              <a:alpha val="50000"/>
            </a:srgbClr>
          </a:solidFill>
          <a:ln>
            <a:solidFill>
              <a:schemeClr val="tx1"/>
            </a:solidFill>
          </a:ln>
        </p:spPr>
        <p:txBody>
          <a:bodyPr wrap="square" rtlCol="0">
            <a:spAutoFit/>
          </a:bodyPr>
          <a:lstStyle/>
          <a:p>
            <a:r>
              <a:rPr lang="zh-CN" altLang="en-US" sz="1200" b="1" dirty="0">
                <a:latin typeface="Microsoft YaHei" panose="020B0503020204020204" pitchFamily="34" charset="-122"/>
                <a:ea typeface="Microsoft YaHei" panose="020B0503020204020204" pitchFamily="34" charset="-122"/>
              </a:rPr>
              <a:t>语义</a:t>
            </a:r>
            <a:r>
              <a:rPr lang="zh-CN" altLang="en-US" sz="1200" b="1" dirty="0" smtClean="0">
                <a:latin typeface="Microsoft YaHei" panose="020B0503020204020204" pitchFamily="34" charset="-122"/>
                <a:ea typeface="Microsoft YaHei" panose="020B0503020204020204" pitchFamily="34" charset="-122"/>
              </a:rPr>
              <a:t>分析</a:t>
            </a:r>
            <a:endParaRPr lang="en-US" sz="1200" b="1" dirty="0">
              <a:latin typeface="Microsoft YaHei" panose="020B0503020204020204" pitchFamily="34" charset="-122"/>
              <a:ea typeface="Microsoft YaHei" panose="020B0503020204020204" pitchFamily="34" charset="-122"/>
            </a:endParaRPr>
          </a:p>
        </p:txBody>
      </p:sp>
      <p:sp>
        <p:nvSpPr>
          <p:cNvPr id="66" name="文本框 65"/>
          <p:cNvSpPr txBox="1"/>
          <p:nvPr/>
        </p:nvSpPr>
        <p:spPr>
          <a:xfrm>
            <a:off x="8046050" y="3288247"/>
            <a:ext cx="988112" cy="276999"/>
          </a:xfrm>
          <a:prstGeom prst="rect">
            <a:avLst/>
          </a:prstGeom>
          <a:noFill/>
        </p:spPr>
        <p:txBody>
          <a:bodyPr wrap="square" rtlCol="0">
            <a:spAutoFit/>
          </a:bodyPr>
          <a:lstStyle/>
          <a:p>
            <a:r>
              <a:rPr lang="en-US" altLang="zh-CN" sz="1200" dirty="0" smtClean="0">
                <a:latin typeface="Microsoft YaHei" panose="020B0503020204020204" pitchFamily="34" charset="-122"/>
                <a:ea typeface="Microsoft YaHei" panose="020B0503020204020204" pitchFamily="34" charset="-122"/>
              </a:rPr>
              <a:t>QueryTree</a:t>
            </a:r>
            <a:endParaRPr lang="en-US" sz="1200" dirty="0">
              <a:latin typeface="Microsoft YaHei" panose="020B0503020204020204" pitchFamily="34" charset="-122"/>
              <a:ea typeface="Microsoft YaHei" panose="020B0503020204020204" pitchFamily="34" charset="-122"/>
            </a:endParaRPr>
          </a:p>
        </p:txBody>
      </p:sp>
      <p:sp>
        <p:nvSpPr>
          <p:cNvPr id="67" name="文本框 66"/>
          <p:cNvSpPr txBox="1"/>
          <p:nvPr/>
        </p:nvSpPr>
        <p:spPr>
          <a:xfrm>
            <a:off x="611415" y="4242176"/>
            <a:ext cx="2163608" cy="209288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000" b="1" dirty="0" smtClean="0">
                <a:latin typeface="Microsoft YaHei" panose="020B0503020204020204" pitchFamily="34" charset="-122"/>
                <a:ea typeface="Microsoft YaHei" panose="020B0503020204020204" pitchFamily="34" charset="-122"/>
              </a:rPr>
              <a:t>&lt;Query1&gt;:</a:t>
            </a:r>
            <a:endParaRPr lang="en-US" sz="1000" b="1"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create table t (</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c1 int not null default 4, </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c2 double,</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c3 varchar(20)</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 </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w</a:t>
            </a:r>
            <a:r>
              <a:rPr lang="en-US" sz="1000" dirty="0" smtClean="0">
                <a:latin typeface="Microsoft YaHei" panose="020B0503020204020204" pitchFamily="34" charset="-122"/>
                <a:ea typeface="Microsoft YaHei" panose="020B0503020204020204" pitchFamily="34" charset="-122"/>
              </a:rPr>
              <a:t>ith (orientation=row)</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partition by range(c3) (</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partition p1 values less than (‘</a:t>
            </a:r>
            <a:r>
              <a:rPr lang="en-US" sz="1000" dirty="0" err="1" smtClean="0">
                <a:latin typeface="Microsoft YaHei" panose="020B0503020204020204" pitchFamily="34" charset="-122"/>
                <a:ea typeface="Microsoft YaHei" panose="020B0503020204020204" pitchFamily="34" charset="-122"/>
              </a:rPr>
              <a:t>abc</a:t>
            </a:r>
            <a:r>
              <a:rPr lang="en-US" sz="1000" dirty="0" smtClean="0">
                <a:latin typeface="Microsoft YaHei" panose="020B0503020204020204" pitchFamily="34" charset="-122"/>
                <a:ea typeface="Microsoft YaHei" panose="020B0503020204020204" pitchFamily="34" charset="-122"/>
              </a:rPr>
              <a:t>’),</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partition p2 values less than (‘</a:t>
            </a:r>
            <a:r>
              <a:rPr lang="en-US" sz="1000" dirty="0" err="1" smtClean="0">
                <a:latin typeface="Microsoft YaHei" panose="020B0503020204020204" pitchFamily="34" charset="-122"/>
                <a:ea typeface="Microsoft YaHei" panose="020B0503020204020204" pitchFamily="34" charset="-122"/>
              </a:rPr>
              <a:t>def</a:t>
            </a:r>
            <a:r>
              <a:rPr lang="en-US" sz="1000" dirty="0" smtClean="0">
                <a:latin typeface="Microsoft YaHei" panose="020B0503020204020204" pitchFamily="34" charset="-122"/>
                <a:ea typeface="Microsoft YaHei" panose="020B0503020204020204" pitchFamily="34" charset="-122"/>
              </a:rPr>
              <a:t>’)</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a:t>
            </a:r>
            <a:endParaRPr lang="en-US" sz="1000" dirty="0">
              <a:latin typeface="Microsoft YaHei" panose="020B0503020204020204" pitchFamily="34" charset="-122"/>
              <a:ea typeface="Microsoft YaHei" panose="020B0503020204020204" pitchFamily="34" charset="-122"/>
            </a:endParaRPr>
          </a:p>
        </p:txBody>
      </p:sp>
      <p:sp>
        <p:nvSpPr>
          <p:cNvPr id="68" name="下箭头 67"/>
          <p:cNvSpPr/>
          <p:nvPr/>
        </p:nvSpPr>
        <p:spPr bwMode="auto">
          <a:xfrm rot="10800000">
            <a:off x="1519006" y="3744743"/>
            <a:ext cx="190673" cy="442422"/>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90" name="文本框 89"/>
          <p:cNvSpPr txBox="1"/>
          <p:nvPr/>
        </p:nvSpPr>
        <p:spPr>
          <a:xfrm>
            <a:off x="3137073" y="4197644"/>
            <a:ext cx="1704520"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000" b="1" dirty="0" smtClean="0">
                <a:latin typeface="Microsoft YaHei" panose="020B0503020204020204" pitchFamily="34" charset="-122"/>
                <a:ea typeface="Microsoft YaHei" panose="020B0503020204020204" pitchFamily="34" charset="-122"/>
              </a:rPr>
              <a:t>Token</a:t>
            </a:r>
            <a:r>
              <a:rPr lang="en-US" sz="1000" dirty="0" smtClean="0">
                <a:latin typeface="Microsoft YaHei" panose="020B0503020204020204" pitchFamily="34" charset="-122"/>
                <a:ea typeface="Microsoft YaHei" panose="020B0503020204020204" pitchFamily="34" charset="-122"/>
              </a:rPr>
              <a:t>: create, table, t, (, c1, int, not, null, default, 4, ,, …</a:t>
            </a:r>
            <a:endParaRPr lang="en-US" sz="1000" dirty="0" smtClean="0">
              <a:latin typeface="Microsoft YaHei" panose="020B0503020204020204" pitchFamily="34" charset="-122"/>
              <a:ea typeface="Microsoft YaHei" panose="020B0503020204020204" pitchFamily="34" charset="-122"/>
            </a:endParaRPr>
          </a:p>
          <a:p>
            <a:endParaRPr lang="en-US" sz="1000" dirty="0" smtClean="0">
              <a:latin typeface="Microsoft YaHei" panose="020B0503020204020204" pitchFamily="34" charset="-122"/>
              <a:ea typeface="Microsoft YaHei" panose="020B0503020204020204" pitchFamily="34" charset="-122"/>
            </a:endParaRPr>
          </a:p>
          <a:p>
            <a:r>
              <a:rPr lang="en-US" sz="1000" b="1" dirty="0" smtClean="0">
                <a:latin typeface="Microsoft YaHei" panose="020B0503020204020204" pitchFamily="34" charset="-122"/>
                <a:ea typeface="Microsoft YaHei" panose="020B0503020204020204" pitchFamily="34" charset="-122"/>
              </a:rPr>
              <a:t>Keyword</a:t>
            </a:r>
            <a:r>
              <a:rPr lang="en-US" sz="1000" dirty="0" smtClean="0">
                <a:latin typeface="Microsoft YaHei" panose="020B0503020204020204" pitchFamily="34" charset="-122"/>
                <a:ea typeface="Microsoft YaHei" panose="020B0503020204020204" pitchFamily="34" charset="-122"/>
              </a:rPr>
              <a:t>: create, table, int, double, with, …</a:t>
            </a:r>
            <a:endParaRPr lang="en-US" sz="1000" dirty="0" smtClean="0">
              <a:latin typeface="Microsoft YaHei" panose="020B0503020204020204" pitchFamily="34" charset="-122"/>
              <a:ea typeface="Microsoft YaHei" panose="020B0503020204020204" pitchFamily="34" charset="-122"/>
            </a:endParaRPr>
          </a:p>
          <a:p>
            <a:endParaRPr lang="en-US" sz="1000" dirty="0">
              <a:latin typeface="Microsoft YaHei" panose="020B0503020204020204" pitchFamily="34" charset="-122"/>
              <a:ea typeface="Microsoft YaHei" panose="020B0503020204020204" pitchFamily="34" charset="-122"/>
            </a:endParaRPr>
          </a:p>
          <a:p>
            <a:r>
              <a:rPr lang="en-US" sz="1000" b="1" dirty="0" smtClean="0">
                <a:latin typeface="Microsoft YaHei" panose="020B0503020204020204" pitchFamily="34" charset="-122"/>
                <a:ea typeface="Microsoft YaHei" panose="020B0503020204020204" pitchFamily="34" charset="-122"/>
              </a:rPr>
              <a:t>String</a:t>
            </a:r>
            <a:r>
              <a:rPr lang="en-US" sz="1000" dirty="0" smtClean="0">
                <a:latin typeface="Microsoft YaHei" panose="020B0503020204020204" pitchFamily="34" charset="-122"/>
                <a:ea typeface="Microsoft YaHei" panose="020B0503020204020204" pitchFamily="34" charset="-122"/>
              </a:rPr>
              <a:t>: “</a:t>
            </a:r>
            <a:r>
              <a:rPr lang="en-US" sz="1000" dirty="0" err="1" smtClean="0">
                <a:latin typeface="Microsoft YaHei" panose="020B0503020204020204" pitchFamily="34" charset="-122"/>
                <a:ea typeface="Microsoft YaHei" panose="020B0503020204020204" pitchFamily="34" charset="-122"/>
              </a:rPr>
              <a:t>abc</a:t>
            </a:r>
            <a:r>
              <a:rPr lang="en-US" sz="1000" dirty="0" smtClean="0">
                <a:latin typeface="Microsoft YaHei" panose="020B0503020204020204" pitchFamily="34" charset="-122"/>
                <a:ea typeface="Microsoft YaHei" panose="020B0503020204020204" pitchFamily="34" charset="-122"/>
              </a:rPr>
              <a:t>”, “</a:t>
            </a:r>
            <a:r>
              <a:rPr lang="en-US" sz="1000" dirty="0" err="1" smtClean="0">
                <a:latin typeface="Microsoft YaHei" panose="020B0503020204020204" pitchFamily="34" charset="-122"/>
                <a:ea typeface="Microsoft YaHei" panose="020B0503020204020204" pitchFamily="34" charset="-122"/>
              </a:rPr>
              <a:t>def</a:t>
            </a:r>
            <a:r>
              <a:rPr lang="en-US" sz="1000" dirty="0" smtClean="0">
                <a:latin typeface="Microsoft YaHei" panose="020B0503020204020204" pitchFamily="34" charset="-122"/>
                <a:ea typeface="Microsoft YaHei" panose="020B0503020204020204" pitchFamily="34" charset="-122"/>
              </a:rPr>
              <a:t>”</a:t>
            </a:r>
            <a:endParaRPr lang="en-US" sz="1000" dirty="0">
              <a:latin typeface="Microsoft YaHei" panose="020B0503020204020204" pitchFamily="34" charset="-122"/>
              <a:ea typeface="Microsoft YaHei" panose="020B0503020204020204" pitchFamily="34" charset="-122"/>
            </a:endParaRPr>
          </a:p>
        </p:txBody>
      </p:sp>
      <p:sp>
        <p:nvSpPr>
          <p:cNvPr id="91" name="下箭头 90"/>
          <p:cNvSpPr/>
          <p:nvPr/>
        </p:nvSpPr>
        <p:spPr bwMode="auto">
          <a:xfrm>
            <a:off x="3857153" y="3745608"/>
            <a:ext cx="148219" cy="441563"/>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92" name="文本框 91"/>
          <p:cNvSpPr txBox="1"/>
          <p:nvPr/>
        </p:nvSpPr>
        <p:spPr>
          <a:xfrm>
            <a:off x="5182156" y="4197643"/>
            <a:ext cx="2327703"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1000" dirty="0" smtClean="0">
                <a:latin typeface="Microsoft YaHei" panose="020B0503020204020204" pitchFamily="34" charset="-122"/>
                <a:ea typeface="Microsoft YaHei" panose="020B0503020204020204" pitchFamily="34" charset="-122"/>
              </a:rPr>
              <a:t>s</a:t>
            </a:r>
            <a:r>
              <a:rPr lang="en-US" sz="1000" dirty="0" smtClean="0">
                <a:latin typeface="Microsoft YaHei" panose="020B0503020204020204" pitchFamily="34" charset="-122"/>
                <a:ea typeface="Microsoft YaHei" panose="020B0503020204020204" pitchFamily="34" charset="-122"/>
              </a:rPr>
              <a:t>truct </a:t>
            </a:r>
            <a:r>
              <a:rPr lang="en-US" sz="1000" b="1" dirty="0" smtClean="0">
                <a:latin typeface="Microsoft YaHei" panose="020B0503020204020204" pitchFamily="34" charset="-122"/>
                <a:ea typeface="Microsoft YaHei" panose="020B0503020204020204" pitchFamily="34" charset="-122"/>
              </a:rPr>
              <a:t>CreateStmt</a:t>
            </a:r>
            <a:endParaRPr lang="en-US" sz="1000" b="1"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NodeTag    type  = T_CreateStmt;</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a:t>
            </a:r>
            <a:r>
              <a:rPr lang="en-US" sz="1000" dirty="0" err="1" smtClean="0">
                <a:latin typeface="Microsoft YaHei" panose="020B0503020204020204" pitchFamily="34" charset="-122"/>
                <a:ea typeface="Microsoft YaHei" panose="020B0503020204020204" pitchFamily="34" charset="-122"/>
              </a:rPr>
              <a:t>RangeVar</a:t>
            </a:r>
            <a:r>
              <a:rPr lang="en-US" sz="1000" dirty="0" smtClean="0">
                <a:latin typeface="Microsoft YaHei" panose="020B0503020204020204" pitchFamily="34" charset="-122"/>
                <a:ea typeface="Microsoft YaHei" panose="020B0503020204020204" pitchFamily="34" charset="-122"/>
              </a:rPr>
              <a:t>  *relation = {struct(t)};</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List *tableElts = List(c1, c2, c3);</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List *</a:t>
            </a:r>
            <a:r>
              <a:rPr lang="en-US" sz="1000" dirty="0" err="1" smtClean="0">
                <a:latin typeface="Microsoft YaHei" panose="020B0503020204020204" pitchFamily="34" charset="-122"/>
                <a:ea typeface="Microsoft YaHei" panose="020B0503020204020204" pitchFamily="34" charset="-122"/>
              </a:rPr>
              <a:t>inhRelations</a:t>
            </a:r>
            <a:r>
              <a:rPr lang="en-US" sz="1000" dirty="0" smtClean="0">
                <a:latin typeface="Microsoft YaHei" panose="020B0503020204020204" pitchFamily="34" charset="-122"/>
                <a:ea typeface="Microsoft YaHei" panose="020B0503020204020204" pitchFamily="34" charset="-122"/>
              </a:rPr>
              <a:t> = NULL;</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PartitionState *</a:t>
            </a:r>
            <a:r>
              <a:rPr lang="en-US" sz="1000" dirty="0" err="1" smtClean="0">
                <a:latin typeface="Microsoft YaHei" panose="020B0503020204020204" pitchFamily="34" charset="-122"/>
                <a:ea typeface="Microsoft YaHei" panose="020B0503020204020204" pitchFamily="34" charset="-122"/>
              </a:rPr>
              <a:t>partTableState</a:t>
            </a:r>
            <a:r>
              <a:rPr lang="en-US" sz="1000" dirty="0" smtClean="0">
                <a:latin typeface="Microsoft YaHei" panose="020B0503020204020204" pitchFamily="34" charset="-122"/>
                <a:ea typeface="Microsoft YaHei" panose="020B0503020204020204" pitchFamily="34" charset="-122"/>
              </a:rPr>
              <a:t> </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 {struct </a:t>
            </a:r>
            <a:r>
              <a:rPr lang="en-US" altLang="zh-CN" sz="1000" dirty="0" smtClean="0">
                <a:latin typeface="Microsoft YaHei" panose="020B0503020204020204" pitchFamily="34" charset="-122"/>
                <a:ea typeface="Microsoft YaHei" panose="020B0503020204020204" pitchFamily="34" charset="-122"/>
              </a:rPr>
              <a:t>PartitionState</a:t>
            </a:r>
            <a:r>
              <a:rPr lang="en-US" sz="1000" dirty="0" smtClean="0">
                <a:latin typeface="Microsoft YaHei" panose="020B0503020204020204" pitchFamily="34" charset="-122"/>
                <a:ea typeface="Microsoft YaHei" panose="020B0503020204020204" pitchFamily="34" charset="-122"/>
              </a:rPr>
              <a:t>};</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 </a:t>
            </a:r>
            <a:endParaRPr lang="en-US" sz="1000" dirty="0" smtClean="0">
              <a:latin typeface="Microsoft YaHei" panose="020B0503020204020204" pitchFamily="34" charset="-122"/>
              <a:ea typeface="Microsoft YaHei" panose="020B0503020204020204" pitchFamily="34" charset="-122"/>
            </a:endParaRPr>
          </a:p>
        </p:txBody>
      </p:sp>
      <p:sp>
        <p:nvSpPr>
          <p:cNvPr id="93" name="下箭头 92"/>
          <p:cNvSpPr/>
          <p:nvPr/>
        </p:nvSpPr>
        <p:spPr bwMode="auto">
          <a:xfrm>
            <a:off x="6221074" y="3753030"/>
            <a:ext cx="148219" cy="441563"/>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94" name="下箭头 93"/>
          <p:cNvSpPr/>
          <p:nvPr/>
        </p:nvSpPr>
        <p:spPr bwMode="auto">
          <a:xfrm rot="10800000">
            <a:off x="5160011" y="2799025"/>
            <a:ext cx="130912" cy="315387"/>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en-US" sz="8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95" name="下箭头 94"/>
          <p:cNvSpPr/>
          <p:nvPr/>
        </p:nvSpPr>
        <p:spPr bwMode="auto">
          <a:xfrm>
            <a:off x="8515162" y="3758183"/>
            <a:ext cx="148219" cy="441563"/>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96" name="文本框 95"/>
          <p:cNvSpPr txBox="1"/>
          <p:nvPr/>
        </p:nvSpPr>
        <p:spPr>
          <a:xfrm>
            <a:off x="7644389" y="4221394"/>
            <a:ext cx="2282396"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altLang="zh-CN" sz="1000" dirty="0" smtClean="0">
                <a:latin typeface="Microsoft YaHei" panose="020B0503020204020204" pitchFamily="34" charset="-122"/>
                <a:ea typeface="Microsoft YaHei" panose="020B0503020204020204" pitchFamily="34" charset="-122"/>
              </a:rPr>
              <a:t>s</a:t>
            </a:r>
            <a:r>
              <a:rPr lang="en-US" sz="1000" dirty="0" smtClean="0">
                <a:latin typeface="Microsoft YaHei" panose="020B0503020204020204" pitchFamily="34" charset="-122"/>
                <a:ea typeface="Microsoft YaHei" panose="020B0503020204020204" pitchFamily="34" charset="-122"/>
              </a:rPr>
              <a:t>truct </a:t>
            </a:r>
            <a:r>
              <a:rPr lang="en-US" sz="1000" b="1" dirty="0" smtClean="0">
                <a:latin typeface="Microsoft YaHei" panose="020B0503020204020204" pitchFamily="34" charset="-122"/>
                <a:ea typeface="Microsoft YaHei" panose="020B0503020204020204" pitchFamily="34" charset="-122"/>
              </a:rPr>
              <a:t>Query</a:t>
            </a:r>
            <a:endParaRPr lang="en-US" sz="1000" b="1"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    NodeTag  type=</a:t>
            </a:r>
            <a:r>
              <a:rPr lang="en-US" sz="1000" dirty="0" err="1" smtClean="0">
                <a:latin typeface="Microsoft YaHei" panose="020B0503020204020204" pitchFamily="34" charset="-122"/>
                <a:ea typeface="Microsoft YaHei" panose="020B0503020204020204" pitchFamily="34" charset="-122"/>
              </a:rPr>
              <a:t>T_Query</a:t>
            </a:r>
            <a:r>
              <a:rPr lang="en-US" sz="1000" dirty="0" smtClean="0">
                <a:latin typeface="Microsoft YaHei" panose="020B0503020204020204" pitchFamily="34" charset="-122"/>
                <a:ea typeface="Microsoft YaHei" panose="020B0503020204020204" pitchFamily="34" charset="-122"/>
              </a:rPr>
              <a:t>;</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err="1">
                <a:latin typeface="Microsoft YaHei" panose="020B0503020204020204" pitchFamily="34" charset="-122"/>
                <a:ea typeface="Microsoft YaHei" panose="020B0503020204020204" pitchFamily="34" charset="-122"/>
              </a:rPr>
              <a:t>CmdType</a:t>
            </a:r>
            <a:r>
              <a:rPr lang="en-US" sz="1000" dirty="0">
                <a:latin typeface="Microsoft YaHei" panose="020B0503020204020204" pitchFamily="34" charset="-122"/>
                <a:ea typeface="Microsoft YaHei" panose="020B0503020204020204" pitchFamily="34" charset="-122"/>
              </a:rPr>
              <a:t> = CMD_UTILITY;</a:t>
            </a:r>
            <a:endParaRPr lang="en-US" sz="1000" dirty="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err="1">
                <a:latin typeface="Microsoft YaHei" panose="020B0503020204020204" pitchFamily="34" charset="-122"/>
                <a:ea typeface="Microsoft YaHei" panose="020B0503020204020204" pitchFamily="34" charset="-122"/>
              </a:rPr>
              <a:t>QuerySource</a:t>
            </a:r>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QSRC_ORIGINAL;</a:t>
            </a:r>
            <a:endParaRPr lang="en-US" sz="1000" dirty="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uint32 </a:t>
            </a:r>
            <a:r>
              <a:rPr lang="en-US" sz="1000" dirty="0" err="1" smtClean="0">
                <a:latin typeface="Microsoft YaHei" panose="020B0503020204020204" pitchFamily="34" charset="-122"/>
                <a:ea typeface="Microsoft YaHei" panose="020B0503020204020204" pitchFamily="34" charset="-122"/>
              </a:rPr>
              <a:t>queryid</a:t>
            </a:r>
            <a:r>
              <a:rPr lang="en-US" sz="1000" dirty="0" smtClean="0">
                <a:latin typeface="Microsoft YaHei" panose="020B0503020204020204" pitchFamily="34" charset="-122"/>
                <a:ea typeface="Microsoft YaHei" panose="020B0503020204020204" pitchFamily="34" charset="-122"/>
              </a:rPr>
              <a:t> = 0;</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 </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utilityStmt = CreateStmt;</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    … </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List *</a:t>
            </a:r>
            <a:r>
              <a:rPr lang="en-US" sz="1000" dirty="0" err="1" smtClean="0">
                <a:latin typeface="Microsoft YaHei" panose="020B0503020204020204" pitchFamily="34" charset="-122"/>
                <a:ea typeface="Microsoft YaHei" panose="020B0503020204020204" pitchFamily="34" charset="-122"/>
              </a:rPr>
              <a:t>cteList</a:t>
            </a:r>
            <a:r>
              <a:rPr lang="en-US" sz="1000" dirty="0" smtClean="0">
                <a:latin typeface="Microsoft YaHei" panose="020B0503020204020204" pitchFamily="34" charset="-122"/>
                <a:ea typeface="Microsoft YaHei" panose="020B0503020204020204" pitchFamily="34" charset="-122"/>
              </a:rPr>
              <a:t> = NULL;</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List *</a:t>
            </a:r>
            <a:r>
              <a:rPr lang="en-US" sz="1000" dirty="0" err="1" smtClean="0">
                <a:latin typeface="Microsoft YaHei" panose="020B0503020204020204" pitchFamily="34" charset="-122"/>
                <a:ea typeface="Microsoft YaHei" panose="020B0503020204020204" pitchFamily="34" charset="-122"/>
              </a:rPr>
              <a:t>rtable</a:t>
            </a:r>
            <a:r>
              <a:rPr lang="en-US" sz="1000" dirty="0" smtClean="0">
                <a:latin typeface="Microsoft YaHei" panose="020B0503020204020204" pitchFamily="34" charset="-122"/>
                <a:ea typeface="Microsoft YaHei" panose="020B0503020204020204" pitchFamily="34" charset="-122"/>
              </a:rPr>
              <a:t> = NULL;</a:t>
            </a:r>
            <a:endParaRPr lang="en-US" sz="1000" dirty="0" smtClean="0">
              <a:latin typeface="Microsoft YaHei" panose="020B0503020204020204" pitchFamily="34" charset="-122"/>
              <a:ea typeface="Microsoft YaHei" panose="020B0503020204020204" pitchFamily="34" charset="-122"/>
            </a:endParaRPr>
          </a:p>
          <a:p>
            <a:r>
              <a:rPr lang="en-US" sz="1000" dirty="0">
                <a:latin typeface="Microsoft YaHei" panose="020B0503020204020204" pitchFamily="34" charset="-122"/>
                <a:ea typeface="Microsoft YaHei" panose="020B0503020204020204" pitchFamily="34" charset="-122"/>
              </a:rPr>
              <a:t> </a:t>
            </a:r>
            <a:r>
              <a:rPr lang="en-US" sz="1000" dirty="0" smtClean="0">
                <a:latin typeface="Microsoft YaHei" panose="020B0503020204020204" pitchFamily="34" charset="-122"/>
                <a:ea typeface="Microsoft YaHei" panose="020B0503020204020204" pitchFamily="34" charset="-122"/>
              </a:rPr>
              <a:t>   …</a:t>
            </a:r>
            <a:endParaRPr lang="en-US" sz="1000" dirty="0" smtClean="0">
              <a:latin typeface="Microsoft YaHei" panose="020B0503020204020204" pitchFamily="34" charset="-122"/>
              <a:ea typeface="Microsoft YaHei" panose="020B0503020204020204" pitchFamily="34" charset="-122"/>
            </a:endParaRPr>
          </a:p>
          <a:p>
            <a:r>
              <a:rPr lang="en-US" sz="1000" dirty="0" smtClean="0">
                <a:latin typeface="Microsoft YaHei" panose="020B0503020204020204" pitchFamily="34" charset="-122"/>
                <a:ea typeface="Microsoft YaHei" panose="020B0503020204020204" pitchFamily="34" charset="-122"/>
              </a:rPr>
              <a:t>} </a:t>
            </a:r>
            <a:endParaRPr lang="en-US" sz="1000" dirty="0" smtClean="0">
              <a:latin typeface="Microsoft YaHei" panose="020B0503020204020204" pitchFamily="34" charset="-122"/>
              <a:ea typeface="Microsoft YaHei" panose="020B0503020204020204" pitchFamily="34" charset="-122"/>
            </a:endParaRPr>
          </a:p>
        </p:txBody>
      </p:sp>
      <p:sp>
        <p:nvSpPr>
          <p:cNvPr id="97" name="文本框 96"/>
          <p:cNvSpPr txBox="1"/>
          <p:nvPr/>
        </p:nvSpPr>
        <p:spPr>
          <a:xfrm>
            <a:off x="4096822" y="1078877"/>
            <a:ext cx="2293253" cy="16927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CN" altLang="en-US" sz="800" b="1" dirty="0" smtClean="0">
                <a:latin typeface="Microsoft YaHei" panose="020B0503020204020204" pitchFamily="34" charset="-122"/>
                <a:ea typeface="Microsoft YaHei" panose="020B0503020204020204" pitchFamily="34" charset="-122"/>
              </a:rPr>
              <a:t>分析器：</a:t>
            </a:r>
            <a:r>
              <a:rPr lang="en-US" sz="800" b="1" dirty="0" err="1" smtClean="0">
                <a:latin typeface="Microsoft YaHei" panose="020B0503020204020204" pitchFamily="34" charset="-122"/>
                <a:ea typeface="Microsoft YaHei" panose="020B0503020204020204" pitchFamily="34" charset="-122"/>
              </a:rPr>
              <a:t>gram.y</a:t>
            </a:r>
            <a:r>
              <a:rPr lang="en-US" sz="800" b="1" dirty="0" smtClean="0">
                <a:latin typeface="Microsoft YaHei" panose="020B0503020204020204" pitchFamily="34" charset="-122"/>
                <a:ea typeface="Microsoft YaHei" panose="020B0503020204020204" pitchFamily="34" charset="-122"/>
              </a:rPr>
              <a:t> </a:t>
            </a:r>
            <a:endParaRPr lang="en-US" sz="800" b="1" dirty="0" smtClean="0">
              <a:latin typeface="Microsoft YaHei" panose="020B0503020204020204" pitchFamily="34" charset="-122"/>
              <a:ea typeface="Microsoft YaHei" panose="020B0503020204020204" pitchFamily="34" charset="-122"/>
            </a:endParaRPr>
          </a:p>
          <a:p>
            <a:r>
              <a:rPr lang="en-US" sz="800" dirty="0" smtClean="0">
                <a:latin typeface="Microsoft YaHei" panose="020B0503020204020204" pitchFamily="34" charset="-122"/>
                <a:ea typeface="Microsoft YaHei" panose="020B0503020204020204" pitchFamily="34" charset="-122"/>
              </a:rPr>
              <a:t>CreateStmt:  </a:t>
            </a:r>
            <a:endParaRPr lang="en-US" sz="800" dirty="0" smtClean="0">
              <a:latin typeface="Microsoft YaHei" panose="020B0503020204020204" pitchFamily="34" charset="-122"/>
              <a:ea typeface="Microsoft YaHei" panose="020B0503020204020204" pitchFamily="34" charset="-122"/>
            </a:endParaRPr>
          </a:p>
          <a:p>
            <a:r>
              <a:rPr lang="en-US" sz="800" dirty="0" smtClean="0">
                <a:latin typeface="Microsoft YaHei" panose="020B0503020204020204" pitchFamily="34" charset="-122"/>
                <a:ea typeface="Microsoft YaHei" panose="020B0503020204020204" pitchFamily="34" charset="-122"/>
              </a:rPr>
              <a:t>    CREATE </a:t>
            </a:r>
            <a:r>
              <a:rPr lang="en-US" sz="800" dirty="0">
                <a:latin typeface="Microsoft YaHei" panose="020B0503020204020204" pitchFamily="34" charset="-122"/>
                <a:ea typeface="Microsoft YaHei" panose="020B0503020204020204" pitchFamily="34" charset="-122"/>
              </a:rPr>
              <a:t>OptTemp TABLE qualified_name </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 OptTableElementList ')‘ OptInherit </a:t>
            </a:r>
            <a:r>
              <a:rPr lang="en-US" sz="800" dirty="0">
                <a:latin typeface="Microsoft YaHei" panose="020B0503020204020204" pitchFamily="34" charset="-122"/>
                <a:ea typeface="Microsoft YaHei" panose="020B0503020204020204" pitchFamily="34" charset="-122"/>
              </a:rPr>
              <a:t>OptWith </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OnCommitOption </a:t>
            </a:r>
            <a:r>
              <a:rPr lang="en-US" sz="800" dirty="0">
                <a:latin typeface="Microsoft YaHei" panose="020B0503020204020204" pitchFamily="34" charset="-122"/>
                <a:ea typeface="Microsoft YaHei" panose="020B0503020204020204" pitchFamily="34" charset="-122"/>
              </a:rPr>
              <a:t>OptCompress </a:t>
            </a:r>
            <a:r>
              <a:rPr lang="en-US" sz="800" dirty="0" smtClean="0">
                <a:latin typeface="Microsoft YaHei" panose="020B0503020204020204" pitchFamily="34" charset="-122"/>
                <a:ea typeface="Microsoft YaHei" panose="020B0503020204020204" pitchFamily="34" charset="-122"/>
              </a:rPr>
              <a:t>…</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CreateStmt *n = makeNode(CreateStmt);</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n-&gt;relation = $4;</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n-&gt;tableElts = $6;</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a:t>
            </a:r>
            <a:endParaRPr lang="en-US" sz="800" dirty="0" smtClean="0">
              <a:latin typeface="Microsoft YaHei" panose="020B0503020204020204" pitchFamily="34" charset="-122"/>
              <a:ea typeface="Microsoft YaHei" panose="020B0503020204020204" pitchFamily="34" charset="-122"/>
            </a:endParaRPr>
          </a:p>
          <a:p>
            <a:r>
              <a:rPr lang="en-US" sz="800" dirty="0">
                <a:latin typeface="Microsoft YaHei" panose="020B0503020204020204" pitchFamily="34" charset="-122"/>
                <a:ea typeface="Microsoft YaHei" panose="020B0503020204020204" pitchFamily="34" charset="-122"/>
              </a:rPr>
              <a:t> </a:t>
            </a:r>
            <a:r>
              <a:rPr lang="en-US" sz="800" dirty="0" smtClean="0">
                <a:latin typeface="Microsoft YaHei" panose="020B0503020204020204" pitchFamily="34" charset="-122"/>
                <a:ea typeface="Microsoft YaHei" panose="020B0503020204020204" pitchFamily="34" charset="-122"/>
              </a:rPr>
              <a:t>   }</a:t>
            </a:r>
            <a:endParaRPr lang="en-US" sz="800" dirty="0">
              <a:latin typeface="Microsoft YaHei" panose="020B0503020204020204" pitchFamily="34" charset="-122"/>
              <a:ea typeface="Microsoft YaHei" panose="020B0503020204020204" pitchFamily="34" charset="-122"/>
            </a:endParaRPr>
          </a:p>
        </p:txBody>
      </p:sp>
      <p:sp>
        <p:nvSpPr>
          <p:cNvPr id="98" name="文本框 97"/>
          <p:cNvSpPr txBox="1"/>
          <p:nvPr/>
        </p:nvSpPr>
        <p:spPr>
          <a:xfrm>
            <a:off x="6706923" y="2163381"/>
            <a:ext cx="1423166"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1000" b="1" dirty="0" smtClean="0">
                <a:latin typeface="Microsoft YaHei" panose="020B0503020204020204" pitchFamily="34" charset="-122"/>
                <a:ea typeface="Microsoft YaHei" panose="020B0503020204020204" pitchFamily="34" charset="-122"/>
              </a:rPr>
              <a:t>语义转换：</a:t>
            </a:r>
            <a:endParaRPr lang="en-US" altLang="zh-CN" sz="1000" b="1" dirty="0" smtClean="0">
              <a:latin typeface="Microsoft YaHei" panose="020B0503020204020204" pitchFamily="34" charset="-122"/>
              <a:ea typeface="Microsoft YaHei" panose="020B0503020204020204" pitchFamily="34" charset="-122"/>
            </a:endParaRPr>
          </a:p>
          <a:p>
            <a:r>
              <a:rPr lang="en-US" altLang="zh-CN" sz="1000" b="1" dirty="0" err="1" smtClean="0">
                <a:latin typeface="Microsoft YaHei" panose="020B0503020204020204" pitchFamily="34" charset="-122"/>
                <a:ea typeface="Microsoft YaHei" panose="020B0503020204020204" pitchFamily="34" charset="-122"/>
              </a:rPr>
              <a:t>transformStmt</a:t>
            </a:r>
            <a:endParaRPr lang="en-US" altLang="zh-CN" sz="1000" b="1" dirty="0" smtClean="0">
              <a:latin typeface="Microsoft YaHei" panose="020B0503020204020204" pitchFamily="34" charset="-122"/>
              <a:ea typeface="Microsoft YaHei" panose="020B0503020204020204" pitchFamily="34" charset="-122"/>
            </a:endParaRPr>
          </a:p>
          <a:p>
            <a:r>
              <a:rPr lang="en-US" sz="1000" b="1" dirty="0">
                <a:latin typeface="Microsoft YaHei" panose="020B0503020204020204" pitchFamily="34" charset="-122"/>
                <a:ea typeface="Microsoft YaHei" panose="020B0503020204020204" pitchFamily="34" charset="-122"/>
              </a:rPr>
              <a:t> </a:t>
            </a:r>
            <a:r>
              <a:rPr lang="en-US" sz="1000" b="1" dirty="0" smtClean="0">
                <a:latin typeface="Microsoft YaHei" panose="020B0503020204020204" pitchFamily="34" charset="-122"/>
                <a:ea typeface="Microsoft YaHei" panose="020B0503020204020204" pitchFamily="34" charset="-122"/>
              </a:rPr>
              <a:t>       </a:t>
            </a:r>
            <a:r>
              <a:rPr lang="en-US" sz="1000" b="1" dirty="0" err="1" smtClean="0">
                <a:latin typeface="Microsoft YaHei" panose="020B0503020204020204" pitchFamily="34" charset="-122"/>
                <a:ea typeface="Microsoft YaHei" panose="020B0503020204020204" pitchFamily="34" charset="-122"/>
              </a:rPr>
              <a:t>transformXXX</a:t>
            </a:r>
            <a:endParaRPr lang="en-US" sz="1000" b="1" dirty="0" smtClean="0">
              <a:latin typeface="Microsoft YaHei" panose="020B0503020204020204" pitchFamily="34" charset="-122"/>
              <a:ea typeface="Microsoft YaHei" panose="020B0503020204020204" pitchFamily="34" charset="-122"/>
            </a:endParaRPr>
          </a:p>
        </p:txBody>
      </p:sp>
      <p:sp>
        <p:nvSpPr>
          <p:cNvPr id="99" name="文本框 98"/>
          <p:cNvSpPr txBox="1"/>
          <p:nvPr/>
        </p:nvSpPr>
        <p:spPr>
          <a:xfrm>
            <a:off x="2409220" y="2167620"/>
            <a:ext cx="1074058"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zh-CN" altLang="en-US" sz="1000" b="1" dirty="0" smtClean="0">
                <a:latin typeface="Microsoft YaHei" panose="020B0503020204020204" pitchFamily="34" charset="-122"/>
                <a:ea typeface="Microsoft YaHei" panose="020B0503020204020204" pitchFamily="34" charset="-122"/>
              </a:rPr>
              <a:t>词法分析器：</a:t>
            </a:r>
            <a:endParaRPr lang="en-US" sz="1000" b="1" dirty="0" smtClean="0">
              <a:latin typeface="Microsoft YaHei" panose="020B0503020204020204" pitchFamily="34" charset="-122"/>
              <a:ea typeface="Microsoft YaHei" panose="020B0503020204020204" pitchFamily="34" charset="-122"/>
            </a:endParaRPr>
          </a:p>
          <a:p>
            <a:r>
              <a:rPr lang="en-US" sz="1000" dirty="0" err="1" smtClean="0">
                <a:latin typeface="Microsoft YaHei" panose="020B0503020204020204" pitchFamily="34" charset="-122"/>
                <a:ea typeface="Microsoft YaHei" panose="020B0503020204020204" pitchFamily="34" charset="-122"/>
              </a:rPr>
              <a:t>scan.l</a:t>
            </a:r>
            <a:endParaRPr lang="en-US" sz="1000" dirty="0" smtClean="0">
              <a:latin typeface="Microsoft YaHei" panose="020B0503020204020204" pitchFamily="34" charset="-122"/>
              <a:ea typeface="Microsoft YaHei" panose="020B0503020204020204" pitchFamily="34" charset="-122"/>
            </a:endParaRPr>
          </a:p>
          <a:p>
            <a:r>
              <a:rPr lang="en-US" sz="1000" dirty="0" err="1">
                <a:latin typeface="Microsoft YaHei" panose="020B0503020204020204" pitchFamily="34" charset="-122"/>
                <a:ea typeface="Microsoft YaHei" panose="020B0503020204020204" pitchFamily="34" charset="-122"/>
              </a:rPr>
              <a:t>k</a:t>
            </a:r>
            <a:r>
              <a:rPr lang="en-US" sz="1000" dirty="0" err="1" smtClean="0">
                <a:latin typeface="Microsoft YaHei" panose="020B0503020204020204" pitchFamily="34" charset="-122"/>
                <a:ea typeface="Microsoft YaHei" panose="020B0503020204020204" pitchFamily="34" charset="-122"/>
              </a:rPr>
              <a:t>wlist.h</a:t>
            </a:r>
            <a:endParaRPr lang="en-US" sz="1000" dirty="0">
              <a:latin typeface="Microsoft YaHei" panose="020B0503020204020204" pitchFamily="34" charset="-122"/>
              <a:ea typeface="Microsoft YaHei" panose="020B0503020204020204" pitchFamily="34" charset="-122"/>
            </a:endParaRPr>
          </a:p>
        </p:txBody>
      </p:sp>
      <p:sp>
        <p:nvSpPr>
          <p:cNvPr id="100" name="下箭头 99"/>
          <p:cNvSpPr/>
          <p:nvPr/>
        </p:nvSpPr>
        <p:spPr bwMode="auto">
          <a:xfrm rot="10800000">
            <a:off x="2818128" y="2732406"/>
            <a:ext cx="130912" cy="315387"/>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en-US" sz="8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101" name="下箭头 100"/>
          <p:cNvSpPr/>
          <p:nvPr/>
        </p:nvSpPr>
        <p:spPr bwMode="auto">
          <a:xfrm rot="10800000">
            <a:off x="7252853" y="2728475"/>
            <a:ext cx="130912" cy="315387"/>
          </a:xfrm>
          <a:prstGeom prst="downArrow">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en-US" sz="8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sp>
        <p:nvSpPr>
          <p:cNvPr id="102" name="文本框 101"/>
          <p:cNvSpPr txBox="1"/>
          <p:nvPr/>
        </p:nvSpPr>
        <p:spPr>
          <a:xfrm>
            <a:off x="2336927" y="3097753"/>
            <a:ext cx="824901" cy="276999"/>
          </a:xfrm>
          <a:prstGeom prst="rect">
            <a:avLst/>
          </a:prstGeom>
          <a:solidFill>
            <a:srgbClr val="00B0F0">
              <a:alpha val="50000"/>
            </a:srgbClr>
          </a:solidFill>
          <a:ln>
            <a:solidFill>
              <a:schemeClr val="tx1"/>
            </a:solidFill>
          </a:ln>
        </p:spPr>
        <p:txBody>
          <a:bodyPr wrap="square" rtlCol="0">
            <a:spAutoFit/>
          </a:bodyPr>
          <a:lstStyle/>
          <a:p>
            <a:r>
              <a:rPr lang="zh-CN" altLang="en-US" sz="1200" b="1" dirty="0">
                <a:latin typeface="Microsoft YaHei" panose="020B0503020204020204" pitchFamily="34" charset="-122"/>
                <a:ea typeface="Microsoft YaHei" panose="020B0503020204020204" pitchFamily="34" charset="-122"/>
              </a:rPr>
              <a:t>词法</a:t>
            </a:r>
            <a:r>
              <a:rPr lang="zh-CN" altLang="en-US" sz="1200" b="1" dirty="0" smtClean="0">
                <a:latin typeface="Microsoft YaHei" panose="020B0503020204020204" pitchFamily="34" charset="-122"/>
                <a:ea typeface="Microsoft YaHei" panose="020B0503020204020204" pitchFamily="34" charset="-122"/>
              </a:rPr>
              <a:t>分析</a:t>
            </a:r>
            <a:endParaRPr lang="en-US" sz="1200" b="1" dirty="0">
              <a:latin typeface="Microsoft YaHei" panose="020B0503020204020204" pitchFamily="34" charset="-122"/>
              <a:ea typeface="Microsoft YaHei" panose="020B0503020204020204" pitchFamily="34" charset="-122"/>
            </a:endParaRPr>
          </a:p>
        </p:txBody>
      </p:sp>
      <p:sp>
        <p:nvSpPr>
          <p:cNvPr id="103" name="文本框 102"/>
          <p:cNvSpPr txBox="1"/>
          <p:nvPr/>
        </p:nvSpPr>
        <p:spPr>
          <a:xfrm>
            <a:off x="8304468" y="1700925"/>
            <a:ext cx="1259863"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000" b="1" dirty="0" smtClean="0">
                <a:latin typeface="Microsoft YaHei" panose="020B0503020204020204" pitchFamily="34" charset="-122"/>
                <a:ea typeface="Microsoft YaHei" panose="020B0503020204020204" pitchFamily="34" charset="-122"/>
              </a:rPr>
              <a:t>核心文件：</a:t>
            </a:r>
            <a:endParaRPr lang="en-US" altLang="zh-CN" sz="1000" b="1" dirty="0" smtClean="0">
              <a:latin typeface="Microsoft YaHei" panose="020B0503020204020204" pitchFamily="34" charset="-122"/>
              <a:ea typeface="Microsoft YaHei" panose="020B0503020204020204" pitchFamily="34" charset="-122"/>
            </a:endParaRPr>
          </a:p>
          <a:p>
            <a:r>
              <a:rPr lang="en-US" sz="1000" b="1" dirty="0" smtClean="0">
                <a:latin typeface="Microsoft YaHei" panose="020B0503020204020204" pitchFamily="34" charset="-122"/>
                <a:ea typeface="Microsoft YaHei" panose="020B0503020204020204" pitchFamily="34" charset="-122"/>
              </a:rPr>
              <a:t>Gram.y</a:t>
            </a:r>
            <a:endParaRPr lang="en-US" sz="1000" b="1" dirty="0" smtClean="0">
              <a:latin typeface="Microsoft YaHei" panose="020B0503020204020204" pitchFamily="34" charset="-122"/>
              <a:ea typeface="Microsoft YaHei" panose="020B0503020204020204" pitchFamily="34" charset="-122"/>
            </a:endParaRPr>
          </a:p>
          <a:p>
            <a:r>
              <a:rPr lang="en-US" sz="1000" b="1" dirty="0" err="1" smtClean="0">
                <a:latin typeface="Microsoft YaHei" panose="020B0503020204020204" pitchFamily="34" charset="-122"/>
                <a:ea typeface="Microsoft YaHei" panose="020B0503020204020204" pitchFamily="34" charset="-122"/>
              </a:rPr>
              <a:t>Scan.l</a:t>
            </a:r>
            <a:endParaRPr lang="en-US" sz="1000" b="1" dirty="0" smtClean="0">
              <a:latin typeface="Microsoft YaHei" panose="020B0503020204020204" pitchFamily="34" charset="-122"/>
              <a:ea typeface="Microsoft YaHei" panose="020B0503020204020204" pitchFamily="34" charset="-122"/>
            </a:endParaRPr>
          </a:p>
          <a:p>
            <a:r>
              <a:rPr lang="en-US" sz="1000" b="1" dirty="0" err="1" smtClean="0">
                <a:latin typeface="Microsoft YaHei" panose="020B0503020204020204" pitchFamily="34" charset="-122"/>
                <a:ea typeface="Microsoft YaHei" panose="020B0503020204020204" pitchFamily="34" charset="-122"/>
              </a:rPr>
              <a:t>Kwlist.h</a:t>
            </a:r>
            <a:endParaRPr lang="en-US" sz="1000" b="1" dirty="0" smtClean="0">
              <a:latin typeface="Microsoft YaHei" panose="020B0503020204020204" pitchFamily="34" charset="-122"/>
              <a:ea typeface="Microsoft YaHei" panose="020B0503020204020204" pitchFamily="34" charset="-122"/>
            </a:endParaRPr>
          </a:p>
          <a:p>
            <a:r>
              <a:rPr lang="en-US" sz="1000" b="1" dirty="0" smtClean="0">
                <a:latin typeface="Microsoft YaHei" panose="020B0503020204020204" pitchFamily="34" charset="-122"/>
                <a:ea typeface="Microsoft YaHei" panose="020B0503020204020204" pitchFamily="34" charset="-122"/>
              </a:rPr>
              <a:t>Check_keywords.pl</a:t>
            </a:r>
            <a:endParaRPr lang="en-US" sz="1000" b="1" dirty="0">
              <a:latin typeface="Microsoft YaHei" panose="020B0503020204020204" pitchFamily="34" charset="-122"/>
              <a:ea typeface="Microsoft YaHei" panose="020B0503020204020204" pitchFamily="34" charset="-122"/>
            </a:endParaRPr>
          </a:p>
        </p:txBody>
      </p:sp>
      <p:sp>
        <p:nvSpPr>
          <p:cNvPr id="104" name="椭圆 103"/>
          <p:cNvSpPr/>
          <p:nvPr/>
        </p:nvSpPr>
        <p:spPr bwMode="auto">
          <a:xfrm>
            <a:off x="10022337" y="3099026"/>
            <a:ext cx="1440361" cy="643626"/>
          </a:xfrm>
          <a:prstGeom prst="ellipse">
            <a:avLst/>
          </a:prstGeom>
          <a:gradFill>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tx1"/>
            </a:solidFill>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pPr>
            <a:endParaRPr kumimoji="0" lang="en-US" sz="1200" b="0" i="0" u="none" strike="noStrike" cap="none" normalizeH="0" baseline="0" smtClean="0">
              <a:ln>
                <a:noFill/>
              </a:ln>
              <a:solidFill>
                <a:schemeClr val="tx1"/>
              </a:solidFill>
              <a:effectLst/>
              <a:latin typeface="Microsoft YaHei" panose="020B0503020204020204" pitchFamily="34" charset="-122"/>
              <a:ea typeface="Microsoft YaHei" panose="020B0503020204020204" pitchFamily="34" charset="-122"/>
            </a:endParaRPr>
          </a:p>
        </p:txBody>
      </p:sp>
      <p:cxnSp>
        <p:nvCxnSpPr>
          <p:cNvPr id="105" name="直接箭头连接符 104"/>
          <p:cNvCxnSpPr/>
          <p:nvPr/>
        </p:nvCxnSpPr>
        <p:spPr bwMode="auto">
          <a:xfrm flipV="1">
            <a:off x="9163299" y="3422543"/>
            <a:ext cx="884110" cy="3"/>
          </a:xfrm>
          <a:prstGeom prst="straightConnector1">
            <a:avLst/>
          </a:prstGeom>
          <a:ln w="9525" cap="flat" cmpd="sng" algn="ctr">
            <a:solidFill>
              <a:schemeClr val="bg1"/>
            </a:solidFill>
            <a:prstDash val="solid"/>
            <a:round/>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6" name="文本框 105"/>
          <p:cNvSpPr txBox="1"/>
          <p:nvPr/>
        </p:nvSpPr>
        <p:spPr>
          <a:xfrm>
            <a:off x="9215144" y="3087362"/>
            <a:ext cx="743332" cy="276999"/>
          </a:xfrm>
          <a:prstGeom prst="rect">
            <a:avLst/>
          </a:prstGeom>
          <a:solidFill>
            <a:srgbClr val="00B0F0">
              <a:alpha val="50000"/>
            </a:srgbClr>
          </a:solidFill>
          <a:ln>
            <a:solidFill>
              <a:schemeClr val="tx1"/>
            </a:solidFill>
          </a:ln>
        </p:spPr>
        <p:txBody>
          <a:bodyPr wrap="square" rtlCol="0">
            <a:spAutoFit/>
          </a:bodyPr>
          <a:lstStyle/>
          <a:p>
            <a:r>
              <a:rPr lang="zh-CN" altLang="en-US" sz="1200" b="1" dirty="0" smtClean="0">
                <a:latin typeface="Microsoft YaHei" panose="020B0503020204020204" pitchFamily="34" charset="-122"/>
                <a:ea typeface="Microsoft YaHei" panose="020B0503020204020204" pitchFamily="34" charset="-122"/>
              </a:rPr>
              <a:t>优化器</a:t>
            </a:r>
            <a:endParaRPr lang="en-US" sz="1200" b="1" dirty="0">
              <a:latin typeface="Microsoft YaHei" panose="020B0503020204020204" pitchFamily="34" charset="-122"/>
              <a:ea typeface="Microsoft YaHei" panose="020B0503020204020204" pitchFamily="34" charset="-122"/>
            </a:endParaRPr>
          </a:p>
        </p:txBody>
      </p:sp>
      <p:sp>
        <p:nvSpPr>
          <p:cNvPr id="107" name="文本框 106"/>
          <p:cNvSpPr txBox="1"/>
          <p:nvPr/>
        </p:nvSpPr>
        <p:spPr>
          <a:xfrm>
            <a:off x="10282669" y="3266841"/>
            <a:ext cx="988112" cy="276999"/>
          </a:xfrm>
          <a:prstGeom prst="rect">
            <a:avLst/>
          </a:prstGeom>
          <a:noFill/>
        </p:spPr>
        <p:txBody>
          <a:bodyPr wrap="square" rtlCol="0">
            <a:spAutoFit/>
          </a:bodyPr>
          <a:lstStyle/>
          <a:p>
            <a:r>
              <a:rPr lang="en-US" altLang="zh-CN" sz="1200" dirty="0" smtClean="0">
                <a:latin typeface="Microsoft YaHei" panose="020B0503020204020204" pitchFamily="34" charset="-122"/>
                <a:ea typeface="Microsoft YaHei" panose="020B0503020204020204" pitchFamily="34" charset="-122"/>
              </a:rPr>
              <a:t>PlanTree</a:t>
            </a:r>
            <a:endParaRPr lang="en-US" sz="1200" dirty="0">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en-US" altLang="zh-CN" dirty="0"/>
              <a:t> </a:t>
            </a:r>
            <a:r>
              <a:rPr lang="zh-CN" altLang="en-US" dirty="0" smtClean="0"/>
              <a:t>查询优化</a:t>
            </a:r>
            <a:endParaRPr lang="zh-CN" altLang="en-US" dirty="0"/>
          </a:p>
        </p:txBody>
      </p:sp>
      <p:sp>
        <p:nvSpPr>
          <p:cNvPr id="54" name="椭圆 53"/>
          <p:cNvSpPr/>
          <p:nvPr/>
        </p:nvSpPr>
        <p:spPr bwMode="auto">
          <a:xfrm>
            <a:off x="748993" y="1238079"/>
            <a:ext cx="1907276" cy="536524"/>
          </a:xfrm>
          <a:prstGeom prst="ellipse">
            <a:avLst/>
          </a:prstGeom>
          <a:solidFill>
            <a:srgbClr val="2186C9"/>
          </a:solidFill>
          <a:ln>
            <a:solidFill>
              <a:schemeClr val="tx1"/>
            </a:solidFill>
          </a:ln>
          <a:effectLst/>
        </p:spPr>
        <p:txBody>
          <a:bodyPr vert="horz" wrap="square" lIns="0" tIns="0" rIns="0" bIns="0" numCol="1" rtlCol="0" anchor="ctr" anchorCtr="0" compatLnSpc="1"/>
          <a:lstStyle/>
          <a:p>
            <a:pPr algn="ctr" defTabSz="914400">
              <a:buClr>
                <a:srgbClr val="CC9900"/>
              </a:buClr>
            </a:pPr>
            <a:r>
              <a:rPr lang="zh-CN" altLang="en-US" sz="1600" b="1" dirty="0" smtClean="0">
                <a:solidFill>
                  <a:schemeClr val="bg1"/>
                </a:solidFill>
                <a:latin typeface="Arial" panose="020B0604020202020204" pitchFamily="34" charset="0"/>
                <a:ea typeface="SimSun" panose="02010600030101010101" pitchFamily="2" charset="-122"/>
              </a:rPr>
              <a:t>统计信息</a:t>
            </a:r>
            <a:endParaRPr lang="zh-CN" altLang="en-US" sz="1600" b="1" dirty="0" smtClean="0">
              <a:solidFill>
                <a:schemeClr val="bg1"/>
              </a:solidFill>
              <a:latin typeface="Arial" panose="020B0604020202020204" pitchFamily="34" charset="0"/>
              <a:ea typeface="SimSun" panose="02010600030101010101" pitchFamily="2" charset="-122"/>
            </a:endParaRPr>
          </a:p>
        </p:txBody>
      </p:sp>
      <p:sp>
        <p:nvSpPr>
          <p:cNvPr id="55" name="椭圆 54"/>
          <p:cNvSpPr/>
          <p:nvPr/>
        </p:nvSpPr>
        <p:spPr bwMode="auto">
          <a:xfrm>
            <a:off x="748993" y="2404996"/>
            <a:ext cx="1907276" cy="536524"/>
          </a:xfrm>
          <a:prstGeom prst="ellipse">
            <a:avLst/>
          </a:prstGeom>
          <a:solidFill>
            <a:srgbClr val="2186C9"/>
          </a:solidFill>
          <a:ln>
            <a:solidFill>
              <a:schemeClr val="tx1"/>
            </a:solidFill>
          </a:ln>
          <a:effectLst/>
        </p:spPr>
        <p:txBody>
          <a:bodyPr vert="horz" wrap="square" lIns="0" tIns="0" rIns="0" bIns="0" numCol="1" rtlCol="0" anchor="ctr" anchorCtr="0" compatLnSpc="1"/>
          <a:lstStyle/>
          <a:p>
            <a:pPr algn="ctr" defTabSz="914400">
              <a:buClr>
                <a:srgbClr val="CC9900"/>
              </a:buClr>
            </a:pPr>
            <a:r>
              <a:rPr lang="zh-CN" altLang="en-US" sz="1600" b="1" dirty="0" smtClean="0">
                <a:solidFill>
                  <a:schemeClr val="bg1"/>
                </a:solidFill>
                <a:latin typeface="Arial" panose="020B0604020202020204" pitchFamily="34" charset="0"/>
                <a:ea typeface="SimSun" panose="02010600030101010101" pitchFamily="2" charset="-122"/>
              </a:rPr>
              <a:t>行数估算</a:t>
            </a:r>
            <a:endParaRPr lang="zh-CN" altLang="en-US" sz="1600" b="1" dirty="0" smtClean="0">
              <a:solidFill>
                <a:schemeClr val="bg1"/>
              </a:solidFill>
              <a:latin typeface="Arial" panose="020B0604020202020204" pitchFamily="34" charset="0"/>
              <a:ea typeface="SimSun" panose="02010600030101010101" pitchFamily="2" charset="-122"/>
            </a:endParaRPr>
          </a:p>
        </p:txBody>
      </p:sp>
      <p:sp>
        <p:nvSpPr>
          <p:cNvPr id="56" name="椭圆 55"/>
          <p:cNvSpPr/>
          <p:nvPr/>
        </p:nvSpPr>
        <p:spPr bwMode="auto">
          <a:xfrm>
            <a:off x="748993" y="3550777"/>
            <a:ext cx="1907276" cy="536524"/>
          </a:xfrm>
          <a:prstGeom prst="ellipse">
            <a:avLst/>
          </a:prstGeom>
          <a:solidFill>
            <a:srgbClr val="2186C9"/>
          </a:solidFill>
          <a:ln>
            <a:solidFill>
              <a:schemeClr val="tx1"/>
            </a:solidFill>
          </a:ln>
          <a:effectLst/>
        </p:spPr>
        <p:txBody>
          <a:bodyPr vert="horz" wrap="square" lIns="0" tIns="0" rIns="0" bIns="0" numCol="1" rtlCol="0" anchor="ctr" anchorCtr="0" compatLnSpc="1"/>
          <a:lstStyle/>
          <a:p>
            <a:pPr algn="ctr" defTabSz="914400">
              <a:buClr>
                <a:srgbClr val="CC9900"/>
              </a:buClr>
            </a:pPr>
            <a:r>
              <a:rPr lang="zh-CN" altLang="en-US" sz="1600" b="1" dirty="0" smtClean="0">
                <a:solidFill>
                  <a:schemeClr val="bg1"/>
                </a:solidFill>
                <a:latin typeface="Arial" panose="020B0604020202020204" pitchFamily="34" charset="0"/>
                <a:ea typeface="SimSun" panose="02010600030101010101" pitchFamily="2" charset="-122"/>
              </a:rPr>
              <a:t>代价估算</a:t>
            </a:r>
            <a:endParaRPr lang="zh-CN" altLang="en-US" sz="1600" b="1" dirty="0" smtClean="0">
              <a:solidFill>
                <a:schemeClr val="bg1"/>
              </a:solidFill>
              <a:latin typeface="Arial" panose="020B0604020202020204" pitchFamily="34" charset="0"/>
              <a:ea typeface="SimSun" panose="02010600030101010101" pitchFamily="2" charset="-122"/>
            </a:endParaRPr>
          </a:p>
        </p:txBody>
      </p:sp>
      <p:sp>
        <p:nvSpPr>
          <p:cNvPr id="57" name="椭圆 56"/>
          <p:cNvSpPr/>
          <p:nvPr/>
        </p:nvSpPr>
        <p:spPr bwMode="auto">
          <a:xfrm>
            <a:off x="748993" y="4696558"/>
            <a:ext cx="1907276" cy="536524"/>
          </a:xfrm>
          <a:prstGeom prst="ellipse">
            <a:avLst/>
          </a:prstGeom>
          <a:solidFill>
            <a:srgbClr val="2186C9"/>
          </a:solidFill>
          <a:ln>
            <a:solidFill>
              <a:schemeClr val="tx1"/>
            </a:solidFill>
          </a:ln>
          <a:effectLst/>
        </p:spPr>
        <p:txBody>
          <a:bodyPr vert="horz" wrap="square" lIns="0" tIns="0" rIns="0" bIns="0" numCol="1" rtlCol="0" anchor="ctr" anchorCtr="0" compatLnSpc="1"/>
          <a:lstStyle/>
          <a:p>
            <a:pPr algn="ctr" defTabSz="914400">
              <a:buClr>
                <a:srgbClr val="CC9900"/>
              </a:buClr>
            </a:pPr>
            <a:r>
              <a:rPr lang="zh-CN" altLang="en-US" sz="1600" b="1" dirty="0" smtClean="0">
                <a:solidFill>
                  <a:schemeClr val="bg1"/>
                </a:solidFill>
                <a:latin typeface="Arial" panose="020B0604020202020204" pitchFamily="34" charset="0"/>
                <a:ea typeface="SimSun" panose="02010600030101010101" pitchFamily="2" charset="-122"/>
              </a:rPr>
              <a:t>路径搜索</a:t>
            </a:r>
            <a:endParaRPr lang="zh-CN" altLang="en-US" sz="1600" b="1" dirty="0" smtClean="0">
              <a:solidFill>
                <a:schemeClr val="bg1"/>
              </a:solidFill>
              <a:latin typeface="Arial" panose="020B0604020202020204" pitchFamily="34" charset="0"/>
              <a:ea typeface="SimSun" panose="02010600030101010101" pitchFamily="2" charset="-122"/>
            </a:endParaRPr>
          </a:p>
        </p:txBody>
      </p:sp>
      <p:sp>
        <p:nvSpPr>
          <p:cNvPr id="58" name="椭圆 57"/>
          <p:cNvSpPr/>
          <p:nvPr/>
        </p:nvSpPr>
        <p:spPr bwMode="auto">
          <a:xfrm>
            <a:off x="748993" y="5869881"/>
            <a:ext cx="1907276" cy="536524"/>
          </a:xfrm>
          <a:prstGeom prst="ellipse">
            <a:avLst/>
          </a:prstGeom>
          <a:solidFill>
            <a:srgbClr val="2186C9"/>
          </a:solidFill>
          <a:ln>
            <a:solidFill>
              <a:schemeClr val="tx1"/>
            </a:solidFill>
          </a:ln>
          <a:effectLst/>
        </p:spPr>
        <p:txBody>
          <a:bodyPr vert="horz" wrap="square" lIns="0" tIns="0" rIns="0" bIns="0" numCol="1" rtlCol="0" anchor="ctr" anchorCtr="0" compatLnSpc="1"/>
          <a:lstStyle/>
          <a:p>
            <a:pPr algn="ctr" defTabSz="914400">
              <a:buClr>
                <a:srgbClr val="CC9900"/>
              </a:buClr>
            </a:pPr>
            <a:r>
              <a:rPr lang="zh-CN" altLang="en-US" sz="1600" b="1" dirty="0" smtClean="0">
                <a:solidFill>
                  <a:schemeClr val="bg1"/>
                </a:solidFill>
                <a:latin typeface="Arial" panose="020B0604020202020204" pitchFamily="34" charset="0"/>
                <a:ea typeface="SimSun" panose="02010600030101010101" pitchFamily="2" charset="-122"/>
              </a:rPr>
              <a:t>计划生成</a:t>
            </a:r>
            <a:endParaRPr lang="zh-CN" altLang="en-US" sz="1600" b="1" dirty="0" smtClean="0">
              <a:solidFill>
                <a:schemeClr val="bg1"/>
              </a:solidFill>
              <a:latin typeface="Arial" panose="020B0604020202020204" pitchFamily="34" charset="0"/>
              <a:ea typeface="SimSun" panose="02010600030101010101" pitchFamily="2" charset="-122"/>
            </a:endParaRPr>
          </a:p>
        </p:txBody>
      </p:sp>
      <p:cxnSp>
        <p:nvCxnSpPr>
          <p:cNvPr id="59" name="直接箭头连接符 58"/>
          <p:cNvCxnSpPr>
            <a:stCxn id="54" idx="4"/>
            <a:endCxn id="55" idx="0"/>
          </p:cNvCxnSpPr>
          <p:nvPr/>
        </p:nvCxnSpPr>
        <p:spPr>
          <a:xfrm>
            <a:off x="1702631" y="1774603"/>
            <a:ext cx="0" cy="630393"/>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5" idx="4"/>
            <a:endCxn id="56" idx="0"/>
          </p:cNvCxnSpPr>
          <p:nvPr/>
        </p:nvCxnSpPr>
        <p:spPr>
          <a:xfrm>
            <a:off x="1702631" y="2941520"/>
            <a:ext cx="0" cy="609257"/>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56" idx="4"/>
            <a:endCxn id="57" idx="0"/>
          </p:cNvCxnSpPr>
          <p:nvPr/>
        </p:nvCxnSpPr>
        <p:spPr>
          <a:xfrm>
            <a:off x="1702631" y="4087301"/>
            <a:ext cx="0" cy="609257"/>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7" idx="4"/>
            <a:endCxn id="58" idx="0"/>
          </p:cNvCxnSpPr>
          <p:nvPr/>
        </p:nvCxnSpPr>
        <p:spPr>
          <a:xfrm>
            <a:off x="1702631" y="5233082"/>
            <a:ext cx="0" cy="636799"/>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2680663" y="1330710"/>
            <a:ext cx="1858488" cy="523220"/>
          </a:xfrm>
          <a:prstGeom prst="rect">
            <a:avLst/>
          </a:prstGeom>
          <a:noFill/>
        </p:spPr>
        <p:txBody>
          <a:bodyPr wrap="square" rtlCol="0">
            <a:spAutoFit/>
          </a:bodyPr>
          <a:lstStyle/>
          <a:p>
            <a:r>
              <a:rPr lang="zh-CN" altLang="en-US" sz="1400" b="1" dirty="0" smtClean="0">
                <a:solidFill>
                  <a:schemeClr val="bg1"/>
                </a:solidFill>
                <a:latin typeface="Microsoft YaHei" panose="020B0503020204020204" pitchFamily="34" charset="-122"/>
                <a:ea typeface="Microsoft YaHei" panose="020B0503020204020204" pitchFamily="34" charset="-122"/>
              </a:rPr>
              <a:t>物理优化的依据，来源于表信息的统计</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sp>
        <p:nvSpPr>
          <p:cNvPr id="64" name="文本框 63"/>
          <p:cNvSpPr txBox="1"/>
          <p:nvPr/>
        </p:nvSpPr>
        <p:spPr>
          <a:xfrm>
            <a:off x="2771012" y="2512688"/>
            <a:ext cx="2100744" cy="523220"/>
          </a:xfrm>
          <a:prstGeom prst="rect">
            <a:avLst/>
          </a:prstGeom>
          <a:noFill/>
        </p:spPr>
        <p:txBody>
          <a:bodyPr wrap="square" rtlCol="0">
            <a:spAutoFit/>
          </a:bodyPr>
          <a:lstStyle/>
          <a:p>
            <a:r>
              <a:rPr lang="zh-CN" altLang="en-US" sz="1400" b="1" dirty="0" smtClean="0">
                <a:solidFill>
                  <a:schemeClr val="bg1"/>
                </a:solidFill>
                <a:latin typeface="Microsoft YaHei" panose="020B0503020204020204" pitchFamily="34" charset="-122"/>
                <a:ea typeface="Microsoft YaHei" panose="020B0503020204020204" pitchFamily="34" charset="-122"/>
              </a:rPr>
              <a:t>代价估算的基础，来源于基表统计信息的推算</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sp>
        <p:nvSpPr>
          <p:cNvPr id="65" name="文本框 64"/>
          <p:cNvSpPr txBox="1"/>
          <p:nvPr/>
        </p:nvSpPr>
        <p:spPr>
          <a:xfrm>
            <a:off x="2771012" y="3640823"/>
            <a:ext cx="2100744" cy="523220"/>
          </a:xfrm>
          <a:prstGeom prst="rect">
            <a:avLst/>
          </a:prstGeom>
          <a:noFill/>
        </p:spPr>
        <p:txBody>
          <a:bodyPr wrap="square" rtlCol="0">
            <a:spAutoFit/>
          </a:bodyPr>
          <a:lstStyle/>
          <a:p>
            <a:r>
              <a:rPr lang="zh-CN" altLang="en-US" sz="1400" b="1" dirty="0" smtClean="0">
                <a:solidFill>
                  <a:schemeClr val="bg1"/>
                </a:solidFill>
                <a:latin typeface="Microsoft YaHei" panose="020B0503020204020204" pitchFamily="34" charset="-122"/>
                <a:ea typeface="Microsoft YaHei" panose="020B0503020204020204" pitchFamily="34" charset="-122"/>
              </a:rPr>
              <a:t>根据关系的行数，推算出当前算子的执行代价</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sp>
        <p:nvSpPr>
          <p:cNvPr id="66" name="文本框 65"/>
          <p:cNvSpPr txBox="1"/>
          <p:nvPr/>
        </p:nvSpPr>
        <p:spPr>
          <a:xfrm>
            <a:off x="2747760" y="4641654"/>
            <a:ext cx="2100744" cy="738664"/>
          </a:xfrm>
          <a:prstGeom prst="rect">
            <a:avLst/>
          </a:prstGeom>
          <a:noFill/>
        </p:spPr>
        <p:txBody>
          <a:bodyPr wrap="square" rtlCol="0">
            <a:spAutoFit/>
          </a:bodyPr>
          <a:lstStyle/>
          <a:p>
            <a:r>
              <a:rPr lang="zh-CN" altLang="en-US" sz="1400" b="1" dirty="0">
                <a:solidFill>
                  <a:schemeClr val="bg1"/>
                </a:solidFill>
                <a:latin typeface="Microsoft YaHei" panose="020B0503020204020204" pitchFamily="34" charset="-122"/>
                <a:ea typeface="Microsoft YaHei" panose="020B0503020204020204" pitchFamily="34" charset="-122"/>
              </a:rPr>
              <a:t>依据</a:t>
            </a:r>
            <a:r>
              <a:rPr lang="zh-CN" altLang="en-US" sz="1400" b="1" dirty="0" smtClean="0">
                <a:solidFill>
                  <a:schemeClr val="bg1"/>
                </a:solidFill>
                <a:latin typeface="Microsoft YaHei" panose="020B0503020204020204" pitchFamily="34" charset="-122"/>
                <a:ea typeface="Microsoft YaHei" panose="020B0503020204020204" pitchFamily="34" charset="-122"/>
              </a:rPr>
              <a:t>若干算子的执行代价，通过求解最优路径进行路径搜索</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sp>
        <p:nvSpPr>
          <p:cNvPr id="67" name="文本框 66"/>
          <p:cNvSpPr txBox="1"/>
          <p:nvPr/>
        </p:nvSpPr>
        <p:spPr>
          <a:xfrm>
            <a:off x="2794264" y="5760074"/>
            <a:ext cx="2100744" cy="738664"/>
          </a:xfrm>
          <a:prstGeom prst="rect">
            <a:avLst/>
          </a:prstGeom>
          <a:noFill/>
        </p:spPr>
        <p:txBody>
          <a:bodyPr wrap="square" rtlCol="0">
            <a:spAutoFit/>
          </a:bodyPr>
          <a:lstStyle/>
          <a:p>
            <a:r>
              <a:rPr lang="zh-CN" altLang="en-US" sz="1400" b="1" dirty="0" smtClean="0">
                <a:solidFill>
                  <a:schemeClr val="bg1"/>
                </a:solidFill>
                <a:latin typeface="Microsoft YaHei" panose="020B0503020204020204" pitchFamily="34" charset="-122"/>
                <a:ea typeface="Microsoft YaHei" panose="020B0503020204020204" pitchFamily="34" charset="-122"/>
              </a:rPr>
              <a:t>将查询的执行路径转换成</a:t>
            </a:r>
            <a:r>
              <a:rPr lang="en-US" altLang="zh-CN" sz="1400" b="1" dirty="0" smtClean="0">
                <a:solidFill>
                  <a:schemeClr val="bg1"/>
                </a:solidFill>
                <a:latin typeface="Microsoft YaHei" panose="020B0503020204020204" pitchFamily="34" charset="-122"/>
                <a:ea typeface="Microsoft YaHei" panose="020B0503020204020204" pitchFamily="34" charset="-122"/>
              </a:rPr>
              <a:t>PlanTree</a:t>
            </a:r>
            <a:r>
              <a:rPr lang="zh-CN" altLang="en-US" sz="1400" b="1" dirty="0" smtClean="0">
                <a:solidFill>
                  <a:schemeClr val="bg1"/>
                </a:solidFill>
                <a:latin typeface="Microsoft YaHei" panose="020B0503020204020204" pitchFamily="34" charset="-122"/>
                <a:ea typeface="Microsoft YaHei" panose="020B0503020204020204" pitchFamily="34" charset="-122"/>
              </a:rPr>
              <a:t>能够输出给执行器做查询执行</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sp>
        <p:nvSpPr>
          <p:cNvPr id="68" name="TextBox 28"/>
          <p:cNvSpPr txBox="1"/>
          <p:nvPr/>
        </p:nvSpPr>
        <p:spPr>
          <a:xfrm>
            <a:off x="5033003" y="1262955"/>
            <a:ext cx="4783281" cy="5112167"/>
          </a:xfrm>
          <a:prstGeom prst="rect">
            <a:avLst/>
          </a:prstGeom>
          <a:noFill/>
        </p:spPr>
        <p:txBody>
          <a:bodyPr wrap="square" lIns="91438" tIns="45719" rIns="91438" bIns="45719" rtlCol="0">
            <a:spAutoFit/>
          </a:bodyPr>
          <a:lstStyle/>
          <a:p>
            <a:pPr defTabSz="914400">
              <a:lnSpc>
                <a:spcPct val="120000"/>
              </a:lnSpc>
              <a:spcAft>
                <a:spcPts val="600"/>
              </a:spcAft>
            </a:pPr>
            <a:r>
              <a:rPr lang="zh-CN" altLang="en-US" sz="1400" dirty="0" smtClean="0">
                <a:solidFill>
                  <a:schemeClr val="bg1"/>
                </a:solidFill>
                <a:latin typeface="Microsoft YaHei" panose="020B0503020204020204" pitchFamily="34" charset="-122"/>
                <a:ea typeface="Microsoft YaHei" panose="020B0503020204020204" pitchFamily="34" charset="-122"/>
              </a:rPr>
              <a:t>物理优化的技术点</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en-US" altLang="zh-CN" sz="1400" b="1" dirty="0" smtClean="0">
                <a:solidFill>
                  <a:schemeClr val="bg1"/>
                </a:solidFill>
                <a:latin typeface="Microsoft YaHei" panose="020B0503020204020204" pitchFamily="34" charset="-122"/>
                <a:ea typeface="Microsoft YaHei" panose="020B0503020204020204" pitchFamily="34" charset="-122"/>
              </a:rPr>
              <a:t>1</a:t>
            </a:r>
            <a:r>
              <a:rPr lang="zh-CN" altLang="en-US" sz="1400" b="1" dirty="0" smtClean="0">
                <a:solidFill>
                  <a:schemeClr val="bg1"/>
                </a:solidFill>
                <a:latin typeface="Microsoft YaHei" panose="020B0503020204020204" pitchFamily="34" charset="-122"/>
                <a:ea typeface="Microsoft YaHei" panose="020B0503020204020204" pitchFamily="34" charset="-122"/>
              </a:rPr>
              <a:t>、统计信息模型 </a:t>
            </a:r>
            <a:r>
              <a:rPr lang="en-US" altLang="zh-CN" sz="1400" b="1" dirty="0" smtClean="0">
                <a:solidFill>
                  <a:schemeClr val="bg1"/>
                </a:solidFill>
                <a:latin typeface="Microsoft YaHei" panose="020B0503020204020204" pitchFamily="34" charset="-122"/>
                <a:ea typeface="Microsoft YaHei" panose="020B0503020204020204" pitchFamily="34" charset="-122"/>
              </a:rPr>
              <a:t>Table/Column-Level statistics</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zh-CN" altLang="en-US" sz="1400" dirty="0" smtClean="0">
                <a:solidFill>
                  <a:schemeClr val="bg1"/>
                </a:solidFill>
                <a:latin typeface="Microsoft YaHei" panose="020B0503020204020204" pitchFamily="34" charset="-122"/>
                <a:ea typeface="Microsoft YaHei" panose="020B0503020204020204" pitchFamily="34" charset="-122"/>
              </a:rPr>
              <a:t>描述基表数据的特征包括唯一值、</a:t>
            </a:r>
            <a:r>
              <a:rPr lang="en-US" altLang="zh-CN" sz="1400" dirty="0" smtClean="0">
                <a:solidFill>
                  <a:schemeClr val="bg1"/>
                </a:solidFill>
                <a:latin typeface="Microsoft YaHei" panose="020B0503020204020204" pitchFamily="34" charset="-122"/>
                <a:ea typeface="Microsoft YaHei" panose="020B0503020204020204" pitchFamily="34" charset="-122"/>
              </a:rPr>
              <a:t>MCV</a:t>
            </a:r>
            <a:r>
              <a:rPr lang="zh-CN" altLang="en-US" sz="1400" dirty="0" smtClean="0">
                <a:solidFill>
                  <a:schemeClr val="bg1"/>
                </a:solidFill>
                <a:latin typeface="Microsoft YaHei" panose="020B0503020204020204" pitchFamily="34" charset="-122"/>
                <a:ea typeface="Microsoft YaHei" panose="020B0503020204020204" pitchFamily="34" charset="-122"/>
              </a:rPr>
              <a:t>值等，用于行数估算</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en-US" altLang="zh-CN" sz="1400" b="1" dirty="0" smtClean="0">
                <a:solidFill>
                  <a:schemeClr val="bg1"/>
                </a:solidFill>
                <a:latin typeface="Microsoft YaHei" panose="020B0503020204020204" pitchFamily="34" charset="-122"/>
                <a:ea typeface="Microsoft YaHei" panose="020B0503020204020204" pitchFamily="34" charset="-122"/>
              </a:rPr>
              <a:t>2</a:t>
            </a:r>
            <a:r>
              <a:rPr lang="zh-CN" altLang="en-US" sz="1400" b="1" dirty="0" smtClean="0">
                <a:solidFill>
                  <a:schemeClr val="bg1"/>
                </a:solidFill>
                <a:latin typeface="Microsoft YaHei" panose="020B0503020204020204" pitchFamily="34" charset="-122"/>
                <a:ea typeface="Microsoft YaHei" panose="020B0503020204020204" pitchFamily="34" charset="-122"/>
              </a:rPr>
              <a:t>、行数估算 </a:t>
            </a:r>
            <a:r>
              <a:rPr lang="en-US" altLang="zh-CN" sz="1400" b="1" dirty="0" smtClean="0">
                <a:solidFill>
                  <a:schemeClr val="bg1"/>
                </a:solidFill>
                <a:latin typeface="Microsoft YaHei" panose="020B0503020204020204" pitchFamily="34" charset="-122"/>
                <a:ea typeface="Microsoft YaHei" panose="020B0503020204020204" pitchFamily="34" charset="-122"/>
              </a:rPr>
              <a:t>Row Estimation</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zh-CN" altLang="en-US" sz="1400" dirty="0" smtClean="0">
                <a:solidFill>
                  <a:schemeClr val="bg1"/>
                </a:solidFill>
                <a:latin typeface="Microsoft YaHei" panose="020B0503020204020204" pitchFamily="34" charset="-122"/>
                <a:ea typeface="Microsoft YaHei" panose="020B0503020204020204" pitchFamily="34" charset="-122"/>
              </a:rPr>
              <a:t>估算基表</a:t>
            </a:r>
            <a:r>
              <a:rPr lang="en-US" altLang="zh-CN" sz="1400" dirty="0" smtClean="0">
                <a:solidFill>
                  <a:schemeClr val="bg1"/>
                </a:solidFill>
                <a:latin typeface="Microsoft YaHei" panose="020B0503020204020204" pitchFamily="34" charset="-122"/>
                <a:ea typeface="Microsoft YaHei" panose="020B0503020204020204" pitchFamily="34" charset="-122"/>
              </a:rPr>
              <a:t>baserel</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Join</a:t>
            </a:r>
            <a:r>
              <a:rPr lang="zh-CN" altLang="en-US" sz="1400" dirty="0" smtClean="0">
                <a:solidFill>
                  <a:schemeClr val="bg1"/>
                </a:solidFill>
                <a:latin typeface="Microsoft YaHei" panose="020B0503020204020204" pitchFamily="34" charset="-122"/>
                <a:ea typeface="Microsoft YaHei" panose="020B0503020204020204" pitchFamily="34" charset="-122"/>
              </a:rPr>
              <a:t>中间结果集</a:t>
            </a:r>
            <a:r>
              <a:rPr lang="en-US" altLang="zh-CN" sz="1400" dirty="0" smtClean="0">
                <a:solidFill>
                  <a:schemeClr val="bg1"/>
                </a:solidFill>
                <a:latin typeface="Microsoft YaHei" panose="020B0503020204020204" pitchFamily="34" charset="-122"/>
                <a:ea typeface="Microsoft YaHei" panose="020B0503020204020204" pitchFamily="34" charset="-122"/>
              </a:rPr>
              <a:t>joinrel</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Aggregation</a:t>
            </a:r>
            <a:r>
              <a:rPr lang="zh-CN" altLang="en-US" sz="1400" dirty="0" smtClean="0">
                <a:solidFill>
                  <a:schemeClr val="bg1"/>
                </a:solidFill>
                <a:latin typeface="Microsoft YaHei" panose="020B0503020204020204" pitchFamily="34" charset="-122"/>
                <a:ea typeface="Microsoft YaHei" panose="020B0503020204020204" pitchFamily="34" charset="-122"/>
              </a:rPr>
              <a:t>中</a:t>
            </a:r>
            <a:r>
              <a:rPr lang="zh-CN" altLang="en-US" sz="1400" dirty="0">
                <a:solidFill>
                  <a:schemeClr val="bg1"/>
                </a:solidFill>
                <a:latin typeface="Microsoft YaHei" panose="020B0503020204020204" pitchFamily="34" charset="-122"/>
                <a:ea typeface="Microsoft YaHei" panose="020B0503020204020204" pitchFamily="34" charset="-122"/>
              </a:rPr>
              <a:t>结果集大小，为代价估算做</a:t>
            </a:r>
            <a:r>
              <a:rPr lang="zh-CN" altLang="en-US" sz="1400" dirty="0" smtClean="0">
                <a:solidFill>
                  <a:schemeClr val="bg1"/>
                </a:solidFill>
                <a:latin typeface="Microsoft YaHei" panose="020B0503020204020204" pitchFamily="34" charset="-122"/>
                <a:ea typeface="Microsoft YaHei" panose="020B0503020204020204" pitchFamily="34" charset="-122"/>
              </a:rPr>
              <a:t>准备</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en-US" altLang="zh-CN" sz="1400" b="1" dirty="0" smtClean="0">
                <a:solidFill>
                  <a:schemeClr val="bg1"/>
                </a:solidFill>
                <a:latin typeface="Microsoft YaHei" panose="020B0503020204020204" pitchFamily="34" charset="-122"/>
                <a:ea typeface="Microsoft YaHei" panose="020B0503020204020204" pitchFamily="34" charset="-122"/>
              </a:rPr>
              <a:t>3. </a:t>
            </a:r>
            <a:r>
              <a:rPr lang="zh-CN" altLang="en-US" sz="1400" b="1" dirty="0" smtClean="0">
                <a:solidFill>
                  <a:schemeClr val="bg1"/>
                </a:solidFill>
                <a:latin typeface="Microsoft YaHei" panose="020B0503020204020204" pitchFamily="34" charset="-122"/>
                <a:ea typeface="Microsoft YaHei" panose="020B0503020204020204" pitchFamily="34" charset="-122"/>
              </a:rPr>
              <a:t>代价估算 </a:t>
            </a:r>
            <a:r>
              <a:rPr lang="en-US" altLang="zh-CN" sz="1400" b="1" dirty="0" smtClean="0">
                <a:solidFill>
                  <a:schemeClr val="bg1"/>
                </a:solidFill>
                <a:latin typeface="Microsoft YaHei" panose="020B0503020204020204" pitchFamily="34" charset="-122"/>
                <a:ea typeface="Microsoft YaHei" panose="020B0503020204020204" pitchFamily="34" charset="-122"/>
              </a:rPr>
              <a:t>Cost Estimation</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zh-CN" altLang="en-US" sz="1400" dirty="0" smtClean="0">
                <a:solidFill>
                  <a:schemeClr val="bg1"/>
                </a:solidFill>
                <a:latin typeface="Microsoft YaHei" panose="020B0503020204020204" pitchFamily="34" charset="-122"/>
                <a:ea typeface="Microsoft YaHei" panose="020B0503020204020204" pitchFamily="34" charset="-122"/>
              </a:rPr>
              <a:t>根据</a:t>
            </a:r>
            <a:r>
              <a:rPr lang="zh-CN" altLang="en-US" sz="1400" dirty="0">
                <a:solidFill>
                  <a:schemeClr val="bg1"/>
                </a:solidFill>
                <a:latin typeface="Microsoft YaHei" panose="020B0503020204020204" pitchFamily="34" charset="-122"/>
                <a:ea typeface="Microsoft YaHei" panose="020B0503020204020204" pitchFamily="34" charset="-122"/>
              </a:rPr>
              <a:t>数据量估算不同算子执行代价，各算子代价之和即为计划总代价</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en-US" altLang="zh-CN" sz="1400" b="1" dirty="0" smtClean="0">
                <a:solidFill>
                  <a:schemeClr val="bg1"/>
                </a:solidFill>
                <a:latin typeface="Microsoft YaHei" panose="020B0503020204020204" pitchFamily="34" charset="-122"/>
                <a:ea typeface="Microsoft YaHei" panose="020B0503020204020204" pitchFamily="34" charset="-122"/>
              </a:rPr>
              <a:t>4. </a:t>
            </a:r>
            <a:r>
              <a:rPr lang="zh-CN" altLang="en-US" sz="1400" b="1" dirty="0" smtClean="0">
                <a:solidFill>
                  <a:schemeClr val="bg1"/>
                </a:solidFill>
                <a:latin typeface="Microsoft YaHei" panose="020B0503020204020204" pitchFamily="34" charset="-122"/>
                <a:ea typeface="Microsoft YaHei" panose="020B0503020204020204" pitchFamily="34" charset="-122"/>
              </a:rPr>
              <a:t>路径搜索 </a:t>
            </a:r>
            <a:r>
              <a:rPr lang="en-US" altLang="zh-CN" sz="1400" b="1" dirty="0" smtClean="0">
                <a:solidFill>
                  <a:schemeClr val="bg1"/>
                </a:solidFill>
                <a:latin typeface="Microsoft YaHei" panose="020B0503020204020204" pitchFamily="34" charset="-122"/>
                <a:ea typeface="Microsoft YaHei" panose="020B0503020204020204" pitchFamily="34" charset="-122"/>
              </a:rPr>
              <a:t>Access Path Generation</a:t>
            </a:r>
            <a:endParaRPr lang="en-US" altLang="zh-CN" sz="1400" b="1" dirty="0">
              <a:solidFill>
                <a:schemeClr val="bg1"/>
              </a:solidFill>
              <a:latin typeface="Microsoft YaHei" panose="020B0503020204020204" pitchFamily="34" charset="-122"/>
              <a:ea typeface="Microsoft YaHei" panose="020B0503020204020204" pitchFamily="34" charset="-122"/>
            </a:endParaRPr>
          </a:p>
          <a:p>
            <a:pPr defTabSz="914400">
              <a:lnSpc>
                <a:spcPct val="120000"/>
              </a:lnSpc>
              <a:spcAft>
                <a:spcPts val="600"/>
              </a:spcAft>
            </a:pPr>
            <a:r>
              <a:rPr lang="zh-CN" altLang="en-US" sz="1400" dirty="0" smtClean="0">
                <a:solidFill>
                  <a:schemeClr val="bg1"/>
                </a:solidFill>
                <a:latin typeface="Microsoft YaHei" panose="020B0503020204020204" pitchFamily="34" charset="-122"/>
                <a:ea typeface="Microsoft YaHei" panose="020B0503020204020204" pitchFamily="34" charset="-122"/>
              </a:rPr>
              <a:t>通过求解路径最优算法（</a:t>
            </a:r>
            <a:r>
              <a:rPr lang="en-US" altLang="zh-CN" sz="1400" dirty="0" smtClean="0">
                <a:solidFill>
                  <a:schemeClr val="bg1"/>
                </a:solidFill>
                <a:latin typeface="Microsoft YaHei" panose="020B0503020204020204" pitchFamily="34" charset="-122"/>
                <a:ea typeface="Microsoft YaHei" panose="020B0503020204020204" pitchFamily="34" charset="-122"/>
              </a:rPr>
              <a:t>e.g. </a:t>
            </a:r>
            <a:r>
              <a:rPr lang="zh-CN" altLang="en-US" sz="1400" dirty="0" smtClean="0">
                <a:solidFill>
                  <a:schemeClr val="bg1"/>
                </a:solidFill>
                <a:latin typeface="Microsoft YaHei" panose="020B0503020204020204" pitchFamily="34" charset="-122"/>
                <a:ea typeface="Microsoft YaHei" panose="020B0503020204020204" pitchFamily="34" charset="-122"/>
              </a:rPr>
              <a:t>动态规划、遗传算法）处理连接</a:t>
            </a:r>
            <a:r>
              <a:rPr lang="zh-CN" altLang="en-US" sz="1400" dirty="0">
                <a:solidFill>
                  <a:schemeClr val="bg1"/>
                </a:solidFill>
                <a:latin typeface="Microsoft YaHei" panose="020B0503020204020204" pitchFamily="34" charset="-122"/>
                <a:ea typeface="Microsoft YaHei" panose="020B0503020204020204" pitchFamily="34" charset="-122"/>
              </a:rPr>
              <a:t>路径搜索过程，以最小搜索空间找到最优连接</a:t>
            </a:r>
            <a:r>
              <a:rPr lang="zh-CN" altLang="en-US" sz="1400" dirty="0" smtClean="0">
                <a:solidFill>
                  <a:schemeClr val="bg1"/>
                </a:solidFill>
                <a:latin typeface="Microsoft YaHei" panose="020B0503020204020204" pitchFamily="34" charset="-122"/>
                <a:ea typeface="Microsoft YaHei" panose="020B0503020204020204" pitchFamily="34" charset="-122"/>
              </a:rPr>
              <a:t>路径</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执行引擎</a:t>
            </a:r>
            <a:endParaRPr lang="zh-CN" altLang="en-US" dirty="0"/>
          </a:p>
        </p:txBody>
      </p:sp>
      <p:grpSp>
        <p:nvGrpSpPr>
          <p:cNvPr id="54" name="组合 53"/>
          <p:cNvGrpSpPr/>
          <p:nvPr/>
        </p:nvGrpSpPr>
        <p:grpSpPr>
          <a:xfrm>
            <a:off x="150344" y="1734450"/>
            <a:ext cx="6379765" cy="3527460"/>
            <a:chOff x="150344" y="1547412"/>
            <a:chExt cx="7192816" cy="4473876"/>
          </a:xfrm>
        </p:grpSpPr>
        <p:sp>
          <p:nvSpPr>
            <p:cNvPr id="55" name="立方体 54"/>
            <p:cNvSpPr/>
            <p:nvPr/>
          </p:nvSpPr>
          <p:spPr>
            <a:xfrm>
              <a:off x="150344" y="4805136"/>
              <a:ext cx="1216152"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Scan</a:t>
              </a:r>
              <a:endParaRPr lang="en-US" altLang="zh-CN" dirty="0" smtClean="0"/>
            </a:p>
            <a:p>
              <a:pPr algn="ctr"/>
              <a:r>
                <a:rPr lang="en-US" altLang="zh-CN" dirty="0" smtClean="0"/>
                <a:t>(</a:t>
              </a:r>
              <a:r>
                <a:rPr lang="en-US" altLang="zh-CN" dirty="0" err="1" smtClean="0"/>
                <a:t>Seq</a:t>
              </a:r>
              <a:r>
                <a:rPr lang="en-US" altLang="zh-CN" dirty="0" smtClean="0"/>
                <a:t>)</a:t>
              </a:r>
              <a:endParaRPr lang="zh-CN" altLang="en-US" dirty="0"/>
            </a:p>
          </p:txBody>
        </p:sp>
        <p:sp>
          <p:nvSpPr>
            <p:cNvPr id="56" name="立方体 55"/>
            <p:cNvSpPr/>
            <p:nvPr/>
          </p:nvSpPr>
          <p:spPr>
            <a:xfrm>
              <a:off x="1148300" y="3858720"/>
              <a:ext cx="1216152"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Sort</a:t>
              </a:r>
              <a:endParaRPr lang="zh-CN" altLang="en-US" dirty="0"/>
            </a:p>
          </p:txBody>
        </p:sp>
        <p:sp>
          <p:nvSpPr>
            <p:cNvPr id="57" name="立方体 56"/>
            <p:cNvSpPr/>
            <p:nvPr/>
          </p:nvSpPr>
          <p:spPr>
            <a:xfrm>
              <a:off x="2364452" y="2675712"/>
              <a:ext cx="1216152"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Merge Join</a:t>
              </a:r>
              <a:endParaRPr lang="zh-CN" altLang="en-US" dirty="0"/>
            </a:p>
          </p:txBody>
        </p:sp>
        <p:sp>
          <p:nvSpPr>
            <p:cNvPr id="58" name="立方体 57"/>
            <p:cNvSpPr/>
            <p:nvPr/>
          </p:nvSpPr>
          <p:spPr>
            <a:xfrm>
              <a:off x="3110656" y="3858720"/>
              <a:ext cx="1352184"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Scan</a:t>
              </a:r>
              <a:endParaRPr lang="en-US" altLang="zh-CN" dirty="0" smtClean="0"/>
            </a:p>
            <a:p>
              <a:pPr algn="ctr"/>
              <a:r>
                <a:rPr lang="zh-CN" altLang="en-US" dirty="0" smtClean="0"/>
                <a:t>（</a:t>
              </a:r>
              <a:r>
                <a:rPr lang="en-US" altLang="zh-CN" dirty="0" smtClean="0"/>
                <a:t>Index</a:t>
              </a:r>
              <a:r>
                <a:rPr lang="zh-CN" altLang="en-US" dirty="0" smtClean="0"/>
                <a:t>）</a:t>
              </a:r>
              <a:endParaRPr lang="zh-CN" altLang="en-US" dirty="0"/>
            </a:p>
          </p:txBody>
        </p:sp>
        <p:sp>
          <p:nvSpPr>
            <p:cNvPr id="59" name="立方体 58"/>
            <p:cNvSpPr/>
            <p:nvPr/>
          </p:nvSpPr>
          <p:spPr>
            <a:xfrm>
              <a:off x="3822752" y="1547412"/>
              <a:ext cx="1216152"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Union</a:t>
              </a:r>
              <a:endParaRPr lang="zh-CN" altLang="en-US" dirty="0"/>
            </a:p>
          </p:txBody>
        </p:sp>
        <p:sp>
          <p:nvSpPr>
            <p:cNvPr id="60" name="立方体 59"/>
            <p:cNvSpPr/>
            <p:nvPr/>
          </p:nvSpPr>
          <p:spPr>
            <a:xfrm>
              <a:off x="5374916" y="2600316"/>
              <a:ext cx="1216152"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Loop </a:t>
              </a:r>
              <a:endParaRPr lang="en-US" altLang="zh-CN" dirty="0" smtClean="0"/>
            </a:p>
            <a:p>
              <a:pPr algn="ctr"/>
              <a:r>
                <a:rPr lang="en-US" altLang="zh-CN" dirty="0" smtClean="0"/>
                <a:t>Join</a:t>
              </a:r>
              <a:endParaRPr lang="zh-CN" altLang="en-US" dirty="0"/>
            </a:p>
          </p:txBody>
        </p:sp>
        <p:sp>
          <p:nvSpPr>
            <p:cNvPr id="61" name="立方体 60"/>
            <p:cNvSpPr/>
            <p:nvPr/>
          </p:nvSpPr>
          <p:spPr>
            <a:xfrm>
              <a:off x="4254800" y="3824450"/>
              <a:ext cx="1216152"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Scan</a:t>
              </a:r>
              <a:endParaRPr lang="en-US" altLang="zh-CN" dirty="0" smtClean="0"/>
            </a:p>
            <a:p>
              <a:pPr algn="ctr"/>
              <a:r>
                <a:rPr lang="en-US" altLang="zh-CN" dirty="0" smtClean="0"/>
                <a:t>(</a:t>
              </a:r>
              <a:r>
                <a:rPr lang="en-US" altLang="zh-CN" dirty="0" err="1" smtClean="0"/>
                <a:t>Seq</a:t>
              </a:r>
              <a:r>
                <a:rPr lang="en-US" altLang="zh-CN" dirty="0" smtClean="0"/>
                <a:t>)</a:t>
              </a:r>
              <a:endParaRPr lang="zh-CN" altLang="en-US" dirty="0"/>
            </a:p>
          </p:txBody>
        </p:sp>
        <p:sp>
          <p:nvSpPr>
            <p:cNvPr id="62" name="立方体 61"/>
            <p:cNvSpPr/>
            <p:nvPr/>
          </p:nvSpPr>
          <p:spPr>
            <a:xfrm>
              <a:off x="6127008" y="3816468"/>
              <a:ext cx="1216152" cy="1216152"/>
            </a:xfrm>
            <a:prstGeom prst="cube">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Scan</a:t>
              </a:r>
              <a:endParaRPr lang="en-US" altLang="zh-CN" dirty="0" smtClean="0"/>
            </a:p>
            <a:p>
              <a:pPr algn="ctr"/>
              <a:r>
                <a:rPr lang="en-US" altLang="zh-CN" dirty="0" smtClean="0"/>
                <a:t>(</a:t>
              </a:r>
              <a:r>
                <a:rPr lang="en-US" altLang="zh-CN" dirty="0" err="1" smtClean="0"/>
                <a:t>Seq</a:t>
              </a:r>
              <a:r>
                <a:rPr lang="en-US" altLang="zh-CN" dirty="0" smtClean="0"/>
                <a:t>)</a:t>
              </a:r>
              <a:endParaRPr lang="zh-CN" altLang="en-US" dirty="0"/>
            </a:p>
          </p:txBody>
        </p:sp>
        <p:sp>
          <p:nvSpPr>
            <p:cNvPr id="63" name="圆角右箭头 62"/>
            <p:cNvSpPr/>
            <p:nvPr/>
          </p:nvSpPr>
          <p:spPr>
            <a:xfrm>
              <a:off x="543596" y="4206192"/>
              <a:ext cx="813816" cy="868680"/>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圆角右箭头 63"/>
            <p:cNvSpPr/>
            <p:nvPr/>
          </p:nvSpPr>
          <p:spPr>
            <a:xfrm>
              <a:off x="1518496" y="3168396"/>
              <a:ext cx="813816" cy="868680"/>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圆角右箭头 64"/>
            <p:cNvSpPr/>
            <p:nvPr/>
          </p:nvSpPr>
          <p:spPr>
            <a:xfrm flipH="1">
              <a:off x="3232068" y="3061884"/>
              <a:ext cx="815404" cy="868680"/>
            </a:xfrm>
            <a:prstGeom prst="bentArrow">
              <a:avLst>
                <a:gd name="adj1" fmla="val 25000"/>
                <a:gd name="adj2" fmla="val 24298"/>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圆角右箭头 65"/>
            <p:cNvSpPr/>
            <p:nvPr/>
          </p:nvSpPr>
          <p:spPr>
            <a:xfrm>
              <a:off x="3008936" y="1941638"/>
              <a:ext cx="813816" cy="868680"/>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圆角右箭头 66"/>
            <p:cNvSpPr/>
            <p:nvPr/>
          </p:nvSpPr>
          <p:spPr>
            <a:xfrm>
              <a:off x="4631996" y="3074348"/>
              <a:ext cx="813816" cy="868680"/>
            </a:xfrm>
            <a:prstGeom prst="ben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圆角右箭头 67"/>
            <p:cNvSpPr/>
            <p:nvPr/>
          </p:nvSpPr>
          <p:spPr>
            <a:xfrm flipH="1">
              <a:off x="6327382" y="3061884"/>
              <a:ext cx="815404" cy="868680"/>
            </a:xfrm>
            <a:prstGeom prst="bentArrow">
              <a:avLst>
                <a:gd name="adj1" fmla="val 25000"/>
                <a:gd name="adj2" fmla="val 24298"/>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圆角右箭头 89"/>
            <p:cNvSpPr/>
            <p:nvPr/>
          </p:nvSpPr>
          <p:spPr>
            <a:xfrm flipH="1">
              <a:off x="4967214" y="1910450"/>
              <a:ext cx="815404" cy="868680"/>
            </a:xfrm>
            <a:prstGeom prst="bentArrow">
              <a:avLst>
                <a:gd name="adj1" fmla="val 25000"/>
                <a:gd name="adj2" fmla="val 24298"/>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1" name="文本框 90"/>
          <p:cNvSpPr txBox="1"/>
          <p:nvPr/>
        </p:nvSpPr>
        <p:spPr>
          <a:xfrm>
            <a:off x="6508250" y="457709"/>
            <a:ext cx="5730982" cy="5755422"/>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关系数据库本身是对关系集合</a:t>
            </a:r>
            <a:r>
              <a:rPr lang="en-US" altLang="zh-CN" sz="1400" dirty="0" smtClean="0">
                <a:solidFill>
                  <a:schemeClr val="bg1"/>
                </a:solidFill>
                <a:latin typeface="Microsoft YaHei" panose="020B0503020204020204" pitchFamily="34" charset="-122"/>
                <a:ea typeface="Microsoft YaHei" panose="020B0503020204020204" pitchFamily="34" charset="-122"/>
              </a:rPr>
              <a:t>Relation</a:t>
            </a:r>
            <a:r>
              <a:rPr lang="zh-CN" altLang="en-US" sz="1400" dirty="0" smtClean="0">
                <a:solidFill>
                  <a:schemeClr val="bg1"/>
                </a:solidFill>
                <a:latin typeface="Microsoft YaHei" panose="020B0503020204020204" pitchFamily="34" charset="-122"/>
                <a:ea typeface="Microsoft YaHei" panose="020B0503020204020204" pitchFamily="34" charset="-122"/>
              </a:rPr>
              <a:t>的运算操作，执行引擎作为运算的控制逻辑主要是围绕着关系运算来实现的，算子可以分成以下几类：</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42900" indent="-342900">
              <a:spcBef>
                <a:spcPts val="600"/>
              </a:spcBef>
              <a:buFont typeface="+mj-lt"/>
              <a:buAutoNum type="arabicPeriod"/>
            </a:pPr>
            <a:r>
              <a:rPr lang="zh-CN" altLang="en-US" sz="1400" b="1" dirty="0" smtClean="0">
                <a:solidFill>
                  <a:schemeClr val="bg1"/>
                </a:solidFill>
                <a:latin typeface="Microsoft YaHei" panose="020B0503020204020204" pitchFamily="34" charset="-122"/>
                <a:ea typeface="Microsoft YaHei" panose="020B0503020204020204" pitchFamily="34" charset="-122"/>
              </a:rPr>
              <a:t>扫描算子（</a:t>
            </a:r>
            <a:r>
              <a:rPr lang="en-US" altLang="zh-CN" sz="1400" b="1" dirty="0" smtClean="0">
                <a:solidFill>
                  <a:schemeClr val="bg1"/>
                </a:solidFill>
                <a:latin typeface="Microsoft YaHei" panose="020B0503020204020204" pitchFamily="34" charset="-122"/>
                <a:ea typeface="Microsoft YaHei" panose="020B0503020204020204" pitchFamily="34" charset="-122"/>
              </a:rPr>
              <a:t>Scan Plan Node</a:t>
            </a:r>
            <a:r>
              <a:rPr lang="zh-CN" altLang="en-US" sz="1400" b="1" dirty="0" smtClean="0">
                <a:solidFill>
                  <a:schemeClr val="bg1"/>
                </a:solidFill>
                <a:latin typeface="Microsoft YaHei" panose="020B0503020204020204" pitchFamily="34" charset="-122"/>
                <a:ea typeface="Microsoft YaHei" panose="020B0503020204020204" pitchFamily="34" charset="-122"/>
              </a:rPr>
              <a:t>）</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zh-CN" sz="1400" dirty="0">
                <a:solidFill>
                  <a:schemeClr val="bg1"/>
                </a:solidFill>
                <a:latin typeface="Microsoft YaHei" panose="020B0503020204020204" pitchFamily="34" charset="-122"/>
                <a:ea typeface="Microsoft YaHei" panose="020B0503020204020204" pitchFamily="34" charset="-122"/>
              </a:rPr>
              <a:t>扫描节点负责从底层数据来源抽取数据，数据来源可能是来自</a:t>
            </a:r>
            <a:r>
              <a:rPr lang="zh-CN" altLang="zh-CN" sz="1400" dirty="0" smtClean="0">
                <a:solidFill>
                  <a:schemeClr val="bg1"/>
                </a:solidFill>
                <a:latin typeface="Microsoft YaHei" panose="020B0503020204020204" pitchFamily="34" charset="-122"/>
                <a:ea typeface="Microsoft YaHei" panose="020B0503020204020204" pitchFamily="34" charset="-122"/>
              </a:rPr>
              <a:t>文件系统</a:t>
            </a:r>
            <a:r>
              <a:rPr lang="zh-CN" altLang="en-US" sz="1400" dirty="0" smtClean="0">
                <a:solidFill>
                  <a:schemeClr val="bg1"/>
                </a:solidFill>
                <a:latin typeface="Microsoft YaHei" panose="020B0503020204020204" pitchFamily="34" charset="-122"/>
                <a:ea typeface="Microsoft YaHei" panose="020B0503020204020204" pitchFamily="34" charset="-122"/>
              </a:rPr>
              <a:t>，也可能来自网络</a:t>
            </a:r>
            <a:r>
              <a:rPr lang="zh-CN" altLang="zh-CN" sz="1400" dirty="0" smtClean="0">
                <a:solidFill>
                  <a:schemeClr val="bg1"/>
                </a:solidFill>
                <a:latin typeface="Microsoft YaHei" panose="020B0503020204020204" pitchFamily="34" charset="-122"/>
                <a:ea typeface="Microsoft YaHei" panose="020B0503020204020204" pitchFamily="34" charset="-122"/>
              </a:rPr>
              <a:t>。</a:t>
            </a:r>
            <a:r>
              <a:rPr lang="zh-CN" altLang="en-US" sz="1400" dirty="0" smtClean="0">
                <a:solidFill>
                  <a:schemeClr val="bg1"/>
                </a:solidFill>
                <a:latin typeface="Microsoft YaHei" panose="020B0503020204020204" pitchFamily="34" charset="-122"/>
                <a:ea typeface="Microsoft YaHei" panose="020B0503020204020204" pitchFamily="34" charset="-122"/>
              </a:rPr>
              <a:t>一般而言</a:t>
            </a:r>
            <a:r>
              <a:rPr lang="zh-CN" altLang="zh-CN" sz="1400" dirty="0" smtClean="0">
                <a:solidFill>
                  <a:schemeClr val="bg1"/>
                </a:solidFill>
                <a:latin typeface="Microsoft YaHei" panose="020B0503020204020204" pitchFamily="34" charset="-122"/>
                <a:ea typeface="Microsoft YaHei" panose="020B0503020204020204" pitchFamily="34" charset="-122"/>
              </a:rPr>
              <a:t>扫描</a:t>
            </a:r>
            <a:r>
              <a:rPr lang="zh-CN" altLang="zh-CN" sz="1400" dirty="0">
                <a:solidFill>
                  <a:schemeClr val="bg1"/>
                </a:solidFill>
                <a:latin typeface="Microsoft YaHei" panose="020B0503020204020204" pitchFamily="34" charset="-122"/>
                <a:ea typeface="Microsoft YaHei" panose="020B0503020204020204" pitchFamily="34" charset="-122"/>
              </a:rPr>
              <a:t>节点都位于执行树的叶子节点，作为</a:t>
            </a:r>
            <a:r>
              <a:rPr lang="zh-CN" altLang="zh-CN" sz="1400" dirty="0" smtClean="0">
                <a:solidFill>
                  <a:schemeClr val="bg1"/>
                </a:solidFill>
                <a:latin typeface="Microsoft YaHei" panose="020B0503020204020204" pitchFamily="34" charset="-122"/>
                <a:ea typeface="Microsoft YaHei" panose="020B0503020204020204" pitchFamily="34" charset="-122"/>
              </a:rPr>
              <a:t>执行的</a:t>
            </a:r>
            <a:r>
              <a:rPr lang="zh-CN" altLang="zh-CN" sz="1400" dirty="0">
                <a:solidFill>
                  <a:schemeClr val="bg1"/>
                </a:solidFill>
                <a:latin typeface="Microsoft YaHei" panose="020B0503020204020204" pitchFamily="34" charset="-122"/>
                <a:ea typeface="Microsoft YaHei" panose="020B0503020204020204" pitchFamily="34" charset="-122"/>
              </a:rPr>
              <a:t>数据输入</a:t>
            </a:r>
            <a:r>
              <a:rPr lang="zh-CN" altLang="zh-CN" sz="1400" dirty="0" smtClean="0">
                <a:solidFill>
                  <a:schemeClr val="bg1"/>
                </a:solidFill>
                <a:latin typeface="Microsoft YaHei" panose="020B0503020204020204" pitchFamily="34" charset="-122"/>
                <a:ea typeface="Microsoft YaHei" panose="020B0503020204020204" pitchFamily="34" charset="-122"/>
              </a:rPr>
              <a:t>来源</a:t>
            </a:r>
            <a:r>
              <a:rPr lang="zh-CN" altLang="en-US" sz="1400" dirty="0" smtClean="0">
                <a:solidFill>
                  <a:schemeClr val="bg1"/>
                </a:solidFill>
                <a:latin typeface="Microsoft YaHei" panose="020B0503020204020204" pitchFamily="34" charset="-122"/>
                <a:ea typeface="Microsoft YaHei" panose="020B0503020204020204" pitchFamily="34" charset="-122"/>
              </a:rPr>
              <a:t>，典型代表</a:t>
            </a:r>
            <a:r>
              <a:rPr lang="en-US" altLang="zh-CN" sz="1400" dirty="0" smtClean="0">
                <a:solidFill>
                  <a:schemeClr val="bg1"/>
                </a:solidFill>
                <a:latin typeface="Microsoft YaHei" panose="020B0503020204020204" pitchFamily="34" charset="-122"/>
                <a:ea typeface="Microsoft YaHei" panose="020B0503020204020204" pitchFamily="34" charset="-122"/>
              </a:rPr>
              <a:t>SeqScan</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IndexScan</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SubQueryScan</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en-US" sz="1400" dirty="0" smtClean="0">
                <a:solidFill>
                  <a:schemeClr val="bg1"/>
                </a:solidFill>
                <a:latin typeface="Microsoft YaHei" panose="020B0503020204020204" pitchFamily="34" charset="-122"/>
                <a:ea typeface="Microsoft YaHei" panose="020B0503020204020204" pitchFamily="34" charset="-122"/>
              </a:rPr>
              <a:t>关键特征：输入数据、叶子节点、表达式过滤</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42900" indent="-342900">
              <a:spcBef>
                <a:spcPts val="600"/>
              </a:spcBef>
              <a:buFont typeface="+mj-lt"/>
              <a:buAutoNum type="arabicPeriod"/>
            </a:pPr>
            <a:r>
              <a:rPr lang="zh-CN" altLang="en-US" sz="1400" b="1" dirty="0" smtClean="0">
                <a:solidFill>
                  <a:schemeClr val="bg1"/>
                </a:solidFill>
                <a:latin typeface="Microsoft YaHei" panose="020B0503020204020204" pitchFamily="34" charset="-122"/>
                <a:ea typeface="Microsoft YaHei" panose="020B0503020204020204" pitchFamily="34" charset="-122"/>
              </a:rPr>
              <a:t>控制算子（</a:t>
            </a:r>
            <a:r>
              <a:rPr lang="en-US" altLang="zh-CN" sz="1400" b="1" dirty="0" smtClean="0">
                <a:solidFill>
                  <a:schemeClr val="bg1"/>
                </a:solidFill>
                <a:latin typeface="Microsoft YaHei" panose="020B0503020204020204" pitchFamily="34" charset="-122"/>
                <a:ea typeface="Microsoft YaHei" panose="020B0503020204020204" pitchFamily="34" charset="-122"/>
              </a:rPr>
              <a:t>Control Plan Node</a:t>
            </a:r>
            <a:r>
              <a:rPr lang="zh-CN" altLang="en-US" sz="1400" b="1" dirty="0" smtClean="0">
                <a:solidFill>
                  <a:schemeClr val="bg1"/>
                </a:solidFill>
                <a:latin typeface="Microsoft YaHei" panose="020B0503020204020204" pitchFamily="34" charset="-122"/>
                <a:ea typeface="Microsoft YaHei" panose="020B0503020204020204" pitchFamily="34" charset="-122"/>
              </a:rPr>
              <a:t>）</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en-US" sz="1400" dirty="0" smtClean="0">
                <a:solidFill>
                  <a:schemeClr val="bg1"/>
                </a:solidFill>
                <a:latin typeface="Microsoft YaHei" panose="020B0503020204020204" pitchFamily="34" charset="-122"/>
                <a:ea typeface="Microsoft YaHei" panose="020B0503020204020204" pitchFamily="34" charset="-122"/>
              </a:rPr>
              <a:t>控制算子一般</a:t>
            </a:r>
            <a:r>
              <a:rPr lang="zh-CN" altLang="zh-CN" sz="1400" dirty="0" smtClean="0">
                <a:solidFill>
                  <a:schemeClr val="bg1"/>
                </a:solidFill>
                <a:latin typeface="Microsoft YaHei" panose="020B0503020204020204" pitchFamily="34" charset="-122"/>
                <a:ea typeface="Microsoft YaHei" panose="020B0503020204020204" pitchFamily="34" charset="-122"/>
              </a:rPr>
              <a:t>不</a:t>
            </a:r>
            <a:r>
              <a:rPr lang="zh-CN" altLang="zh-CN" sz="1400" dirty="0">
                <a:solidFill>
                  <a:schemeClr val="bg1"/>
                </a:solidFill>
                <a:latin typeface="Microsoft YaHei" panose="020B0503020204020204" pitchFamily="34" charset="-122"/>
                <a:ea typeface="Microsoft YaHei" panose="020B0503020204020204" pitchFamily="34" charset="-122"/>
              </a:rPr>
              <a:t>映射代数运算符，是为了执行器完成一些特殊的流程引入的算子</a:t>
            </a:r>
            <a:r>
              <a:rPr lang="zh-CN" altLang="zh-CN" sz="1400" dirty="0" smtClean="0">
                <a:solidFill>
                  <a:schemeClr val="bg1"/>
                </a:solidFill>
                <a:latin typeface="Microsoft YaHei" panose="020B0503020204020204" pitchFamily="34" charset="-122"/>
                <a:ea typeface="Microsoft YaHei" panose="020B0503020204020204" pitchFamily="34" charset="-122"/>
              </a:rPr>
              <a:t>，</a:t>
            </a:r>
            <a:r>
              <a:rPr lang="zh-CN" altLang="en-US" sz="1400" dirty="0" smtClean="0">
                <a:solidFill>
                  <a:schemeClr val="bg1"/>
                </a:solidFill>
                <a:latin typeface="Microsoft YaHei" panose="020B0503020204020204" pitchFamily="34" charset="-122"/>
                <a:ea typeface="Microsoft YaHei" panose="020B0503020204020204" pitchFamily="34" charset="-122"/>
              </a:rPr>
              <a:t>例如</a:t>
            </a:r>
            <a:r>
              <a:rPr lang="en-US" altLang="zh-CN" sz="1400" dirty="0" smtClean="0">
                <a:solidFill>
                  <a:schemeClr val="bg1"/>
                </a:solidFill>
                <a:latin typeface="Microsoft YaHei" panose="020B0503020204020204" pitchFamily="34" charset="-122"/>
                <a:ea typeface="Microsoft YaHei" panose="020B0503020204020204" pitchFamily="34" charset="-122"/>
              </a:rPr>
              <a:t>Limit</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RecursiveUnion</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Union</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en-US" sz="1400" dirty="0" smtClean="0">
                <a:solidFill>
                  <a:schemeClr val="bg1"/>
                </a:solidFill>
                <a:latin typeface="Microsoft YaHei" panose="020B0503020204020204" pitchFamily="34" charset="-122"/>
                <a:ea typeface="Microsoft YaHei" panose="020B0503020204020204" pitchFamily="34" charset="-122"/>
              </a:rPr>
              <a:t>关键特征：用于控制数据流程</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42900" indent="-342900">
              <a:spcBef>
                <a:spcPts val="600"/>
              </a:spcBef>
              <a:buFont typeface="+mj-lt"/>
              <a:buAutoNum type="arabicPeriod" startAt="3"/>
            </a:pPr>
            <a:r>
              <a:rPr lang="zh-CN" altLang="en-US" sz="1400" b="1" dirty="0" smtClean="0">
                <a:solidFill>
                  <a:schemeClr val="bg1"/>
                </a:solidFill>
                <a:latin typeface="Microsoft YaHei" panose="020B0503020204020204" pitchFamily="34" charset="-122"/>
                <a:ea typeface="Microsoft YaHei" panose="020B0503020204020204" pitchFamily="34" charset="-122"/>
              </a:rPr>
              <a:t>物化算子（</a:t>
            </a:r>
            <a:r>
              <a:rPr lang="en-US" altLang="zh-CN" sz="1400" b="1" dirty="0" smtClean="0">
                <a:solidFill>
                  <a:schemeClr val="bg1"/>
                </a:solidFill>
                <a:latin typeface="Microsoft YaHei" panose="020B0503020204020204" pitchFamily="34" charset="-122"/>
                <a:ea typeface="Microsoft YaHei" panose="020B0503020204020204" pitchFamily="34" charset="-122"/>
              </a:rPr>
              <a:t>Materialize Plan Node</a:t>
            </a:r>
            <a:r>
              <a:rPr lang="zh-CN" altLang="en-US" sz="1400" b="1" dirty="0" smtClean="0">
                <a:solidFill>
                  <a:schemeClr val="bg1"/>
                </a:solidFill>
                <a:latin typeface="Microsoft YaHei" panose="020B0503020204020204" pitchFamily="34" charset="-122"/>
                <a:ea typeface="Microsoft YaHei" panose="020B0503020204020204" pitchFamily="34" charset="-122"/>
              </a:rPr>
              <a:t>）</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en-US" sz="1400" dirty="0" smtClean="0">
                <a:solidFill>
                  <a:schemeClr val="bg1"/>
                </a:solidFill>
                <a:latin typeface="Microsoft YaHei" panose="020B0503020204020204" pitchFamily="34" charset="-122"/>
                <a:ea typeface="Microsoft YaHei" panose="020B0503020204020204" pitchFamily="34" charset="-122"/>
              </a:rPr>
              <a:t>物化算子一般指</a:t>
            </a:r>
            <a:r>
              <a:rPr lang="zh-CN" altLang="zh-CN" sz="1400" dirty="0" smtClean="0">
                <a:solidFill>
                  <a:schemeClr val="bg1"/>
                </a:solidFill>
                <a:latin typeface="Microsoft YaHei" panose="020B0503020204020204" pitchFamily="34" charset="-122"/>
                <a:ea typeface="Microsoft YaHei" panose="020B0503020204020204" pitchFamily="34" charset="-122"/>
              </a:rPr>
              <a:t>算法</a:t>
            </a:r>
            <a:r>
              <a:rPr lang="zh-CN" altLang="zh-CN" sz="1400" dirty="0">
                <a:solidFill>
                  <a:schemeClr val="bg1"/>
                </a:solidFill>
                <a:latin typeface="Microsoft YaHei" panose="020B0503020204020204" pitchFamily="34" charset="-122"/>
                <a:ea typeface="Microsoft YaHei" panose="020B0503020204020204" pitchFamily="34" charset="-122"/>
              </a:rPr>
              <a:t>要求，在做算子逻辑处理的时候，要求把下层的数据进行缓存处理，因为对于下层算子返回的数据量不可提前预知，因此需要在算法上考虑数据无法全部放置到内存的</a:t>
            </a:r>
            <a:r>
              <a:rPr lang="zh-CN" altLang="zh-CN" sz="1400" dirty="0" smtClean="0">
                <a:solidFill>
                  <a:schemeClr val="bg1"/>
                </a:solidFill>
                <a:latin typeface="Microsoft YaHei" panose="020B0503020204020204" pitchFamily="34" charset="-122"/>
                <a:ea typeface="Microsoft YaHei" panose="020B0503020204020204" pitchFamily="34" charset="-122"/>
              </a:rPr>
              <a:t>情况</a:t>
            </a:r>
            <a:r>
              <a:rPr lang="zh-CN" altLang="en-US" sz="1400" dirty="0" smtClean="0">
                <a:solidFill>
                  <a:schemeClr val="bg1"/>
                </a:solidFill>
                <a:latin typeface="Microsoft YaHei" panose="020B0503020204020204" pitchFamily="34" charset="-122"/>
                <a:ea typeface="Microsoft YaHei" panose="020B0503020204020204" pitchFamily="34" charset="-122"/>
              </a:rPr>
              <a:t>，例如</a:t>
            </a:r>
            <a:r>
              <a:rPr lang="en-US" altLang="zh-CN" sz="1400" dirty="0" smtClean="0">
                <a:solidFill>
                  <a:schemeClr val="bg1"/>
                </a:solidFill>
                <a:latin typeface="Microsoft YaHei" panose="020B0503020204020204" pitchFamily="34" charset="-122"/>
                <a:ea typeface="Microsoft YaHei" panose="020B0503020204020204" pitchFamily="34" charset="-122"/>
              </a:rPr>
              <a:t>Agg</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Sort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en-US" sz="1400" dirty="0">
                <a:solidFill>
                  <a:schemeClr val="bg1"/>
                </a:solidFill>
                <a:latin typeface="Microsoft YaHei" panose="020B0503020204020204" pitchFamily="34" charset="-122"/>
                <a:ea typeface="Microsoft YaHei" panose="020B0503020204020204" pitchFamily="34" charset="-122"/>
              </a:rPr>
              <a:t>关键特征</a:t>
            </a:r>
            <a:r>
              <a:rPr lang="zh-CN" altLang="en-US" sz="1400" dirty="0" smtClean="0">
                <a:solidFill>
                  <a:schemeClr val="bg1"/>
                </a:solidFill>
                <a:latin typeface="Microsoft YaHei" panose="020B0503020204020204" pitchFamily="34" charset="-122"/>
                <a:ea typeface="Microsoft YaHei" panose="020B0503020204020204" pitchFamily="34" charset="-122"/>
              </a:rPr>
              <a:t>：需要扫描所有数据之后才返回</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342900" indent="-342900">
              <a:spcBef>
                <a:spcPts val="600"/>
              </a:spcBef>
              <a:buFont typeface="+mj-lt"/>
              <a:buAutoNum type="arabicPeriod" startAt="4"/>
            </a:pPr>
            <a:r>
              <a:rPr lang="zh-CN" altLang="en-US" sz="1400" b="1" dirty="0" smtClean="0">
                <a:solidFill>
                  <a:schemeClr val="bg1"/>
                </a:solidFill>
                <a:latin typeface="Microsoft YaHei" panose="020B0503020204020204" pitchFamily="34" charset="-122"/>
                <a:ea typeface="Microsoft YaHei" panose="020B0503020204020204" pitchFamily="34" charset="-122"/>
              </a:rPr>
              <a:t>连接算子（</a:t>
            </a:r>
            <a:r>
              <a:rPr lang="en-US" altLang="zh-CN" sz="1400" b="1" dirty="0" smtClean="0">
                <a:solidFill>
                  <a:schemeClr val="bg1"/>
                </a:solidFill>
                <a:latin typeface="Microsoft YaHei" panose="020B0503020204020204" pitchFamily="34" charset="-122"/>
                <a:ea typeface="Microsoft YaHei" panose="020B0503020204020204" pitchFamily="34" charset="-122"/>
              </a:rPr>
              <a:t>Join Plan Node</a:t>
            </a:r>
            <a:r>
              <a:rPr lang="zh-CN" altLang="en-US" sz="1400" b="1" dirty="0" smtClean="0">
                <a:solidFill>
                  <a:schemeClr val="bg1"/>
                </a:solidFill>
                <a:latin typeface="Microsoft YaHei" panose="020B0503020204020204" pitchFamily="34" charset="-122"/>
                <a:ea typeface="Microsoft YaHei" panose="020B0503020204020204" pitchFamily="34" charset="-122"/>
              </a:rPr>
              <a:t>）</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zh-CN" sz="1400" dirty="0">
                <a:solidFill>
                  <a:schemeClr val="bg1"/>
                </a:solidFill>
                <a:latin typeface="Microsoft YaHei" panose="020B0503020204020204" pitchFamily="34" charset="-122"/>
                <a:ea typeface="Microsoft YaHei" panose="020B0503020204020204" pitchFamily="34" charset="-122"/>
              </a:rPr>
              <a:t>这类算子是为了应对数据库中最常见</a:t>
            </a:r>
            <a:r>
              <a:rPr lang="zh-CN" altLang="zh-CN" sz="1400" dirty="0" smtClean="0">
                <a:solidFill>
                  <a:schemeClr val="bg1"/>
                </a:solidFill>
                <a:latin typeface="Microsoft YaHei" panose="020B0503020204020204" pitchFamily="34" charset="-122"/>
                <a:ea typeface="Microsoft YaHei" panose="020B0503020204020204" pitchFamily="34" charset="-122"/>
              </a:rPr>
              <a:t>的</a:t>
            </a:r>
            <a:r>
              <a:rPr lang="zh-CN" altLang="en-US" sz="1400" dirty="0" smtClean="0">
                <a:solidFill>
                  <a:schemeClr val="bg1"/>
                </a:solidFill>
                <a:latin typeface="Microsoft YaHei" panose="020B0503020204020204" pitchFamily="34" charset="-122"/>
                <a:ea typeface="Microsoft YaHei" panose="020B0503020204020204" pitchFamily="34" charset="-122"/>
              </a:rPr>
              <a:t>关联</a:t>
            </a:r>
            <a:r>
              <a:rPr lang="zh-CN" altLang="zh-CN" sz="1400" dirty="0" smtClean="0">
                <a:solidFill>
                  <a:schemeClr val="bg1"/>
                </a:solidFill>
                <a:latin typeface="Microsoft YaHei" panose="020B0503020204020204" pitchFamily="34" charset="-122"/>
                <a:ea typeface="Microsoft YaHei" panose="020B0503020204020204" pitchFamily="34" charset="-122"/>
              </a:rPr>
              <a:t>操作</a:t>
            </a:r>
            <a:r>
              <a:rPr lang="zh-CN" altLang="zh-CN" sz="1400" dirty="0">
                <a:solidFill>
                  <a:schemeClr val="bg1"/>
                </a:solidFill>
                <a:latin typeface="Microsoft YaHei" panose="020B0503020204020204" pitchFamily="34" charset="-122"/>
                <a:ea typeface="Microsoft YaHei" panose="020B0503020204020204" pitchFamily="34" charset="-122"/>
              </a:rPr>
              <a:t>，根据处理算法和数据输入源的不同</a:t>
            </a:r>
            <a:r>
              <a:rPr lang="zh-CN" altLang="zh-CN" sz="1400" dirty="0" smtClean="0">
                <a:solidFill>
                  <a:schemeClr val="bg1"/>
                </a:solidFill>
                <a:latin typeface="Microsoft YaHei" panose="020B0503020204020204" pitchFamily="34" charset="-122"/>
                <a:ea typeface="Microsoft YaHei" panose="020B0503020204020204" pitchFamily="34" charset="-122"/>
              </a:rPr>
              <a:t>分成</a:t>
            </a:r>
            <a:r>
              <a:rPr lang="en-US" altLang="zh-CN" sz="1400" dirty="0" err="1" smtClean="0">
                <a:solidFill>
                  <a:schemeClr val="bg1"/>
                </a:solidFill>
                <a:latin typeface="Microsoft YaHei" panose="020B0503020204020204" pitchFamily="34" charset="-122"/>
                <a:ea typeface="Microsoft YaHei" panose="020B0503020204020204" pitchFamily="34" charset="-122"/>
              </a:rPr>
              <a:t>MergeJoin,SortJoin,HashJoin</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58775" lvl="1">
              <a:spcBef>
                <a:spcPts val="600"/>
              </a:spcBef>
            </a:pPr>
            <a:r>
              <a:rPr lang="zh-CN" altLang="en-US" sz="1400" dirty="0">
                <a:solidFill>
                  <a:schemeClr val="bg1"/>
                </a:solidFill>
                <a:latin typeface="Microsoft YaHei" panose="020B0503020204020204" pitchFamily="34" charset="-122"/>
                <a:ea typeface="Microsoft YaHei" panose="020B0503020204020204" pitchFamily="34" charset="-122"/>
              </a:rPr>
              <a:t>关键特征</a:t>
            </a:r>
            <a:r>
              <a:rPr lang="zh-CN" altLang="en-US" sz="1400" dirty="0" smtClean="0">
                <a:solidFill>
                  <a:schemeClr val="bg1"/>
                </a:solidFill>
                <a:latin typeface="Microsoft YaHei" panose="020B0503020204020204" pitchFamily="34" charset="-122"/>
                <a:ea typeface="Microsoft YaHei" panose="020B0503020204020204" pitchFamily="34" charset="-122"/>
              </a:rPr>
              <a:t>：多个输入</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存储引擎</a:t>
            </a:r>
            <a:endParaRPr lang="zh-CN" altLang="en-US" dirty="0"/>
          </a:p>
        </p:txBody>
      </p:sp>
      <p:grpSp>
        <p:nvGrpSpPr>
          <p:cNvPr id="54" name="组合 53"/>
          <p:cNvGrpSpPr/>
          <p:nvPr/>
        </p:nvGrpSpPr>
        <p:grpSpPr>
          <a:xfrm>
            <a:off x="987981" y="1354766"/>
            <a:ext cx="6817416" cy="2426094"/>
            <a:chOff x="601371" y="4524094"/>
            <a:chExt cx="1110099" cy="1114283"/>
          </a:xfrm>
        </p:grpSpPr>
        <p:sp>
          <p:nvSpPr>
            <p:cNvPr id="55" name="圆角矩形 54"/>
            <p:cNvSpPr/>
            <p:nvPr/>
          </p:nvSpPr>
          <p:spPr>
            <a:xfrm>
              <a:off x="1147308" y="4524094"/>
              <a:ext cx="538067" cy="14877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prstClr val="black"/>
                  </a:solidFill>
                  <a:latin typeface="Microsoft YaHei" panose="020B0503020204020204" pitchFamily="34" charset="-122"/>
                  <a:ea typeface="Microsoft YaHei" panose="020B0503020204020204" pitchFamily="34" charset="-122"/>
                </a:rPr>
                <a:t>查询执行</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
          <p:nvSpPr>
            <p:cNvPr id="56" name="圆角矩形 55"/>
            <p:cNvSpPr/>
            <p:nvPr/>
          </p:nvSpPr>
          <p:spPr>
            <a:xfrm>
              <a:off x="1139685" y="4964343"/>
              <a:ext cx="571785" cy="223757"/>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solidFill>
                    <a:prstClr val="black"/>
                  </a:solidFill>
                  <a:latin typeface="Microsoft YaHei" panose="020B0503020204020204" pitchFamily="34" charset="-122"/>
                  <a:ea typeface="Microsoft YaHei" panose="020B0503020204020204" pitchFamily="34" charset="-122"/>
                </a:rPr>
                <a:t>Heap&amp;Index</a:t>
              </a:r>
              <a:r>
                <a:rPr lang="en-US" altLang="zh-CN" sz="1200" dirty="0" smtClean="0">
                  <a:solidFill>
                    <a:prstClr val="black"/>
                  </a:solidFill>
                  <a:latin typeface="Microsoft YaHei" panose="020B0503020204020204" pitchFamily="34" charset="-122"/>
                  <a:ea typeface="Microsoft YaHei" panose="020B0503020204020204" pitchFamily="34" charset="-122"/>
                </a:rPr>
                <a:t> Access</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
          <p:nvSpPr>
            <p:cNvPr id="57" name="圆角矩形 56"/>
            <p:cNvSpPr/>
            <p:nvPr/>
          </p:nvSpPr>
          <p:spPr>
            <a:xfrm>
              <a:off x="608759" y="5419891"/>
              <a:ext cx="459549" cy="218486"/>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prstClr val="black"/>
                  </a:solidFill>
                  <a:latin typeface="Microsoft YaHei" panose="020B0503020204020204" pitchFamily="34" charset="-122"/>
                  <a:ea typeface="Microsoft YaHei" panose="020B0503020204020204" pitchFamily="34" charset="-122"/>
                </a:rPr>
                <a:t>锁管理器</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
          <p:nvSpPr>
            <p:cNvPr id="58" name="圆角矩形 57"/>
            <p:cNvSpPr/>
            <p:nvPr/>
          </p:nvSpPr>
          <p:spPr>
            <a:xfrm>
              <a:off x="1139685" y="5424219"/>
              <a:ext cx="571785" cy="20117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prstClr val="black"/>
                  </a:solidFill>
                  <a:latin typeface="Microsoft YaHei" panose="020B0503020204020204" pitchFamily="34" charset="-122"/>
                  <a:ea typeface="Microsoft YaHei" panose="020B0503020204020204" pitchFamily="34" charset="-122"/>
                </a:rPr>
                <a:t>缓冲区管理器</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
          <p:nvSpPr>
            <p:cNvPr id="59" name="圆角矩形 58"/>
            <p:cNvSpPr/>
            <p:nvPr/>
          </p:nvSpPr>
          <p:spPr>
            <a:xfrm>
              <a:off x="601371" y="4964343"/>
              <a:ext cx="447973" cy="220147"/>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prstClr val="black"/>
                  </a:solidFill>
                  <a:latin typeface="Microsoft YaHei" panose="020B0503020204020204" pitchFamily="34" charset="-122"/>
                  <a:ea typeface="Microsoft YaHei" panose="020B0503020204020204" pitchFamily="34" charset="-122"/>
                </a:rPr>
                <a:t>事务管理器</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grpSp>
      <p:sp>
        <p:nvSpPr>
          <p:cNvPr id="60" name="圆角矩形 59"/>
          <p:cNvSpPr/>
          <p:nvPr/>
        </p:nvSpPr>
        <p:spPr>
          <a:xfrm>
            <a:off x="8681820" y="2306757"/>
            <a:ext cx="2751122" cy="42933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black"/>
                </a:solidFill>
                <a:latin typeface="Microsoft YaHei" panose="020B0503020204020204" pitchFamily="34" charset="-122"/>
                <a:ea typeface="Microsoft YaHei" panose="020B0503020204020204" pitchFamily="34" charset="-122"/>
              </a:rPr>
              <a:t>Catalog </a:t>
            </a:r>
            <a:r>
              <a:rPr lang="zh-CN" altLang="en-US" sz="1200" dirty="0" smtClean="0">
                <a:solidFill>
                  <a:prstClr val="black"/>
                </a:solidFill>
                <a:latin typeface="Microsoft YaHei" panose="020B0503020204020204" pitchFamily="34" charset="-122"/>
                <a:ea typeface="Microsoft YaHei" panose="020B0503020204020204" pitchFamily="34" charset="-122"/>
              </a:rPr>
              <a:t>数据字典</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
        <p:nvSpPr>
          <p:cNvPr id="61" name="圆角矩形 60"/>
          <p:cNvSpPr/>
          <p:nvPr/>
        </p:nvSpPr>
        <p:spPr>
          <a:xfrm>
            <a:off x="4286055" y="4183438"/>
            <a:ext cx="3511485" cy="43801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prstClr val="black"/>
                </a:solidFill>
                <a:latin typeface="Microsoft YaHei" panose="020B0503020204020204" pitchFamily="34" charset="-122"/>
                <a:ea typeface="Microsoft YaHei" panose="020B0503020204020204" pitchFamily="34" charset="-122"/>
              </a:rPr>
              <a:t>存储管理器</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
        <p:nvSpPr>
          <p:cNvPr id="62" name="圆角矩形 61"/>
          <p:cNvSpPr/>
          <p:nvPr/>
        </p:nvSpPr>
        <p:spPr>
          <a:xfrm>
            <a:off x="4306478" y="5042852"/>
            <a:ext cx="3511485" cy="43801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latin typeface="Microsoft YaHei" panose="020B0503020204020204" pitchFamily="34" charset="-122"/>
                <a:ea typeface="Microsoft YaHei" panose="020B0503020204020204" pitchFamily="34" charset="-122"/>
              </a:rPr>
              <a:t>文件</a:t>
            </a:r>
            <a:r>
              <a:rPr lang="zh-CN" altLang="en-US" sz="1200" dirty="0" smtClean="0">
                <a:solidFill>
                  <a:prstClr val="black"/>
                </a:solidFill>
                <a:latin typeface="Microsoft YaHei" panose="020B0503020204020204" pitchFamily="34" charset="-122"/>
                <a:ea typeface="Microsoft YaHei" panose="020B0503020204020204" pitchFamily="34" charset="-122"/>
              </a:rPr>
              <a:t>管理器</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
        <p:nvSpPr>
          <p:cNvPr id="63" name="流程图: 磁盘 62"/>
          <p:cNvSpPr/>
          <p:nvPr/>
        </p:nvSpPr>
        <p:spPr>
          <a:xfrm>
            <a:off x="5194171" y="5938404"/>
            <a:ext cx="1593130" cy="547985"/>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28000"/>
                </a:schemeClr>
              </a:solidFill>
            </a:endParaRPr>
          </a:p>
        </p:txBody>
      </p:sp>
      <p:sp>
        <p:nvSpPr>
          <p:cNvPr id="64" name="圆角矩形 63"/>
          <p:cNvSpPr/>
          <p:nvPr/>
        </p:nvSpPr>
        <p:spPr>
          <a:xfrm>
            <a:off x="8236998" y="3269044"/>
            <a:ext cx="2822214" cy="475703"/>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latin typeface="Microsoft YaHei" panose="020B0503020204020204" pitchFamily="34" charset="-122"/>
                <a:ea typeface="Microsoft YaHei" panose="020B0503020204020204" pitchFamily="34" charset="-122"/>
              </a:rPr>
              <a:t>日志</a:t>
            </a:r>
            <a:r>
              <a:rPr lang="zh-CN" altLang="en-US" sz="1200" dirty="0" smtClean="0">
                <a:solidFill>
                  <a:prstClr val="black"/>
                </a:solidFill>
                <a:latin typeface="Microsoft YaHei" panose="020B0503020204020204" pitchFamily="34" charset="-122"/>
                <a:ea typeface="Microsoft YaHei" panose="020B0503020204020204" pitchFamily="34" charset="-122"/>
              </a:rPr>
              <a:t>管理器</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cxnSp>
        <p:nvCxnSpPr>
          <p:cNvPr id="65" name="直接箭头连接符 64"/>
          <p:cNvCxnSpPr>
            <a:stCxn id="55" idx="2"/>
            <a:endCxn id="56" idx="0"/>
          </p:cNvCxnSpPr>
          <p:nvPr/>
        </p:nvCxnSpPr>
        <p:spPr>
          <a:xfrm>
            <a:off x="5992934" y="1678696"/>
            <a:ext cx="0" cy="6346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56" idx="2"/>
          </p:cNvCxnSpPr>
          <p:nvPr/>
        </p:nvCxnSpPr>
        <p:spPr>
          <a:xfrm flipH="1">
            <a:off x="5929460" y="2800486"/>
            <a:ext cx="0" cy="5140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a:off x="5966382" y="3752599"/>
            <a:ext cx="0" cy="4308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5985236" y="4621457"/>
            <a:ext cx="0" cy="4213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flipH="1">
            <a:off x="5962455" y="5480871"/>
            <a:ext cx="0" cy="5140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a:stCxn id="56" idx="1"/>
            <a:endCxn id="59" idx="3"/>
          </p:cNvCxnSpPr>
          <p:nvPr/>
        </p:nvCxnSpPr>
        <p:spPr>
          <a:xfrm flipH="1" flipV="1">
            <a:off x="3739103" y="2552967"/>
            <a:ext cx="554809" cy="39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H="1">
            <a:off x="3855567" y="2800485"/>
            <a:ext cx="1640260" cy="5441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6400800" y="2800485"/>
            <a:ext cx="1923068" cy="5046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5656083" y="6090467"/>
            <a:ext cx="735291" cy="369332"/>
          </a:xfrm>
          <a:prstGeom prst="rect">
            <a:avLst/>
          </a:prstGeom>
          <a:noFill/>
        </p:spPr>
        <p:txBody>
          <a:bodyPr wrap="square" rtlCol="0">
            <a:spAutoFit/>
          </a:bodyPr>
          <a:lstStyle/>
          <a:p>
            <a:r>
              <a:rPr lang="zh-CN" altLang="en-US" dirty="0" smtClean="0"/>
              <a:t>磁盘</a:t>
            </a:r>
            <a:endParaRPr lang="zh-CN" altLang="en-US" dirty="0"/>
          </a:p>
        </p:txBody>
      </p:sp>
      <p:cxnSp>
        <p:nvCxnSpPr>
          <p:cNvPr id="95" name="直接连接符 94"/>
          <p:cNvCxnSpPr>
            <a:stCxn id="64" idx="2"/>
          </p:cNvCxnSpPr>
          <p:nvPr/>
        </p:nvCxnSpPr>
        <p:spPr>
          <a:xfrm flipH="1">
            <a:off x="9643621" y="3744747"/>
            <a:ext cx="0" cy="2421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endCxn id="63" idx="4"/>
          </p:cNvCxnSpPr>
          <p:nvPr/>
        </p:nvCxnSpPr>
        <p:spPr>
          <a:xfrm flipH="1">
            <a:off x="6787301" y="6184733"/>
            <a:ext cx="2866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圆角矩形 96"/>
          <p:cNvSpPr/>
          <p:nvPr/>
        </p:nvSpPr>
        <p:spPr>
          <a:xfrm>
            <a:off x="7927941" y="5873985"/>
            <a:ext cx="3511485" cy="43801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black"/>
                </a:solidFill>
                <a:latin typeface="Microsoft YaHei" panose="020B0503020204020204" pitchFamily="34" charset="-122"/>
                <a:ea typeface="Microsoft YaHei" panose="020B0503020204020204" pitchFamily="34" charset="-122"/>
              </a:rPr>
              <a:t>Redo</a:t>
            </a:r>
            <a:r>
              <a:rPr lang="zh-CN" altLang="en-US" sz="1200" dirty="0" smtClean="0">
                <a:solidFill>
                  <a:prstClr val="black"/>
                </a:solidFill>
                <a:latin typeface="Microsoft YaHei" panose="020B0503020204020204" pitchFamily="34" charset="-122"/>
                <a:ea typeface="Microsoft YaHei" panose="020B0503020204020204" pitchFamily="34" charset="-122"/>
              </a:rPr>
              <a:t>日志文件</a:t>
            </a:r>
            <a:endParaRPr lang="zh-CN" altLang="en-US" sz="1200" dirty="0">
              <a:solidFill>
                <a:prstClr val="black"/>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877253" y="665625"/>
            <a:ext cx="6735898" cy="540000"/>
          </a:xfrm>
        </p:spPr>
        <p:txBody>
          <a:bodyPr/>
          <a:lstStyle/>
          <a:p>
            <a:r>
              <a:rPr lang="en-US" altLang="zh-CN" dirty="0" smtClean="0"/>
              <a:t>openGauss</a:t>
            </a:r>
            <a:r>
              <a:rPr lang="zh-CN" altLang="en-US" dirty="0"/>
              <a:t> </a:t>
            </a:r>
            <a:r>
              <a:rPr lang="zh-CN" altLang="en-US" dirty="0" smtClean="0"/>
              <a:t>目录</a:t>
            </a:r>
            <a:endParaRPr lang="zh-CN" altLang="en-US" dirty="0"/>
          </a:p>
        </p:txBody>
      </p:sp>
      <p:sp>
        <p:nvSpPr>
          <p:cNvPr id="3" name="文本占位符 2"/>
          <p:cNvSpPr>
            <a:spLocks noGrp="1"/>
          </p:cNvSpPr>
          <p:nvPr>
            <p:ph type="body" idx="10"/>
          </p:nvPr>
        </p:nvSpPr>
        <p:spPr>
          <a:xfrm>
            <a:off x="3017268" y="4459475"/>
            <a:ext cx="2791748" cy="540000"/>
          </a:xfrm>
        </p:spPr>
        <p:txBody>
          <a:bodyPr>
            <a:normAutofit/>
          </a:bodyPr>
          <a:lstStyle/>
          <a:p>
            <a:pPr marL="285750" indent="-285750">
              <a:buFont typeface="Wingdings" panose="05000000000000000000" pitchFamily="2" charset="2"/>
              <a:buChar char="Ø"/>
            </a:pPr>
            <a:r>
              <a:rPr lang="zh-CN" altLang="en-US" sz="1800" dirty="0" smtClean="0"/>
              <a:t>全密态等值查询原理</a:t>
            </a:r>
            <a:endParaRPr lang="zh-CN" altLang="en-US" sz="1800" dirty="0"/>
          </a:p>
        </p:txBody>
      </p:sp>
      <p:sp>
        <p:nvSpPr>
          <p:cNvPr id="4" name="文本占位符 3"/>
          <p:cNvSpPr>
            <a:spLocks noGrp="1"/>
          </p:cNvSpPr>
          <p:nvPr>
            <p:ph type="body" idx="11"/>
          </p:nvPr>
        </p:nvSpPr>
        <p:spPr>
          <a:xfrm>
            <a:off x="5646740" y="3331519"/>
            <a:ext cx="1715726" cy="540000"/>
          </a:xfrm>
        </p:spPr>
        <p:txBody>
          <a:bodyPr>
            <a:normAutofit/>
          </a:bodyPr>
          <a:lstStyle/>
          <a:p>
            <a:pPr marL="285750" indent="-285750">
              <a:buFont typeface="Wingdings" panose="05000000000000000000" pitchFamily="2" charset="2"/>
              <a:buChar char="Ø"/>
            </a:pPr>
            <a:r>
              <a:rPr lang="zh-CN" altLang="en-US" sz="1800" dirty="0"/>
              <a:t>线程池</a:t>
            </a:r>
            <a:r>
              <a:rPr lang="zh-CN" altLang="en-US" sz="1800" dirty="0" smtClean="0"/>
              <a:t>原理</a:t>
            </a:r>
            <a:endParaRPr lang="zh-CN" altLang="en-US" sz="1800" dirty="0"/>
          </a:p>
        </p:txBody>
      </p:sp>
      <p:sp>
        <p:nvSpPr>
          <p:cNvPr id="5" name="文本占位符 4"/>
          <p:cNvSpPr>
            <a:spLocks noGrp="1"/>
          </p:cNvSpPr>
          <p:nvPr>
            <p:ph type="body" idx="12"/>
          </p:nvPr>
        </p:nvSpPr>
        <p:spPr>
          <a:xfrm>
            <a:off x="3018049" y="4034650"/>
            <a:ext cx="2025220" cy="540000"/>
          </a:xfrm>
        </p:spPr>
        <p:txBody>
          <a:bodyPr>
            <a:normAutofit/>
          </a:bodyPr>
          <a:lstStyle/>
          <a:p>
            <a:pPr marL="285750" indent="-285750">
              <a:buFont typeface="Wingdings" panose="05000000000000000000" pitchFamily="2" charset="2"/>
              <a:buChar char="Ø"/>
            </a:pPr>
            <a:r>
              <a:rPr lang="zh-CN" altLang="en-US" sz="1800" dirty="0"/>
              <a:t>极致</a:t>
            </a:r>
            <a:r>
              <a:rPr lang="en-US" altLang="zh-CN" sz="1800" dirty="0" smtClean="0"/>
              <a:t>RTO</a:t>
            </a:r>
            <a:r>
              <a:rPr lang="zh-CN" altLang="en-US" sz="1800" dirty="0" smtClean="0"/>
              <a:t>优化</a:t>
            </a:r>
            <a:endParaRPr lang="zh-CN" altLang="en-US" sz="1800" dirty="0"/>
          </a:p>
        </p:txBody>
      </p:sp>
      <p:sp>
        <p:nvSpPr>
          <p:cNvPr id="6" name="文本占位符 5"/>
          <p:cNvSpPr>
            <a:spLocks noGrp="1"/>
          </p:cNvSpPr>
          <p:nvPr>
            <p:ph type="body" idx="13"/>
          </p:nvPr>
        </p:nvSpPr>
        <p:spPr>
          <a:xfrm>
            <a:off x="7911230" y="3331519"/>
            <a:ext cx="2123643" cy="540000"/>
          </a:xfrm>
        </p:spPr>
        <p:txBody>
          <a:bodyPr>
            <a:normAutofit/>
          </a:bodyPr>
          <a:lstStyle/>
          <a:p>
            <a:pPr marL="285750" indent="-285750">
              <a:buFont typeface="Wingdings" panose="05000000000000000000" pitchFamily="2" charset="2"/>
              <a:buChar char="Ø"/>
            </a:pPr>
            <a:r>
              <a:rPr lang="zh-CN" altLang="en-US" sz="1800" dirty="0" smtClean="0"/>
              <a:t>增量检查点原理</a:t>
            </a:r>
            <a:endParaRPr lang="zh-CN" altLang="en-US" sz="1800" dirty="0"/>
          </a:p>
        </p:txBody>
      </p:sp>
      <p:sp>
        <p:nvSpPr>
          <p:cNvPr id="7" name="文本占位符 2"/>
          <p:cNvSpPr txBox="1"/>
          <p:nvPr/>
        </p:nvSpPr>
        <p:spPr>
          <a:xfrm>
            <a:off x="1184334" y="2169821"/>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架构</a:t>
            </a:r>
            <a:endParaRPr lang="zh-CN" altLang="en-US" dirty="0"/>
          </a:p>
        </p:txBody>
      </p:sp>
      <p:sp>
        <p:nvSpPr>
          <p:cNvPr id="8" name="文本占位符 2"/>
          <p:cNvSpPr txBox="1"/>
          <p:nvPr/>
        </p:nvSpPr>
        <p:spPr>
          <a:xfrm>
            <a:off x="1182624" y="2783147"/>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b="1" dirty="0" smtClean="0"/>
              <a:t>openGauss </a:t>
            </a:r>
            <a:r>
              <a:rPr lang="zh-CN" altLang="en-US" b="1" dirty="0" smtClean="0"/>
              <a:t>核心技术及实践</a:t>
            </a:r>
            <a:endParaRPr lang="zh-CN" altLang="en-US" b="1" dirty="0"/>
          </a:p>
        </p:txBody>
      </p:sp>
      <p:sp>
        <p:nvSpPr>
          <p:cNvPr id="9" name="文本占位符 5"/>
          <p:cNvSpPr txBox="1"/>
          <p:nvPr/>
        </p:nvSpPr>
        <p:spPr>
          <a:xfrm>
            <a:off x="3028587" y="3315190"/>
            <a:ext cx="228116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a:t>NUMA</a:t>
            </a:r>
            <a:r>
              <a:rPr lang="zh-CN" altLang="en-US" sz="1800" dirty="0"/>
              <a:t>多</a:t>
            </a:r>
            <a:r>
              <a:rPr lang="zh-CN" altLang="en-US" sz="1800" dirty="0" smtClean="0"/>
              <a:t>核优化</a:t>
            </a:r>
            <a:endParaRPr lang="zh-CN" altLang="en-US" sz="1800" dirty="0"/>
          </a:p>
        </p:txBody>
      </p:sp>
      <p:sp>
        <p:nvSpPr>
          <p:cNvPr id="10" name="文本占位符 5"/>
          <p:cNvSpPr txBox="1"/>
          <p:nvPr/>
        </p:nvSpPr>
        <p:spPr>
          <a:xfrm>
            <a:off x="3045263" y="3645430"/>
            <a:ext cx="2988684"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a:t>行列混合引擎</a:t>
            </a:r>
            <a:endParaRPr lang="zh-CN" altLang="en-US" sz="1800" dirty="0"/>
          </a:p>
        </p:txBody>
      </p:sp>
      <p:sp>
        <p:nvSpPr>
          <p:cNvPr id="11" name="文本占位符 2"/>
          <p:cNvSpPr txBox="1"/>
          <p:nvPr/>
        </p:nvSpPr>
        <p:spPr>
          <a:xfrm>
            <a:off x="1180869" y="1522114"/>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开</a:t>
            </a:r>
            <a:r>
              <a:rPr lang="zh-CN" altLang="en-US" dirty="0" smtClean="0"/>
              <a:t>源社区介绍</a:t>
            </a:r>
            <a:endParaRPr lang="zh-CN" altLang="en-US" dirty="0"/>
          </a:p>
        </p:txBody>
      </p:sp>
      <p:sp>
        <p:nvSpPr>
          <p:cNvPr id="12" name="文本占位符 2"/>
          <p:cNvSpPr txBox="1"/>
          <p:nvPr/>
        </p:nvSpPr>
        <p:spPr>
          <a:xfrm>
            <a:off x="1137595" y="5512489"/>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未来技术发展方向</a:t>
            </a:r>
            <a:endParaRPr lang="zh-CN" altLang="en-US" dirty="0"/>
          </a:p>
        </p:txBody>
      </p:sp>
      <p:sp>
        <p:nvSpPr>
          <p:cNvPr id="13" name="文本占位符 5"/>
          <p:cNvSpPr txBox="1"/>
          <p:nvPr/>
        </p:nvSpPr>
        <p:spPr>
          <a:xfrm>
            <a:off x="5652595" y="3635371"/>
            <a:ext cx="241820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MOT</a:t>
            </a:r>
            <a:r>
              <a:rPr lang="zh-CN" altLang="en-US" sz="1800" dirty="0" smtClean="0"/>
              <a:t>内存表原理</a:t>
            </a:r>
            <a:endParaRPr lang="zh-CN" altLang="en-US" sz="1800" dirty="0"/>
          </a:p>
        </p:txBody>
      </p:sp>
      <p:sp>
        <p:nvSpPr>
          <p:cNvPr id="14" name="文本占位符 5"/>
          <p:cNvSpPr txBox="1"/>
          <p:nvPr/>
        </p:nvSpPr>
        <p:spPr>
          <a:xfrm>
            <a:off x="3024194"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AI4DB</a:t>
            </a:r>
            <a:r>
              <a:rPr lang="zh-CN" altLang="en-US" sz="1800" dirty="0" smtClean="0"/>
              <a:t>自治数据库</a:t>
            </a:r>
            <a:endParaRPr lang="zh-CN" altLang="en-US" sz="1800" dirty="0"/>
          </a:p>
        </p:txBody>
      </p:sp>
      <p:sp>
        <p:nvSpPr>
          <p:cNvPr id="15" name="文本占位符 5"/>
          <p:cNvSpPr txBox="1"/>
          <p:nvPr/>
        </p:nvSpPr>
        <p:spPr>
          <a:xfrm>
            <a:off x="1681660" y="331083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b="1" dirty="0" smtClean="0"/>
              <a:t>高性能</a:t>
            </a:r>
            <a:endParaRPr lang="zh-CN" altLang="en-US" sz="2000" b="1" dirty="0"/>
          </a:p>
        </p:txBody>
      </p:sp>
      <p:sp>
        <p:nvSpPr>
          <p:cNvPr id="16" name="文本占位符 5"/>
          <p:cNvSpPr txBox="1"/>
          <p:nvPr/>
        </p:nvSpPr>
        <p:spPr>
          <a:xfrm>
            <a:off x="1667804" y="4024345"/>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a:t>可用性</a:t>
            </a:r>
            <a:endParaRPr lang="zh-CN" altLang="en-US" sz="2000" dirty="0"/>
          </a:p>
        </p:txBody>
      </p:sp>
      <p:sp>
        <p:nvSpPr>
          <p:cNvPr id="17" name="文本占位符 5"/>
          <p:cNvSpPr txBox="1"/>
          <p:nvPr/>
        </p:nvSpPr>
        <p:spPr>
          <a:xfrm>
            <a:off x="1685121" y="444691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smtClean="0"/>
              <a:t>安全性</a:t>
            </a:r>
            <a:endParaRPr lang="zh-CN" altLang="en-US" sz="2000" dirty="0"/>
          </a:p>
        </p:txBody>
      </p:sp>
      <p:sp>
        <p:nvSpPr>
          <p:cNvPr id="18" name="文本占位符 5"/>
          <p:cNvSpPr txBox="1"/>
          <p:nvPr/>
        </p:nvSpPr>
        <p:spPr>
          <a:xfrm>
            <a:off x="1671265" y="4859086"/>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a:t>易运维</a:t>
            </a:r>
            <a:endParaRPr lang="zh-CN" altLang="en-US" sz="2000" dirty="0"/>
          </a:p>
        </p:txBody>
      </p:sp>
      <p:sp>
        <p:nvSpPr>
          <p:cNvPr id="19" name="文本占位符 4"/>
          <p:cNvSpPr txBox="1"/>
          <p:nvPr/>
        </p:nvSpPr>
        <p:spPr>
          <a:xfrm>
            <a:off x="7911230" y="3658999"/>
            <a:ext cx="2582860"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Inplace</a:t>
            </a:r>
            <a:r>
              <a:rPr lang="en-US" altLang="zh-CN" sz="1800" dirty="0" smtClean="0"/>
              <a:t> Update</a:t>
            </a:r>
            <a:r>
              <a:rPr lang="zh-CN" altLang="en-US" sz="1800" dirty="0" smtClean="0"/>
              <a:t>引擎</a:t>
            </a:r>
            <a:endParaRPr lang="zh-CN" altLang="en-US" sz="1800" dirty="0"/>
          </a:p>
        </p:txBody>
      </p:sp>
      <p:sp>
        <p:nvSpPr>
          <p:cNvPr id="20" name="文本占位符 2"/>
          <p:cNvSpPr txBox="1"/>
          <p:nvPr/>
        </p:nvSpPr>
        <p:spPr>
          <a:xfrm>
            <a:off x="5646740" y="4459475"/>
            <a:ext cx="2791748"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smtClean="0"/>
              <a:t>账本数据库</a:t>
            </a:r>
            <a:endParaRPr lang="zh-CN" altLang="en-US" sz="1800" dirty="0"/>
          </a:p>
        </p:txBody>
      </p:sp>
      <p:sp>
        <p:nvSpPr>
          <p:cNvPr id="21" name="文本占位符 4"/>
          <p:cNvSpPr txBox="1"/>
          <p:nvPr/>
        </p:nvSpPr>
        <p:spPr>
          <a:xfrm>
            <a:off x="5647520" y="4034650"/>
            <a:ext cx="2573533"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Paxos</a:t>
            </a:r>
            <a:r>
              <a:rPr lang="zh-CN" altLang="en-US" sz="1800" dirty="0" smtClean="0"/>
              <a:t>协议自选主</a:t>
            </a:r>
            <a:endParaRPr lang="zh-CN" altLang="en-US" sz="1800" dirty="0"/>
          </a:p>
        </p:txBody>
      </p:sp>
      <p:sp>
        <p:nvSpPr>
          <p:cNvPr id="23" name="文本占位符 5"/>
          <p:cNvSpPr txBox="1"/>
          <p:nvPr/>
        </p:nvSpPr>
        <p:spPr>
          <a:xfrm>
            <a:off x="5635335"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DB4AI</a:t>
            </a:r>
            <a:r>
              <a:rPr lang="zh-CN" altLang="en-US" sz="1800" dirty="0" smtClean="0"/>
              <a:t>库内</a:t>
            </a:r>
            <a:r>
              <a:rPr lang="en-US" altLang="zh-CN" sz="1800" dirty="0" smtClean="0"/>
              <a:t>AI</a:t>
            </a:r>
            <a:r>
              <a:rPr lang="zh-CN" altLang="en-US" sz="1800" dirty="0" smtClean="0"/>
              <a:t>引擎</a:t>
            </a:r>
            <a:endParaRPr lang="zh-CN" alt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CPU</a:t>
            </a:r>
            <a:r>
              <a:rPr lang="zh-CN" altLang="en-US" dirty="0" smtClean="0"/>
              <a:t>体系架构发展历史</a:t>
            </a:r>
            <a:endParaRPr lang="zh-CN" altLang="en-US" dirty="0"/>
          </a:p>
        </p:txBody>
      </p:sp>
      <p:sp>
        <p:nvSpPr>
          <p:cNvPr id="6" name="右箭头 5"/>
          <p:cNvSpPr/>
          <p:nvPr/>
        </p:nvSpPr>
        <p:spPr bwMode="auto">
          <a:xfrm>
            <a:off x="512735" y="2015792"/>
            <a:ext cx="11082760" cy="549144"/>
          </a:xfrm>
          <a:prstGeom prst="rightArrow">
            <a:avLst/>
          </a:prstGeom>
          <a:noFill/>
          <a:ln>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
                <a:srgbClr val="CC9900"/>
              </a:buClr>
              <a:buSzTx/>
              <a:buFont typeface="Wingdings" panose="05000000000000000000" pitchFamily="2" charset="2"/>
              <a:buChar char="n"/>
            </a:pPr>
            <a:endParaRPr kumimoji="0" lang="zh-CN" altLang="en-US" sz="1400" b="0" i="0" u="none" strike="noStrike" cap="none" normalizeH="0" baseline="0" smtClean="0">
              <a:ln>
                <a:noFill/>
              </a:ln>
              <a:solidFill>
                <a:schemeClr val="bg1"/>
              </a:solidFill>
              <a:effectLst/>
              <a:latin typeface="Microsoft YaHei" panose="020B0503020204020204" pitchFamily="34" charset="-122"/>
              <a:ea typeface="Microsoft YaHei" panose="020B0503020204020204" pitchFamily="34" charset="-122"/>
            </a:endParaRPr>
          </a:p>
        </p:txBody>
      </p:sp>
      <p:sp>
        <p:nvSpPr>
          <p:cNvPr id="8" name="文本框 7"/>
          <p:cNvSpPr txBox="1"/>
          <p:nvPr/>
        </p:nvSpPr>
        <p:spPr>
          <a:xfrm>
            <a:off x="1840782" y="1692060"/>
            <a:ext cx="787395" cy="400110"/>
          </a:xfrm>
          <a:prstGeom prst="rect">
            <a:avLst/>
          </a:prstGeom>
          <a:noFill/>
        </p:spPr>
        <p:txBody>
          <a:bodyPr wrap="none" rtlCol="0">
            <a:spAutoFit/>
          </a:bodyPr>
          <a:lstStyle/>
          <a:p>
            <a:r>
              <a:rPr lang="en-US" altLang="zh-CN" sz="2000" dirty="0" smtClean="0">
                <a:solidFill>
                  <a:schemeClr val="bg1"/>
                </a:solidFill>
                <a:latin typeface="Microsoft YaHei" panose="020B0503020204020204" pitchFamily="34" charset="-122"/>
                <a:ea typeface="Microsoft YaHei" panose="020B0503020204020204" pitchFamily="34" charset="-122"/>
              </a:rPr>
              <a:t>1974</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11" name="文本框 10"/>
          <p:cNvSpPr txBox="1"/>
          <p:nvPr/>
        </p:nvSpPr>
        <p:spPr>
          <a:xfrm>
            <a:off x="3181704" y="1716542"/>
            <a:ext cx="787395" cy="400110"/>
          </a:xfrm>
          <a:prstGeom prst="rect">
            <a:avLst/>
          </a:prstGeom>
          <a:noFill/>
        </p:spPr>
        <p:txBody>
          <a:bodyPr wrap="none" rtlCol="0">
            <a:spAutoFit/>
          </a:bodyPr>
          <a:lstStyle/>
          <a:p>
            <a:r>
              <a:rPr lang="en-US" altLang="zh-CN" sz="2000" dirty="0" smtClean="0">
                <a:solidFill>
                  <a:schemeClr val="bg1"/>
                </a:solidFill>
                <a:latin typeface="Microsoft YaHei" panose="020B0503020204020204" pitchFamily="34" charset="-122"/>
                <a:ea typeface="Microsoft YaHei" panose="020B0503020204020204" pitchFamily="34" charset="-122"/>
              </a:rPr>
              <a:t>1975</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14" name="文本框 13"/>
          <p:cNvSpPr txBox="1"/>
          <p:nvPr/>
        </p:nvSpPr>
        <p:spPr>
          <a:xfrm>
            <a:off x="5394412" y="1706866"/>
            <a:ext cx="787395" cy="400110"/>
          </a:xfrm>
          <a:prstGeom prst="rect">
            <a:avLst/>
          </a:prstGeom>
          <a:noFill/>
        </p:spPr>
        <p:txBody>
          <a:bodyPr wrap="none" rtlCol="0">
            <a:spAutoFit/>
          </a:bodyPr>
          <a:lstStyle/>
          <a:p>
            <a:r>
              <a:rPr lang="en-US" altLang="zh-CN" sz="2000" dirty="0" smtClean="0">
                <a:solidFill>
                  <a:schemeClr val="bg1"/>
                </a:solidFill>
                <a:latin typeface="Microsoft YaHei" panose="020B0503020204020204" pitchFamily="34" charset="-122"/>
                <a:ea typeface="Microsoft YaHei" panose="020B0503020204020204" pitchFamily="34" charset="-122"/>
              </a:rPr>
              <a:t>2004</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20" name="文本框 19"/>
          <p:cNvSpPr txBox="1"/>
          <p:nvPr/>
        </p:nvSpPr>
        <p:spPr>
          <a:xfrm>
            <a:off x="7800742" y="1720321"/>
            <a:ext cx="787395" cy="400110"/>
          </a:xfrm>
          <a:prstGeom prst="rect">
            <a:avLst/>
          </a:prstGeom>
          <a:noFill/>
        </p:spPr>
        <p:txBody>
          <a:bodyPr wrap="none" rtlCol="0">
            <a:spAutoFit/>
          </a:bodyPr>
          <a:lstStyle/>
          <a:p>
            <a:r>
              <a:rPr lang="en-US" altLang="zh-CN" sz="2000" dirty="0" smtClean="0">
                <a:solidFill>
                  <a:schemeClr val="bg1"/>
                </a:solidFill>
                <a:latin typeface="Microsoft YaHei" panose="020B0503020204020204" pitchFamily="34" charset="-122"/>
                <a:ea typeface="Microsoft YaHei" panose="020B0503020204020204" pitchFamily="34" charset="-122"/>
              </a:rPr>
              <a:t>2015</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23" name="文本框 22"/>
          <p:cNvSpPr txBox="1"/>
          <p:nvPr/>
        </p:nvSpPr>
        <p:spPr>
          <a:xfrm>
            <a:off x="9080971" y="1729947"/>
            <a:ext cx="787395" cy="400110"/>
          </a:xfrm>
          <a:prstGeom prst="rect">
            <a:avLst/>
          </a:prstGeom>
          <a:noFill/>
        </p:spPr>
        <p:txBody>
          <a:bodyPr wrap="none" rtlCol="0">
            <a:spAutoFit/>
          </a:bodyPr>
          <a:lstStyle/>
          <a:p>
            <a:r>
              <a:rPr lang="en-US" altLang="zh-CN" sz="2000" dirty="0" smtClean="0">
                <a:solidFill>
                  <a:schemeClr val="bg1"/>
                </a:solidFill>
                <a:latin typeface="Microsoft YaHei" panose="020B0503020204020204" pitchFamily="34" charset="-122"/>
                <a:ea typeface="Microsoft YaHei" panose="020B0503020204020204" pitchFamily="34" charset="-122"/>
              </a:rPr>
              <a:t>2019</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24" name="文本框 23"/>
          <p:cNvSpPr txBox="1"/>
          <p:nvPr/>
        </p:nvSpPr>
        <p:spPr>
          <a:xfrm>
            <a:off x="8880739" y="3820056"/>
            <a:ext cx="2138869" cy="738664"/>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专用芯片</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一类</a:t>
            </a:r>
            <a:r>
              <a:rPr lang="zh-CN" altLang="en-US" sz="1400" dirty="0" smtClean="0">
                <a:solidFill>
                  <a:schemeClr val="bg1"/>
                </a:solidFill>
                <a:latin typeface="Microsoft YaHei" panose="020B0503020204020204" pitchFamily="34" charset="-122"/>
                <a:ea typeface="Microsoft YaHei" panose="020B0503020204020204" pitchFamily="34" charset="-122"/>
              </a:rPr>
              <a:t>应用做</a:t>
            </a:r>
            <a:r>
              <a:rPr lang="zh-CN" altLang="en-US" sz="1400" dirty="0">
                <a:solidFill>
                  <a:schemeClr val="bg1"/>
                </a:solidFill>
                <a:latin typeface="Microsoft YaHei" panose="020B0503020204020204" pitchFamily="34" charset="-122"/>
                <a:ea typeface="Microsoft YaHei" panose="020B0503020204020204" pitchFamily="34" charset="-122"/>
              </a:rPr>
              <a:t>架构优化从而实现更好的能效比。</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25" name="直接连接符 24"/>
          <p:cNvCxnSpPr/>
          <p:nvPr/>
        </p:nvCxnSpPr>
        <p:spPr bwMode="auto">
          <a:xfrm>
            <a:off x="1228988" y="1713395"/>
            <a:ext cx="0" cy="117527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6" name="文本框 25"/>
          <p:cNvSpPr txBox="1"/>
          <p:nvPr/>
        </p:nvSpPr>
        <p:spPr>
          <a:xfrm>
            <a:off x="510212" y="1712624"/>
            <a:ext cx="787395" cy="400110"/>
          </a:xfrm>
          <a:prstGeom prst="rect">
            <a:avLst/>
          </a:prstGeom>
          <a:noFill/>
        </p:spPr>
        <p:txBody>
          <a:bodyPr wrap="none" rtlCol="0">
            <a:spAutoFit/>
          </a:bodyPr>
          <a:lstStyle/>
          <a:p>
            <a:r>
              <a:rPr lang="en-US" altLang="zh-CN" sz="2000" dirty="0" smtClean="0">
                <a:solidFill>
                  <a:schemeClr val="bg1"/>
                </a:solidFill>
                <a:latin typeface="Microsoft YaHei" panose="020B0503020204020204" pitchFamily="34" charset="-122"/>
                <a:ea typeface="Microsoft YaHei" panose="020B0503020204020204" pitchFamily="34" charset="-122"/>
              </a:rPr>
              <a:t>1965</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sp>
        <p:nvSpPr>
          <p:cNvPr id="27" name="文本框 26"/>
          <p:cNvSpPr txBox="1"/>
          <p:nvPr/>
        </p:nvSpPr>
        <p:spPr>
          <a:xfrm>
            <a:off x="197593" y="2893272"/>
            <a:ext cx="2011487" cy="954107"/>
          </a:xfrm>
          <a:prstGeom prst="rect">
            <a:avLst/>
          </a:prstGeom>
          <a:noFill/>
        </p:spPr>
        <p:txBody>
          <a:bodyPr wrap="square" rtlCol="0">
            <a:spAutoFit/>
          </a:bodyPr>
          <a:lstStyle/>
          <a:p>
            <a:pPr marL="285750" indent="-285750">
              <a:buFont typeface="Wingdings" panose="05000000000000000000" pitchFamily="2" charset="2"/>
              <a:buChar char="l"/>
            </a:pPr>
            <a:r>
              <a:rPr lang="zh-CN" altLang="en-US" sz="1400" dirty="0">
                <a:solidFill>
                  <a:schemeClr val="bg1"/>
                </a:solidFill>
                <a:latin typeface="Microsoft YaHei" panose="020B0503020204020204" pitchFamily="34" charset="-122"/>
                <a:ea typeface="Microsoft YaHei" panose="020B0503020204020204" pitchFamily="34" charset="-122"/>
              </a:rPr>
              <a:t>摩尔定律</a:t>
            </a:r>
            <a:r>
              <a:rPr lang="en-US" altLang="zh-CN" sz="1400" dirty="0" smtClean="0">
                <a:solidFill>
                  <a:schemeClr val="bg1"/>
                </a:solidFill>
                <a:latin typeface="Microsoft YaHei" panose="020B0503020204020204" pitchFamily="34" charset="-122"/>
                <a:ea typeface="Microsoft YaHei" panose="020B0503020204020204" pitchFamily="34" charset="-122"/>
              </a:rPr>
              <a:t>1:</a:t>
            </a:r>
            <a:r>
              <a:rPr lang="zh-CN" altLang="en-US" sz="1400" dirty="0">
                <a:solidFill>
                  <a:schemeClr val="bg1"/>
                </a:solidFill>
                <a:latin typeface="Microsoft YaHei" panose="020B0503020204020204" pitchFamily="34" charset="-122"/>
                <a:ea typeface="Microsoft YaHei" panose="020B0503020204020204" pitchFamily="34" charset="-122"/>
              </a:rPr>
              <a:t>晶体管数量随着尺寸缩小按接近平方关系增长（</a:t>
            </a:r>
            <a:r>
              <a:rPr lang="zh-CN" altLang="en-US" sz="1400" dirty="0" smtClean="0">
                <a:solidFill>
                  <a:schemeClr val="bg1"/>
                </a:solidFill>
                <a:latin typeface="Microsoft YaHei" panose="020B0503020204020204" pitchFamily="34" charset="-122"/>
                <a:ea typeface="Microsoft YaHei" panose="020B0503020204020204" pitchFamily="34" charset="-122"/>
              </a:rPr>
              <a:t>每</a:t>
            </a:r>
            <a:r>
              <a:rPr lang="zh-CN" altLang="en-US" sz="1400" dirty="0">
                <a:solidFill>
                  <a:schemeClr val="bg1"/>
                </a:solidFill>
                <a:latin typeface="Microsoft YaHei" panose="020B0503020204020204" pitchFamily="34" charset="-122"/>
                <a:ea typeface="Microsoft YaHei" panose="020B0503020204020204" pitchFamily="34" charset="-122"/>
              </a:rPr>
              <a:t>年</a:t>
            </a:r>
            <a:r>
              <a:rPr lang="en-US" altLang="zh-CN" sz="1400" dirty="0" smtClean="0">
                <a:solidFill>
                  <a:schemeClr val="bg1"/>
                </a:solidFill>
                <a:latin typeface="Microsoft YaHei" panose="020B0503020204020204" pitchFamily="34" charset="-122"/>
                <a:ea typeface="Microsoft YaHei" panose="020B0503020204020204" pitchFamily="34" charset="-122"/>
              </a:rPr>
              <a:t>2X</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cxnSp>
        <p:nvCxnSpPr>
          <p:cNvPr id="30" name="直接连接符 29"/>
          <p:cNvCxnSpPr/>
          <p:nvPr/>
        </p:nvCxnSpPr>
        <p:spPr bwMode="auto">
          <a:xfrm flipH="1">
            <a:off x="2527734" y="1720321"/>
            <a:ext cx="0" cy="2142162"/>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3" name="文本框 32"/>
          <p:cNvSpPr txBox="1"/>
          <p:nvPr/>
        </p:nvSpPr>
        <p:spPr>
          <a:xfrm>
            <a:off x="1472212" y="3876951"/>
            <a:ext cx="2069448" cy="954107"/>
          </a:xfrm>
          <a:prstGeom prst="rect">
            <a:avLst/>
          </a:prstGeom>
          <a:noFill/>
        </p:spPr>
        <p:txBody>
          <a:bodyPr wrap="square" rtlCol="0">
            <a:spAutoFit/>
          </a:bodyPr>
          <a:lstStyle/>
          <a:p>
            <a:pPr marL="285750" indent="-285750">
              <a:buFont typeface="Wingdings" panose="05000000000000000000" pitchFamily="2" charset="2"/>
              <a:buChar char="l"/>
            </a:pPr>
            <a:r>
              <a:rPr lang="en-US" altLang="zh-CN" sz="1400" dirty="0">
                <a:solidFill>
                  <a:schemeClr val="bg1"/>
                </a:solidFill>
                <a:latin typeface="Microsoft YaHei" panose="020B0503020204020204" pitchFamily="34" charset="-122"/>
                <a:ea typeface="Microsoft YaHei" panose="020B0503020204020204" pitchFamily="34" charset="-122"/>
              </a:rPr>
              <a:t>Dennard</a:t>
            </a:r>
            <a:r>
              <a:rPr lang="zh-CN" altLang="en-US" sz="1400" dirty="0">
                <a:solidFill>
                  <a:schemeClr val="bg1"/>
                </a:solidFill>
                <a:latin typeface="Microsoft YaHei" panose="020B0503020204020204" pitchFamily="34" charset="-122"/>
                <a:ea typeface="Microsoft YaHei" panose="020B0503020204020204" pitchFamily="34" charset="-122"/>
              </a:rPr>
              <a:t>登纳</a:t>
            </a:r>
            <a:r>
              <a:rPr lang="zh-CN" altLang="en-US" sz="1400" dirty="0" smtClean="0">
                <a:solidFill>
                  <a:schemeClr val="bg1"/>
                </a:solidFill>
                <a:latin typeface="Microsoft YaHei" panose="020B0503020204020204" pitchFamily="34" charset="-122"/>
                <a:ea typeface="Microsoft YaHei" panose="020B0503020204020204" pitchFamily="34" charset="-122"/>
              </a:rPr>
              <a:t>德定律：</a:t>
            </a:r>
            <a:r>
              <a:rPr lang="zh-CN" altLang="en-US" sz="1400" dirty="0">
                <a:solidFill>
                  <a:schemeClr val="bg1"/>
                </a:solidFill>
                <a:latin typeface="Microsoft YaHei" panose="020B0503020204020204" pitchFamily="34" charset="-122"/>
                <a:ea typeface="Microsoft YaHei" panose="020B0503020204020204" pitchFamily="34" charset="-122"/>
              </a:rPr>
              <a:t>功率的使用与面积成</a:t>
            </a:r>
            <a:r>
              <a:rPr lang="zh-CN" altLang="en-US" sz="1400" dirty="0" smtClean="0">
                <a:solidFill>
                  <a:schemeClr val="bg1"/>
                </a:solidFill>
                <a:latin typeface="Microsoft YaHei" panose="020B0503020204020204" pitchFamily="34" charset="-122"/>
                <a:ea typeface="Microsoft YaHei" panose="020B0503020204020204" pitchFamily="34" charset="-122"/>
              </a:rPr>
              <a:t>比例，</a:t>
            </a:r>
            <a:r>
              <a:rPr lang="zh-CN" altLang="en-US" sz="1400" dirty="0">
                <a:solidFill>
                  <a:schemeClr val="bg1"/>
                </a:solidFill>
                <a:latin typeface="Microsoft YaHei" panose="020B0503020204020204" pitchFamily="34" charset="-122"/>
                <a:ea typeface="Microsoft YaHei" panose="020B0503020204020204" pitchFamily="34" charset="-122"/>
              </a:rPr>
              <a:t>相同面积下功耗</a:t>
            </a:r>
            <a:r>
              <a:rPr lang="zh-CN" altLang="en-US" sz="1400" dirty="0" smtClean="0">
                <a:solidFill>
                  <a:schemeClr val="bg1"/>
                </a:solidFill>
                <a:latin typeface="Microsoft YaHei" panose="020B0503020204020204" pitchFamily="34" charset="-122"/>
                <a:ea typeface="Microsoft YaHei" panose="020B0503020204020204" pitchFamily="34" charset="-122"/>
              </a:rPr>
              <a:t>不变。</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34" name="文本框 33"/>
          <p:cNvSpPr txBox="1"/>
          <p:nvPr/>
        </p:nvSpPr>
        <p:spPr>
          <a:xfrm>
            <a:off x="294465" y="5049243"/>
            <a:ext cx="3311179" cy="523220"/>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摩尔定律和</a:t>
            </a:r>
            <a:r>
              <a:rPr lang="en-US" altLang="zh-CN" sz="1400" dirty="0" smtClean="0">
                <a:solidFill>
                  <a:schemeClr val="bg1"/>
                </a:solidFill>
                <a:latin typeface="Microsoft YaHei" panose="020B0503020204020204" pitchFamily="34" charset="-122"/>
                <a:ea typeface="Microsoft YaHei" panose="020B0503020204020204" pitchFamily="34" charset="-122"/>
              </a:rPr>
              <a:t>Dennard</a:t>
            </a:r>
            <a:r>
              <a:rPr lang="zh-CN" altLang="en-US" sz="1400" dirty="0">
                <a:solidFill>
                  <a:schemeClr val="bg1"/>
                </a:solidFill>
                <a:latin typeface="Microsoft YaHei" panose="020B0503020204020204" pitchFamily="34" charset="-122"/>
                <a:ea typeface="Microsoft YaHei" panose="020B0503020204020204" pitchFamily="34" charset="-122"/>
              </a:rPr>
              <a:t>登纳</a:t>
            </a:r>
            <a:r>
              <a:rPr lang="zh-CN" altLang="en-US" sz="1400" dirty="0" smtClean="0">
                <a:solidFill>
                  <a:schemeClr val="bg1"/>
                </a:solidFill>
                <a:latin typeface="Microsoft YaHei" panose="020B0503020204020204" pitchFamily="34" charset="-122"/>
                <a:ea typeface="Microsoft YaHei" panose="020B0503020204020204" pitchFamily="34" charset="-122"/>
              </a:rPr>
              <a:t>德定律：</a:t>
            </a:r>
            <a:r>
              <a:rPr lang="zh-CN" altLang="en-US" sz="1400" dirty="0">
                <a:solidFill>
                  <a:schemeClr val="bg1"/>
                </a:solidFill>
                <a:latin typeface="Microsoft YaHei" panose="020B0503020204020204" pitchFamily="34" charset="-122"/>
                <a:ea typeface="Microsoft YaHei" panose="020B0503020204020204" pitchFamily="34" charset="-122"/>
              </a:rPr>
              <a:t>单位面积晶体管数不断增加而功耗保持不变</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cxnSp>
        <p:nvCxnSpPr>
          <p:cNvPr id="35" name="直接连接符 34"/>
          <p:cNvCxnSpPr/>
          <p:nvPr/>
        </p:nvCxnSpPr>
        <p:spPr bwMode="auto">
          <a:xfrm flipH="1">
            <a:off x="6337671" y="1734789"/>
            <a:ext cx="0" cy="2142162"/>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bwMode="auto">
          <a:xfrm>
            <a:off x="3895985" y="1741103"/>
            <a:ext cx="0" cy="117527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7" name="文本框 36"/>
          <p:cNvSpPr txBox="1"/>
          <p:nvPr/>
        </p:nvSpPr>
        <p:spPr>
          <a:xfrm>
            <a:off x="3214496" y="2867333"/>
            <a:ext cx="1654764"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1400" dirty="0">
                <a:solidFill>
                  <a:schemeClr val="bg1"/>
                </a:solidFill>
                <a:latin typeface="Microsoft YaHei" panose="020B0503020204020204" pitchFamily="34" charset="-122"/>
                <a:ea typeface="Microsoft YaHei" panose="020B0503020204020204" pitchFamily="34" charset="-122"/>
              </a:rPr>
              <a:t>摩尔</a:t>
            </a:r>
            <a:r>
              <a:rPr lang="zh-CN" altLang="en-US" sz="1400" dirty="0" smtClean="0">
                <a:solidFill>
                  <a:schemeClr val="bg1"/>
                </a:solidFill>
                <a:latin typeface="Microsoft YaHei" panose="020B0503020204020204" pitchFamily="34" charset="-122"/>
                <a:ea typeface="Microsoft YaHei" panose="020B0503020204020204" pitchFamily="34" charset="-122"/>
              </a:rPr>
              <a:t>定律</a:t>
            </a:r>
            <a:r>
              <a:rPr lang="en-US" altLang="zh-CN" sz="1400" dirty="0">
                <a:solidFill>
                  <a:schemeClr val="bg1"/>
                </a:solidFill>
                <a:latin typeface="Microsoft YaHei" panose="020B0503020204020204" pitchFamily="34" charset="-122"/>
                <a:ea typeface="Microsoft YaHei" panose="020B0503020204020204" pitchFamily="34" charset="-122"/>
              </a:rPr>
              <a:t>2</a:t>
            </a:r>
            <a:r>
              <a:rPr lang="en-US" altLang="zh-CN" sz="1400" dirty="0" smtClean="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每两年增加</a:t>
            </a:r>
            <a:r>
              <a:rPr lang="zh-CN" altLang="en-US" sz="1400" dirty="0" smtClean="0">
                <a:solidFill>
                  <a:schemeClr val="bg1"/>
                </a:solidFill>
                <a:latin typeface="Microsoft YaHei" panose="020B0503020204020204" pitchFamily="34" charset="-122"/>
                <a:ea typeface="Microsoft YaHei" panose="020B0503020204020204" pitchFamily="34" charset="-122"/>
              </a:rPr>
              <a:t>一倍。</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38" name="文本框 37"/>
          <p:cNvSpPr txBox="1"/>
          <p:nvPr/>
        </p:nvSpPr>
        <p:spPr>
          <a:xfrm>
            <a:off x="4523677" y="3748794"/>
            <a:ext cx="3691919" cy="2246769"/>
          </a:xfrm>
          <a:prstGeom prst="rect">
            <a:avLst/>
          </a:prstGeom>
          <a:noFill/>
        </p:spPr>
        <p:txBody>
          <a:bodyPr wrap="square" rtlCol="0">
            <a:spAutoFit/>
          </a:bodyPr>
          <a:lstStyle/>
          <a:p>
            <a:pPr marL="285750" indent="-285750">
              <a:buFont typeface="Wingdings" panose="05000000000000000000" pitchFamily="2" charset="2"/>
              <a:buChar char="l"/>
            </a:pPr>
            <a:r>
              <a:rPr lang="en-US" altLang="zh-CN" sz="1400" dirty="0">
                <a:solidFill>
                  <a:schemeClr val="bg1"/>
                </a:solidFill>
                <a:latin typeface="Microsoft YaHei" panose="020B0503020204020204" pitchFamily="34" charset="-122"/>
                <a:ea typeface="Microsoft YaHei" panose="020B0503020204020204" pitchFamily="34" charset="-122"/>
              </a:rPr>
              <a:t>Dennard</a:t>
            </a:r>
            <a:r>
              <a:rPr lang="zh-CN" altLang="en-US" sz="1400" dirty="0">
                <a:solidFill>
                  <a:schemeClr val="bg1"/>
                </a:solidFill>
                <a:latin typeface="Microsoft YaHei" panose="020B0503020204020204" pitchFamily="34" charset="-122"/>
                <a:ea typeface="Microsoft YaHei" panose="020B0503020204020204" pitchFamily="34" charset="-122"/>
              </a:rPr>
              <a:t>登纳</a:t>
            </a:r>
            <a:r>
              <a:rPr lang="zh-CN" altLang="en-US" sz="1400" dirty="0" smtClean="0">
                <a:solidFill>
                  <a:schemeClr val="bg1"/>
                </a:solidFill>
                <a:latin typeface="Microsoft YaHei" panose="020B0503020204020204" pitchFamily="34" charset="-122"/>
                <a:ea typeface="Microsoft YaHei" panose="020B0503020204020204" pitchFamily="34" charset="-122"/>
              </a:rPr>
              <a:t>德定律失效：</a:t>
            </a:r>
            <a:r>
              <a:rPr lang="zh-CN" altLang="en-US" sz="1400" dirty="0">
                <a:solidFill>
                  <a:schemeClr val="bg1"/>
                </a:solidFill>
                <a:latin typeface="Microsoft YaHei" panose="020B0503020204020204" pitchFamily="34" charset="-122"/>
                <a:ea typeface="Microsoft YaHei" panose="020B0503020204020204" pitchFamily="34" charset="-122"/>
              </a:rPr>
              <a:t>单位晶体管功耗改进速度比尺寸缩小速度</a:t>
            </a:r>
            <a:r>
              <a:rPr lang="zh-CN" altLang="en-US" sz="1400" dirty="0" smtClean="0">
                <a:solidFill>
                  <a:schemeClr val="bg1"/>
                </a:solidFill>
                <a:latin typeface="Microsoft YaHei" panose="020B0503020204020204" pitchFamily="34" charset="-122"/>
                <a:ea typeface="Microsoft YaHei" panose="020B0503020204020204" pitchFamily="34" charset="-122"/>
              </a:rPr>
              <a:t>慢。</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Wingdings" panose="05000000000000000000" pitchFamily="2" charset="2"/>
              <a:buChar char="l"/>
            </a:pPr>
            <a:r>
              <a:rPr lang="zh-CN" altLang="en-US" sz="1400" dirty="0">
                <a:solidFill>
                  <a:schemeClr val="bg1"/>
                </a:solidFill>
                <a:latin typeface="Microsoft YaHei" panose="020B0503020204020204" pitchFamily="34" charset="-122"/>
                <a:ea typeface="Microsoft YaHei" panose="020B0503020204020204" pitchFamily="34" charset="-122"/>
              </a:rPr>
              <a:t>奔</a:t>
            </a:r>
            <a:r>
              <a:rPr lang="en-US" altLang="zh-CN" sz="1400" dirty="0">
                <a:solidFill>
                  <a:schemeClr val="bg1"/>
                </a:solidFill>
                <a:latin typeface="Microsoft YaHei" panose="020B0503020204020204" pitchFamily="34" charset="-122"/>
                <a:ea typeface="Microsoft YaHei" panose="020B0503020204020204" pitchFamily="34" charset="-122"/>
              </a:rPr>
              <a:t>4</a:t>
            </a:r>
            <a:r>
              <a:rPr lang="zh-CN" altLang="en-US" sz="1400" dirty="0">
                <a:solidFill>
                  <a:schemeClr val="bg1"/>
                </a:solidFill>
                <a:latin typeface="Microsoft YaHei" panose="020B0503020204020204" pitchFamily="34" charset="-122"/>
                <a:ea typeface="Microsoft YaHei" panose="020B0503020204020204" pitchFamily="34" charset="-122"/>
              </a:rPr>
              <a:t>的性能是</a:t>
            </a:r>
            <a:r>
              <a:rPr lang="en-US" altLang="zh-CN" sz="1400" dirty="0">
                <a:solidFill>
                  <a:schemeClr val="bg1"/>
                </a:solidFill>
                <a:latin typeface="Microsoft YaHei" panose="020B0503020204020204" pitchFamily="34" charset="-122"/>
                <a:ea typeface="Microsoft YaHei" panose="020B0503020204020204" pitchFamily="34" charset="-122"/>
              </a:rPr>
              <a:t>486</a:t>
            </a:r>
            <a:r>
              <a:rPr lang="zh-CN" altLang="en-US" sz="1400" dirty="0">
                <a:solidFill>
                  <a:schemeClr val="bg1"/>
                </a:solidFill>
                <a:latin typeface="Microsoft YaHei" panose="020B0503020204020204" pitchFamily="34" charset="-122"/>
                <a:ea typeface="Microsoft YaHei" panose="020B0503020204020204" pitchFamily="34" charset="-122"/>
              </a:rPr>
              <a:t>的</a:t>
            </a:r>
            <a:r>
              <a:rPr lang="en-US" altLang="zh-CN" sz="1400" dirty="0">
                <a:solidFill>
                  <a:schemeClr val="bg1"/>
                </a:solidFill>
                <a:latin typeface="Microsoft YaHei" panose="020B0503020204020204" pitchFamily="34" charset="-122"/>
                <a:ea typeface="Microsoft YaHei" panose="020B0503020204020204" pitchFamily="34" charset="-122"/>
              </a:rPr>
              <a:t>6</a:t>
            </a:r>
            <a:r>
              <a:rPr lang="zh-CN" altLang="en-US" sz="1400" dirty="0">
                <a:solidFill>
                  <a:schemeClr val="bg1"/>
                </a:solidFill>
                <a:latin typeface="Microsoft YaHei" panose="020B0503020204020204" pitchFamily="34" charset="-122"/>
                <a:ea typeface="Microsoft YaHei" panose="020B0503020204020204" pitchFamily="34" charset="-122"/>
              </a:rPr>
              <a:t>倍</a:t>
            </a:r>
            <a:r>
              <a:rPr lang="zh-CN" altLang="en-US" sz="1400" dirty="0" smtClean="0">
                <a:solidFill>
                  <a:schemeClr val="bg1"/>
                </a:solidFill>
                <a:latin typeface="Microsoft YaHei" panose="020B0503020204020204" pitchFamily="34" charset="-122"/>
                <a:ea typeface="Microsoft YaHei" panose="020B0503020204020204" pitchFamily="34" charset="-122"/>
              </a:rPr>
              <a:t>，功耗</a:t>
            </a:r>
            <a:r>
              <a:rPr lang="zh-CN" altLang="en-US" sz="1400" dirty="0">
                <a:solidFill>
                  <a:schemeClr val="bg1"/>
                </a:solidFill>
                <a:latin typeface="Microsoft YaHei" panose="020B0503020204020204" pitchFamily="34" charset="-122"/>
                <a:ea typeface="Microsoft YaHei" panose="020B0503020204020204" pitchFamily="34" charset="-122"/>
              </a:rPr>
              <a:t>却是</a:t>
            </a:r>
            <a:r>
              <a:rPr lang="en-US" altLang="zh-CN" sz="1400" dirty="0">
                <a:solidFill>
                  <a:schemeClr val="bg1"/>
                </a:solidFill>
                <a:latin typeface="Microsoft YaHei" panose="020B0503020204020204" pitchFamily="34" charset="-122"/>
                <a:ea typeface="Microsoft YaHei" panose="020B0503020204020204" pitchFamily="34" charset="-122"/>
              </a:rPr>
              <a:t>23</a:t>
            </a:r>
            <a:r>
              <a:rPr lang="zh-CN" altLang="en-US" sz="1400" dirty="0" smtClean="0">
                <a:solidFill>
                  <a:schemeClr val="bg1"/>
                </a:solidFill>
                <a:latin typeface="Microsoft YaHei" panose="020B0503020204020204" pitchFamily="34" charset="-122"/>
                <a:ea typeface="Microsoft YaHei" panose="020B0503020204020204" pitchFamily="34" charset="-122"/>
              </a:rPr>
              <a:t>倍。</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Wingdings" panose="05000000000000000000" pitchFamily="2" charset="2"/>
              <a:buChar char="l"/>
            </a:pPr>
            <a:r>
              <a:rPr lang="zh-CN" altLang="en-US" sz="1400" dirty="0">
                <a:solidFill>
                  <a:schemeClr val="bg1"/>
                </a:solidFill>
                <a:latin typeface="Microsoft YaHei" panose="020B0503020204020204" pitchFamily="34" charset="-122"/>
                <a:ea typeface="Microsoft YaHei" panose="020B0503020204020204" pitchFamily="34" charset="-122"/>
              </a:rPr>
              <a:t>无法保持更多的晶体管，同时更低的功耗，从单核转向多核</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Wingdings" panose="05000000000000000000" pitchFamily="2" charset="2"/>
              <a:buChar char="l"/>
            </a:pPr>
            <a:r>
              <a:rPr lang="zh-CN" altLang="en-US" sz="1400" dirty="0">
                <a:solidFill>
                  <a:schemeClr val="bg1"/>
                </a:solidFill>
                <a:latin typeface="Microsoft YaHei" panose="020B0503020204020204" pitchFamily="34" charset="-122"/>
                <a:ea typeface="Microsoft YaHei" panose="020B0503020204020204" pitchFamily="34" charset="-122"/>
              </a:rPr>
              <a:t>阿姆达尔</a:t>
            </a:r>
            <a:r>
              <a:rPr lang="zh-CN" altLang="en-US" sz="1400" dirty="0" smtClean="0">
                <a:solidFill>
                  <a:schemeClr val="bg1"/>
                </a:solidFill>
                <a:latin typeface="Microsoft YaHei" panose="020B0503020204020204" pitchFamily="34" charset="-122"/>
                <a:ea typeface="Microsoft YaHei" panose="020B0503020204020204" pitchFamily="34" charset="-122"/>
              </a:rPr>
              <a:t>定律：</a:t>
            </a:r>
            <a:r>
              <a:rPr lang="zh-CN" altLang="en-US" sz="1400" dirty="0">
                <a:solidFill>
                  <a:schemeClr val="bg1"/>
                </a:solidFill>
                <a:latin typeface="Microsoft YaHei" panose="020B0503020204020204" pitchFamily="34" charset="-122"/>
                <a:ea typeface="Microsoft YaHei" panose="020B0503020204020204" pitchFamily="34" charset="-122"/>
              </a:rPr>
              <a:t>： 提升一个系统的一个部分的性能对整个系统有多大影响</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Wingdings" panose="05000000000000000000" pitchFamily="2" charset="2"/>
              <a:buChar char="l"/>
            </a:pPr>
            <a:r>
              <a:rPr lang="zh-CN" altLang="en-US" sz="1400" dirty="0">
                <a:solidFill>
                  <a:schemeClr val="bg1"/>
                </a:solidFill>
                <a:latin typeface="Microsoft YaHei" panose="020B0503020204020204" pitchFamily="34" charset="-122"/>
                <a:ea typeface="Microsoft YaHei" panose="020B0503020204020204" pitchFamily="34" charset="-122"/>
              </a:rPr>
              <a:t>多核架构的速度提升取决于程序中有多少部分无法并行执行</a:t>
            </a:r>
            <a:r>
              <a:rPr lang="zh-CN" altLang="en-US" sz="1400" dirty="0" smtClean="0">
                <a:solidFill>
                  <a:schemeClr val="bg1"/>
                </a:solidFill>
                <a:latin typeface="Microsoft YaHei" panose="020B0503020204020204" pitchFamily="34" charset="-122"/>
                <a:ea typeface="Microsoft YaHei" panose="020B0503020204020204" pitchFamily="34" charset="-122"/>
              </a:rPr>
              <a:t>，多</a:t>
            </a:r>
            <a:r>
              <a:rPr lang="zh-CN" altLang="en-US" sz="1400" dirty="0">
                <a:solidFill>
                  <a:schemeClr val="bg1"/>
                </a:solidFill>
                <a:latin typeface="Microsoft YaHei" panose="020B0503020204020204" pitchFamily="34" charset="-122"/>
                <a:ea typeface="Microsoft YaHei" panose="020B0503020204020204" pitchFamily="34" charset="-122"/>
              </a:rPr>
              <a:t>核对单个系统的性能提升是有上限的</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cxnSp>
        <p:nvCxnSpPr>
          <p:cNvPr id="39" name="直接连接符 38"/>
          <p:cNvCxnSpPr/>
          <p:nvPr/>
        </p:nvCxnSpPr>
        <p:spPr bwMode="auto">
          <a:xfrm>
            <a:off x="8537255" y="1768811"/>
            <a:ext cx="0" cy="117527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0" name="文本框 39"/>
          <p:cNvSpPr txBox="1"/>
          <p:nvPr/>
        </p:nvSpPr>
        <p:spPr>
          <a:xfrm>
            <a:off x="7689507" y="2988560"/>
            <a:ext cx="1654764" cy="307777"/>
          </a:xfrm>
          <a:prstGeom prst="rect">
            <a:avLst/>
          </a:prstGeom>
          <a:noFill/>
        </p:spPr>
        <p:txBody>
          <a:bodyPr wrap="square" rtlCol="0">
            <a:spAutoFit/>
          </a:bodyPr>
          <a:lstStyle/>
          <a:p>
            <a:pPr marL="285750" indent="-285750">
              <a:buFont typeface="Wingdings" panose="05000000000000000000" pitchFamily="2" charset="2"/>
              <a:buChar char="l"/>
            </a:pPr>
            <a:r>
              <a:rPr lang="zh-CN" altLang="en-US" sz="1400" dirty="0">
                <a:solidFill>
                  <a:schemeClr val="bg1"/>
                </a:solidFill>
                <a:latin typeface="Microsoft YaHei" panose="020B0503020204020204" pitchFamily="34" charset="-122"/>
                <a:ea typeface="Microsoft YaHei" panose="020B0503020204020204" pitchFamily="34" charset="-122"/>
              </a:rPr>
              <a:t>摩尔</a:t>
            </a:r>
            <a:r>
              <a:rPr lang="zh-CN" altLang="en-US" sz="1400" dirty="0" smtClean="0">
                <a:solidFill>
                  <a:schemeClr val="bg1"/>
                </a:solidFill>
                <a:latin typeface="Microsoft YaHei" panose="020B0503020204020204" pitchFamily="34" charset="-122"/>
                <a:ea typeface="Microsoft YaHei" panose="020B0503020204020204" pitchFamily="34" charset="-122"/>
              </a:rPr>
              <a:t>定律失效。</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cxnSp>
        <p:nvCxnSpPr>
          <p:cNvPr id="41" name="直接连接符 40"/>
          <p:cNvCxnSpPr/>
          <p:nvPr/>
        </p:nvCxnSpPr>
        <p:spPr bwMode="auto">
          <a:xfrm flipH="1">
            <a:off x="9835945" y="1731324"/>
            <a:ext cx="0" cy="2142162"/>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a:off x="6213761" y="3598373"/>
            <a:ext cx="50803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124667" y="3292314"/>
            <a:ext cx="5258582"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NUMA</a:t>
            </a:r>
            <a:r>
              <a:rPr lang="zh-CN" altLang="en-US" sz="1400" dirty="0" smtClean="0">
                <a:solidFill>
                  <a:schemeClr val="bg1"/>
                </a:solidFill>
                <a:latin typeface="Microsoft YaHei" panose="020B0503020204020204" pitchFamily="34" charset="-122"/>
                <a:ea typeface="Microsoft YaHei" panose="020B0503020204020204" pitchFamily="34" charset="-122"/>
              </a:rPr>
              <a:t>化</a:t>
            </a:r>
            <a:r>
              <a:rPr lang="en-US" altLang="zh-CN" sz="1400" dirty="0" smtClean="0">
                <a:solidFill>
                  <a:schemeClr val="bg1"/>
                </a:solidFill>
                <a:latin typeface="Microsoft YaHei" panose="020B0503020204020204" pitchFamily="34" charset="-122"/>
                <a:ea typeface="Microsoft YaHei" panose="020B0503020204020204" pitchFamily="34" charset="-122"/>
              </a:rPr>
              <a:t>CPU</a:t>
            </a:r>
            <a:r>
              <a:rPr lang="zh-CN" altLang="en-US" sz="1400" dirty="0" smtClean="0">
                <a:solidFill>
                  <a:schemeClr val="bg1"/>
                </a:solidFill>
                <a:latin typeface="Microsoft YaHei" panose="020B0503020204020204" pitchFamily="34" charset="-122"/>
                <a:ea typeface="Microsoft YaHei" panose="020B0503020204020204" pitchFamily="34" charset="-122"/>
              </a:rPr>
              <a:t>架构：</a:t>
            </a:r>
            <a:r>
              <a:rPr lang="en-US" altLang="zh-CN" sz="1400" dirty="0" smtClean="0">
                <a:solidFill>
                  <a:schemeClr val="bg1"/>
                </a:solidFill>
                <a:latin typeface="Microsoft YaHei" panose="020B0503020204020204" pitchFamily="34" charset="-122"/>
                <a:ea typeface="Microsoft YaHei" panose="020B0503020204020204" pitchFamily="34" charset="-122"/>
              </a:rPr>
              <a:t>2003/AMD /Opteron; 2007/x86/Tukwila</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NUMA</a:t>
            </a:r>
            <a:r>
              <a:rPr lang="zh-CN" altLang="en-US" dirty="0"/>
              <a:t> </a:t>
            </a:r>
            <a:r>
              <a:rPr lang="en-US" altLang="zh-CN" dirty="0" smtClean="0"/>
              <a:t>CPU</a:t>
            </a:r>
            <a:r>
              <a:rPr lang="zh-CN" altLang="en-US" dirty="0" smtClean="0"/>
              <a:t>结构</a:t>
            </a:r>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5182" y="1714501"/>
            <a:ext cx="3832027" cy="4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nvGraphicFramePr>
        <p:xfrm>
          <a:off x="5309755" y="3221185"/>
          <a:ext cx="5755512" cy="2584764"/>
        </p:xfrm>
        <a:graphic>
          <a:graphicData uri="http://schemas.openxmlformats.org/drawingml/2006/table">
            <a:tbl>
              <a:tblPr firstRow="1" firstCol="1" lastRow="1" lastCol="1" bandRow="1" bandCol="1">
                <a:tableStyleId>{5C22544A-7EE6-4342-B048-85BDC9FD1C3A}</a:tableStyleId>
              </a:tblPr>
              <a:tblGrid>
                <a:gridCol w="1605812"/>
                <a:gridCol w="1145560"/>
                <a:gridCol w="958351"/>
                <a:gridCol w="1145560"/>
                <a:gridCol w="900229"/>
              </a:tblGrid>
              <a:tr h="887308">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node/ node distances</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0</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1</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2</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3</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r>
              <a:tr h="424364">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0</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10</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16</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32</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33</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r>
              <a:tr h="424364">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1</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16</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10</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25</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32</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r>
              <a:tr h="424364">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2</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32</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25</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10</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16</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r>
              <a:tr h="424364">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3</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33</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a:effectLst/>
                          <a:latin typeface="Microsoft YaHei" panose="020B0503020204020204" pitchFamily="34" charset="-122"/>
                          <a:ea typeface="Microsoft YaHei" panose="020B0503020204020204" pitchFamily="34" charset="-122"/>
                        </a:rPr>
                        <a:t>32</a:t>
                      </a:r>
                      <a:endParaRPr lang="zh-CN" sz="1400" i="1">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16</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c>
                  <a:txBody>
                    <a:bodyPr/>
                    <a:lstStyle/>
                    <a:p>
                      <a:pPr indent="266700">
                        <a:lnSpc>
                          <a:spcPct val="150000"/>
                        </a:lnSpc>
                        <a:spcAft>
                          <a:spcPts val="0"/>
                        </a:spcAft>
                      </a:pPr>
                      <a:r>
                        <a:rPr lang="en-US" sz="1400" dirty="0">
                          <a:effectLst/>
                          <a:latin typeface="Microsoft YaHei" panose="020B0503020204020204" pitchFamily="34" charset="-122"/>
                          <a:ea typeface="Microsoft YaHei" panose="020B0503020204020204" pitchFamily="34" charset="-122"/>
                        </a:rPr>
                        <a:t>10</a:t>
                      </a:r>
                      <a:endParaRPr lang="zh-CN" sz="1400" i="1" dirty="0">
                        <a:solidFill>
                          <a:srgbClr val="0000FF"/>
                        </a:solidFill>
                        <a:effectLst/>
                        <a:latin typeface="Microsoft YaHei" panose="020B0503020204020204" pitchFamily="34" charset="-122"/>
                        <a:ea typeface="Microsoft YaHei" panose="020B0503020204020204" pitchFamily="34" charset="-122"/>
                      </a:endParaRPr>
                    </a:p>
                  </a:txBody>
                  <a:tcPr marL="68580" marR="68580" marT="0" marB="0"/>
                </a:tc>
              </a:tr>
            </a:tbl>
          </a:graphicData>
        </a:graphic>
      </p:graphicFrame>
      <p:sp>
        <p:nvSpPr>
          <p:cNvPr id="71" name="文本框 70"/>
          <p:cNvSpPr txBox="1"/>
          <p:nvPr/>
        </p:nvSpPr>
        <p:spPr>
          <a:xfrm>
            <a:off x="5180918" y="1714501"/>
            <a:ext cx="6013185" cy="1166088"/>
          </a:xfrm>
          <a:prstGeom prst="rect">
            <a:avLst/>
          </a:prstGeom>
          <a:noFill/>
        </p:spPr>
        <p:txBody>
          <a:bodyPr wrap="square" rtlCol="0">
            <a:spAutoFit/>
          </a:bodyPr>
          <a:lstStyle/>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NUMA</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Non </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Uniform Memory </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Access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NUMA</a:t>
            </a:r>
            <a:r>
              <a:rPr lang="zh-CN"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距离：</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NUMA node</a:t>
            </a:r>
            <a:r>
              <a:rPr lang="zh-CN"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的处理器和内存块的物理距离。通过</a:t>
            </a:r>
            <a:r>
              <a:rPr lang="en-US" altLang="zh-CN" sz="1800" dirty="0" err="1">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numactl</a:t>
            </a:r>
            <a:r>
              <a:rPr lang="zh-CN"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工具可以查询到</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CPU</a:t>
            </a:r>
            <a:r>
              <a:rPr lang="zh-CN"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访问的距离信息</a:t>
            </a:r>
            <a:r>
              <a:rPr lang="zh-CN"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877253" y="665625"/>
            <a:ext cx="6735898" cy="540000"/>
          </a:xfrm>
        </p:spPr>
        <p:txBody>
          <a:bodyPr/>
          <a:lstStyle/>
          <a:p>
            <a:r>
              <a:rPr lang="en-US" altLang="zh-CN" dirty="0" smtClean="0"/>
              <a:t>openGauss</a:t>
            </a:r>
            <a:r>
              <a:rPr lang="zh-CN" altLang="en-US" dirty="0"/>
              <a:t> 目录</a:t>
            </a:r>
            <a:endParaRPr lang="zh-CN" altLang="en-US" dirty="0"/>
          </a:p>
        </p:txBody>
      </p:sp>
      <p:sp>
        <p:nvSpPr>
          <p:cNvPr id="7" name="文本占位符 2"/>
          <p:cNvSpPr txBox="1"/>
          <p:nvPr/>
        </p:nvSpPr>
        <p:spPr>
          <a:xfrm>
            <a:off x="1184334" y="2575070"/>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架构</a:t>
            </a:r>
            <a:endParaRPr lang="zh-CN" altLang="en-US" dirty="0"/>
          </a:p>
        </p:txBody>
      </p:sp>
      <p:sp>
        <p:nvSpPr>
          <p:cNvPr id="8" name="文本占位符 2"/>
          <p:cNvSpPr txBox="1"/>
          <p:nvPr/>
        </p:nvSpPr>
        <p:spPr>
          <a:xfrm>
            <a:off x="1182624" y="3344261"/>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核心技术及实践</a:t>
            </a:r>
            <a:endParaRPr lang="zh-CN" altLang="en-US" dirty="0"/>
          </a:p>
        </p:txBody>
      </p:sp>
      <p:sp>
        <p:nvSpPr>
          <p:cNvPr id="11" name="文本占位符 2"/>
          <p:cNvSpPr txBox="1"/>
          <p:nvPr/>
        </p:nvSpPr>
        <p:spPr>
          <a:xfrm>
            <a:off x="1180869" y="1875408"/>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b="1" dirty="0" smtClean="0"/>
              <a:t>openGauss </a:t>
            </a:r>
            <a:r>
              <a:rPr lang="zh-CN" altLang="en-US" b="1" dirty="0"/>
              <a:t>开</a:t>
            </a:r>
            <a:r>
              <a:rPr lang="zh-CN" altLang="en-US" b="1" dirty="0" smtClean="0"/>
              <a:t>源社区介绍</a:t>
            </a:r>
            <a:endParaRPr lang="zh-CN" altLang="en-US" b="1" dirty="0"/>
          </a:p>
        </p:txBody>
      </p:sp>
      <p:sp>
        <p:nvSpPr>
          <p:cNvPr id="12" name="文本占位符 2"/>
          <p:cNvSpPr txBox="1"/>
          <p:nvPr/>
        </p:nvSpPr>
        <p:spPr>
          <a:xfrm>
            <a:off x="1137595" y="4140894"/>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未来技术发展方向</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4" y="532063"/>
            <a:ext cx="9561291" cy="540000"/>
          </a:xfrm>
        </p:spPr>
        <p:txBody>
          <a:bodyPr>
            <a:normAutofit/>
          </a:bodyPr>
          <a:lstStyle/>
          <a:p>
            <a:r>
              <a:rPr lang="en-US" altLang="zh-CN" dirty="0" smtClean="0"/>
              <a:t>openGauss NUMA</a:t>
            </a:r>
            <a:r>
              <a:rPr lang="zh-CN" altLang="en-US" dirty="0"/>
              <a:t> </a:t>
            </a:r>
            <a:r>
              <a:rPr lang="en-US" altLang="zh-CN" dirty="0" smtClean="0"/>
              <a:t>CPU</a:t>
            </a:r>
            <a:r>
              <a:rPr lang="zh-CN" altLang="en-US" dirty="0" smtClean="0"/>
              <a:t>架构数据库的并发问题</a:t>
            </a:r>
            <a:endParaRPr lang="zh-CN" altLang="en-US" dirty="0"/>
          </a:p>
        </p:txBody>
      </p:sp>
      <p:pic>
        <p:nvPicPr>
          <p:cNvPr id="4" name="图片 7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60587" y="1484520"/>
            <a:ext cx="5028663" cy="311313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1202072" y="4614664"/>
            <a:ext cx="10387178" cy="1203406"/>
          </a:xfrm>
          <a:prstGeom prst="rect">
            <a:avLst/>
          </a:prstGeom>
          <a:noFill/>
        </p:spPr>
        <p:txBody>
          <a:bodyPr wrap="square" rtlCol="0">
            <a:spAutoFit/>
          </a:bodyPr>
          <a:lstStyle/>
          <a:p>
            <a:pPr algn="just">
              <a:lnSpc>
                <a:spcPct val="120000"/>
              </a:lnSpc>
              <a:spcAft>
                <a:spcPts val="600"/>
              </a:spcAft>
            </a:pPr>
            <a:r>
              <a:rPr lang="en-US" altLang="zh-CN"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zh-CN" altLang="en-US"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数据库是高并发，数据访问冲突严重的一些软件系统</a:t>
            </a:r>
            <a:r>
              <a:rPr lang="zh-CN" altLang="en-US"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。数据库</a:t>
            </a:r>
            <a:r>
              <a:rPr lang="zh-CN" altLang="en-US"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领域图灵奖获得者</a:t>
            </a:r>
            <a:r>
              <a:rPr lang="en-US" altLang="zh-CN" sz="1400" dirty="0" err="1">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Stonebraker</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等人于</a:t>
            </a:r>
            <a:r>
              <a:rPr lang="en-US"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2014</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年在</a:t>
            </a:r>
            <a:r>
              <a:rPr lang="en-US"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 VLDB</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发表的论文</a:t>
            </a:r>
            <a:r>
              <a:rPr lang="zh-CN" altLang="en-US"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Staring into the abyss: an evaluation of concurrency control with one thousand cores</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，传统数据库的事务处理机制无法有效利用数十到上百个核处理</a:t>
            </a:r>
            <a:r>
              <a:rPr lang="zh-CN" altLang="zh-CN"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能力</a:t>
            </a:r>
            <a:r>
              <a:rPr lang="zh-CN" altLang="en-US"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a:t>
            </a:r>
            <a:r>
              <a:rPr lang="zh-CN" altLang="en-US"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、数据库中存在很多锁，这些锁是性能</a:t>
            </a:r>
            <a:r>
              <a:rPr lang="zh-CN" altLang="zh-CN"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瓶颈</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点：</a:t>
            </a:r>
            <a:r>
              <a:rPr lang="en-US"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Clog</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400" dirty="0" err="1">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WALInsert</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400" dirty="0" err="1">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WALWrite</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400" dirty="0" err="1">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ProcArray</a:t>
            </a:r>
            <a:r>
              <a:rPr lang="zh-CN"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400" dirty="0" err="1">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XidGen</a:t>
            </a:r>
            <a:r>
              <a:rPr lang="zh-CN" altLang="zh-CN" sz="14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4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p:txBody>
      </p:sp>
      <p:pic>
        <p:nvPicPr>
          <p:cNvPr id="6" name="Picture 4" descr="C:\Users\z00414310\AppData\Roaming\eSpace_Desktop\UserData\z00414310\imagefiles\475382E0-A8AE-4A84-8650-FD846CE4A8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452" y="1484520"/>
            <a:ext cx="4986058" cy="3113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NUMA</a:t>
            </a:r>
            <a:r>
              <a:rPr lang="zh-CN" altLang="en-US" dirty="0"/>
              <a:t> </a:t>
            </a:r>
            <a:r>
              <a:rPr lang="zh-CN" altLang="en-US" dirty="0" smtClean="0"/>
              <a:t>内核数据结构</a:t>
            </a:r>
            <a:endParaRPr lang="zh-CN" altLang="en-US" dirty="0"/>
          </a:p>
        </p:txBody>
      </p:sp>
      <p:grpSp>
        <p:nvGrpSpPr>
          <p:cNvPr id="4" name="组合 3"/>
          <p:cNvGrpSpPr/>
          <p:nvPr/>
        </p:nvGrpSpPr>
        <p:grpSpPr>
          <a:xfrm>
            <a:off x="720257" y="1639427"/>
            <a:ext cx="5420769" cy="3888537"/>
            <a:chOff x="6458393" y="1474400"/>
            <a:chExt cx="4613726" cy="4716899"/>
          </a:xfrm>
        </p:grpSpPr>
        <p:sp>
          <p:nvSpPr>
            <p:cNvPr id="5" name="矩形 4"/>
            <p:cNvSpPr/>
            <p:nvPr/>
          </p:nvSpPr>
          <p:spPr bwMode="auto">
            <a:xfrm>
              <a:off x="7504833" y="3111232"/>
              <a:ext cx="895350" cy="277853"/>
            </a:xfrm>
            <a:prstGeom prst="rect">
              <a:avLst/>
            </a:prstGeom>
            <a:solidFill>
              <a:srgbClr val="B2B2B2"/>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err="1">
                  <a:solidFill>
                    <a:schemeClr val="bg1"/>
                  </a:solidFill>
                  <a:latin typeface="Microsoft YaHei" panose="020B0503020204020204" pitchFamily="34" charset="-122"/>
                  <a:ea typeface="Microsoft YaHei" panose="020B0503020204020204" pitchFamily="34" charset="-122"/>
                </a:rPr>
                <a:t>DIE1</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6" name="矩形 5"/>
            <p:cNvSpPr/>
            <p:nvPr/>
          </p:nvSpPr>
          <p:spPr bwMode="auto">
            <a:xfrm>
              <a:off x="7504833" y="4612991"/>
              <a:ext cx="895350" cy="277853"/>
            </a:xfrm>
            <a:prstGeom prst="rect">
              <a:avLst/>
            </a:prstGeom>
            <a:solidFill>
              <a:srgbClr val="B2B2B2"/>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DIE4</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cxnSp>
          <p:nvCxnSpPr>
            <p:cNvPr id="7" name="直接箭头连接符 6"/>
            <p:cNvCxnSpPr/>
            <p:nvPr/>
          </p:nvCxnSpPr>
          <p:spPr bwMode="auto">
            <a:xfrm flipH="1">
              <a:off x="7201343" y="3262963"/>
              <a:ext cx="285750" cy="0"/>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矩形 7"/>
            <p:cNvSpPr/>
            <p:nvPr/>
          </p:nvSpPr>
          <p:spPr bwMode="auto">
            <a:xfrm>
              <a:off x="6458393" y="3124037"/>
              <a:ext cx="742950" cy="277853"/>
            </a:xfrm>
            <a:prstGeom prst="rect">
              <a:avLst/>
            </a:prstGeom>
            <a:solidFill>
              <a:srgbClr val="990000">
                <a:lumMod val="20000"/>
                <a:lumOff val="8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DRAM</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9" name="矩形 8"/>
            <p:cNvSpPr/>
            <p:nvPr/>
          </p:nvSpPr>
          <p:spPr bwMode="auto">
            <a:xfrm>
              <a:off x="6473117" y="4621088"/>
              <a:ext cx="742950" cy="277853"/>
            </a:xfrm>
            <a:prstGeom prst="rect">
              <a:avLst/>
            </a:prstGeom>
            <a:solidFill>
              <a:srgbClr val="990000">
                <a:lumMod val="20000"/>
                <a:lumOff val="8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DRAM</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cxnSp>
          <p:nvCxnSpPr>
            <p:cNvPr id="10" name="直接箭头连接符 9"/>
            <p:cNvCxnSpPr/>
            <p:nvPr/>
          </p:nvCxnSpPr>
          <p:spPr bwMode="auto">
            <a:xfrm flipH="1">
              <a:off x="7216067" y="4742501"/>
              <a:ext cx="285750" cy="0"/>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bwMode="auto">
            <a:xfrm>
              <a:off x="9061788" y="3101123"/>
              <a:ext cx="895350" cy="277852"/>
            </a:xfrm>
            <a:prstGeom prst="rect">
              <a:avLst/>
            </a:prstGeom>
            <a:solidFill>
              <a:srgbClr val="B2B2B2"/>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DIE2</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2" name="矩形 11"/>
            <p:cNvSpPr/>
            <p:nvPr/>
          </p:nvSpPr>
          <p:spPr bwMode="auto">
            <a:xfrm>
              <a:off x="9059179" y="4590111"/>
              <a:ext cx="895350" cy="277853"/>
            </a:xfrm>
            <a:prstGeom prst="rect">
              <a:avLst/>
            </a:prstGeom>
            <a:solidFill>
              <a:srgbClr val="B2B2B2"/>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DIE3</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cxnSp>
          <p:nvCxnSpPr>
            <p:cNvPr id="13" name="直接箭头连接符 12"/>
            <p:cNvCxnSpPr>
              <a:endCxn id="14" idx="1"/>
            </p:cNvCxnSpPr>
            <p:nvPr/>
          </p:nvCxnSpPr>
          <p:spPr bwMode="auto">
            <a:xfrm>
              <a:off x="9951610" y="3271998"/>
              <a:ext cx="377559" cy="0"/>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bwMode="auto">
            <a:xfrm>
              <a:off x="10329169" y="3133071"/>
              <a:ext cx="742950" cy="277853"/>
            </a:xfrm>
            <a:prstGeom prst="rect">
              <a:avLst/>
            </a:prstGeom>
            <a:solidFill>
              <a:srgbClr val="990000">
                <a:lumMod val="20000"/>
                <a:lumOff val="8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DRAM</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5" name="矩形 14"/>
            <p:cNvSpPr/>
            <p:nvPr/>
          </p:nvSpPr>
          <p:spPr bwMode="auto">
            <a:xfrm>
              <a:off x="10327721" y="4612991"/>
              <a:ext cx="742950" cy="277853"/>
            </a:xfrm>
            <a:prstGeom prst="rect">
              <a:avLst/>
            </a:prstGeom>
            <a:solidFill>
              <a:srgbClr val="990000">
                <a:lumMod val="20000"/>
                <a:lumOff val="8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DRAM</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cxnSp>
          <p:nvCxnSpPr>
            <p:cNvPr id="16" name="直接箭头连接符 15"/>
            <p:cNvCxnSpPr/>
            <p:nvPr/>
          </p:nvCxnSpPr>
          <p:spPr bwMode="auto">
            <a:xfrm>
              <a:off x="9972706" y="4734405"/>
              <a:ext cx="355015" cy="0"/>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a:stCxn id="11" idx="2"/>
              <a:endCxn id="12" idx="0"/>
            </p:cNvCxnSpPr>
            <p:nvPr/>
          </p:nvCxnSpPr>
          <p:spPr bwMode="auto">
            <a:xfrm flipH="1">
              <a:off x="9506854" y="3378975"/>
              <a:ext cx="2609" cy="1211136"/>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bwMode="auto">
            <a:xfrm>
              <a:off x="7430797" y="2810649"/>
              <a:ext cx="1081109" cy="2303943"/>
            </a:xfrm>
            <a:prstGeom prst="rect">
              <a:avLst/>
            </a:prstGeom>
            <a:noFill/>
            <a:ln w="28575">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p>
              <a:pPr defTabSz="913765" fontAlgn="base">
                <a:spcBef>
                  <a:spcPct val="0"/>
                </a:spcBef>
                <a:spcAft>
                  <a:spcPct val="0"/>
                </a:spcAft>
                <a:buClr>
                  <a:srgbClr val="CC9900"/>
                </a:buClr>
                <a:buFont typeface="Wingdings" panose="05000000000000000000" pitchFamily="2" charset="2"/>
                <a:buChar char="n"/>
                <a:defRPr/>
              </a:pPr>
              <a:endParaRPr lang="zh-CN" altLang="en-US" sz="1200" kern="0">
                <a:solidFill>
                  <a:schemeClr val="bg1"/>
                </a:solidFill>
                <a:latin typeface="Microsoft YaHei" panose="020B0503020204020204" pitchFamily="34" charset="-122"/>
                <a:ea typeface="Microsoft YaHei" panose="020B0503020204020204" pitchFamily="34" charset="-122"/>
              </a:endParaRPr>
            </a:p>
          </p:txBody>
        </p:sp>
        <p:sp>
          <p:nvSpPr>
            <p:cNvPr id="19" name="矩形 18"/>
            <p:cNvSpPr/>
            <p:nvPr/>
          </p:nvSpPr>
          <p:spPr bwMode="auto">
            <a:xfrm>
              <a:off x="8201024" y="2524125"/>
              <a:ext cx="964623" cy="2753976"/>
            </a:xfrm>
            <a:prstGeom prst="rect">
              <a:avLst/>
            </a:prstGeom>
            <a:noFill/>
            <a:ln>
              <a:solidFill>
                <a:srgbClr val="00000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p>
              <a:pPr defTabSz="913765" fontAlgn="base">
                <a:spcBef>
                  <a:spcPct val="0"/>
                </a:spcBef>
                <a:spcAft>
                  <a:spcPct val="0"/>
                </a:spcAft>
                <a:buClr>
                  <a:srgbClr val="CC9900"/>
                </a:buClr>
                <a:buFont typeface="Wingdings" panose="05000000000000000000" pitchFamily="2" charset="2"/>
                <a:buChar char="n"/>
                <a:defRPr/>
              </a:pPr>
              <a:endParaRPr lang="zh-CN" altLang="en-US" sz="1200" kern="0">
                <a:solidFill>
                  <a:schemeClr val="bg1"/>
                </a:solidFill>
                <a:latin typeface="Microsoft YaHei" panose="020B0503020204020204" pitchFamily="34" charset="-122"/>
                <a:ea typeface="Microsoft YaHei" panose="020B0503020204020204" pitchFamily="34" charset="-122"/>
              </a:endParaRPr>
            </a:p>
          </p:txBody>
        </p:sp>
        <p:sp>
          <p:nvSpPr>
            <p:cNvPr id="20" name="矩形 19"/>
            <p:cNvSpPr/>
            <p:nvPr/>
          </p:nvSpPr>
          <p:spPr bwMode="auto">
            <a:xfrm>
              <a:off x="8924925" y="2810649"/>
              <a:ext cx="1133475" cy="2303943"/>
            </a:xfrm>
            <a:prstGeom prst="rect">
              <a:avLst/>
            </a:prstGeom>
            <a:noFill/>
            <a:ln w="28575">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p>
              <a:pPr defTabSz="913765" fontAlgn="base">
                <a:spcBef>
                  <a:spcPct val="0"/>
                </a:spcBef>
                <a:spcAft>
                  <a:spcPct val="0"/>
                </a:spcAft>
                <a:buClr>
                  <a:srgbClr val="CC9900"/>
                </a:buClr>
                <a:buFont typeface="Wingdings" panose="05000000000000000000" pitchFamily="2" charset="2"/>
                <a:buChar char="n"/>
                <a:defRPr/>
              </a:pPr>
              <a:endParaRPr lang="zh-CN" altLang="en-US" sz="1200" kern="0">
                <a:solidFill>
                  <a:schemeClr val="bg1"/>
                </a:solidFill>
                <a:latin typeface="Microsoft YaHei" panose="020B0503020204020204" pitchFamily="34" charset="-122"/>
                <a:ea typeface="Microsoft YaHei" panose="020B0503020204020204" pitchFamily="34" charset="-122"/>
              </a:endParaRPr>
            </a:p>
          </p:txBody>
        </p:sp>
        <p:sp>
          <p:nvSpPr>
            <p:cNvPr id="21" name="文本框 20"/>
            <p:cNvSpPr txBox="1"/>
            <p:nvPr/>
          </p:nvSpPr>
          <p:spPr>
            <a:xfrm>
              <a:off x="8388059" y="2245073"/>
              <a:ext cx="740938" cy="336265"/>
            </a:xfrm>
            <a:prstGeom prst="rect">
              <a:avLst/>
            </a:prstGeom>
            <a:noFill/>
          </p:spPr>
          <p:txBody>
            <a:bodyPr wrap="square" rtlCol="0">
              <a:spAutoFit/>
            </a:bodyPr>
            <a:lstStyle/>
            <a:p>
              <a:pPr defTabSz="913765" fontAlgn="base">
                <a:spcBef>
                  <a:spcPct val="0"/>
                </a:spcBef>
                <a:spcAft>
                  <a:spcPct val="0"/>
                </a:spcAft>
                <a:defRPr/>
              </a:pPr>
              <a:r>
                <a:rPr lang="en-US" altLang="zh-CN" sz="1200" kern="0" dirty="0">
                  <a:solidFill>
                    <a:schemeClr val="bg1"/>
                  </a:solidFill>
                  <a:latin typeface="Microsoft YaHei" panose="020B0503020204020204" pitchFamily="34" charset="-122"/>
                  <a:ea typeface="Microsoft YaHei" panose="020B0503020204020204" pitchFamily="34" charset="-122"/>
                </a:rPr>
                <a:t>hydra</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22" name="文本框 21"/>
            <p:cNvSpPr txBox="1"/>
            <p:nvPr/>
          </p:nvSpPr>
          <p:spPr>
            <a:xfrm>
              <a:off x="8286097" y="5219117"/>
              <a:ext cx="722820" cy="336265"/>
            </a:xfrm>
            <a:prstGeom prst="rect">
              <a:avLst/>
            </a:prstGeom>
            <a:noFill/>
          </p:spPr>
          <p:txBody>
            <a:bodyPr wrap="square" rtlCol="0">
              <a:spAutoFit/>
            </a:bodyPr>
            <a:lstStyle/>
            <a:p>
              <a:pPr defTabSz="913765" fontAlgn="base">
                <a:spcBef>
                  <a:spcPct val="0"/>
                </a:spcBef>
                <a:spcAft>
                  <a:spcPct val="0"/>
                </a:spcAft>
                <a:defRPr/>
              </a:pPr>
              <a:r>
                <a:rPr lang="en-US" altLang="zh-CN" sz="1200" kern="0" dirty="0">
                  <a:solidFill>
                    <a:schemeClr val="bg1"/>
                  </a:solidFill>
                  <a:latin typeface="Microsoft YaHei" panose="020B0503020204020204" pitchFamily="34" charset="-122"/>
                  <a:ea typeface="Microsoft YaHei" panose="020B0503020204020204" pitchFamily="34" charset="-122"/>
                </a:rPr>
                <a:t>hydra</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23" name="十二边形 22"/>
            <p:cNvSpPr/>
            <p:nvPr/>
          </p:nvSpPr>
          <p:spPr bwMode="auto">
            <a:xfrm>
              <a:off x="7105219" y="2921798"/>
              <a:ext cx="299613" cy="227241"/>
            </a:xfrm>
            <a:prstGeom prst="dodecagon">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1</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24" name="十二边形 23"/>
            <p:cNvSpPr/>
            <p:nvPr/>
          </p:nvSpPr>
          <p:spPr bwMode="auto">
            <a:xfrm>
              <a:off x="7100923" y="4391225"/>
              <a:ext cx="299613" cy="227241"/>
            </a:xfrm>
            <a:prstGeom prst="dodecagon">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2</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25" name="十二边形 24"/>
            <p:cNvSpPr/>
            <p:nvPr/>
          </p:nvSpPr>
          <p:spPr bwMode="auto">
            <a:xfrm>
              <a:off x="10087970" y="2883991"/>
              <a:ext cx="299613" cy="227241"/>
            </a:xfrm>
            <a:prstGeom prst="dodecagon">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3</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26" name="十二边形 25"/>
            <p:cNvSpPr/>
            <p:nvPr/>
          </p:nvSpPr>
          <p:spPr bwMode="auto">
            <a:xfrm>
              <a:off x="10079191" y="4413585"/>
              <a:ext cx="299613" cy="227241"/>
            </a:xfrm>
            <a:prstGeom prst="dodecagon">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4</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27" name="圆柱形 26"/>
            <p:cNvSpPr/>
            <p:nvPr/>
          </p:nvSpPr>
          <p:spPr bwMode="auto">
            <a:xfrm>
              <a:off x="7103085" y="2211907"/>
              <a:ext cx="1109237" cy="361456"/>
            </a:xfrm>
            <a:prstGeom prst="can">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Micro partition</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cxnSp>
          <p:nvCxnSpPr>
            <p:cNvPr id="28" name="直接连接符 27"/>
            <p:cNvCxnSpPr>
              <a:stCxn id="5" idx="2"/>
              <a:endCxn id="6" idx="0"/>
            </p:cNvCxnSpPr>
            <p:nvPr/>
          </p:nvCxnSpPr>
          <p:spPr bwMode="auto">
            <a:xfrm>
              <a:off x="7952508" y="3389085"/>
              <a:ext cx="0" cy="1223906"/>
            </a:xfrm>
            <a:prstGeom prst="line">
              <a:avLst/>
            </a:prstGeom>
            <a:noFill/>
            <a:ln w="9525" cap="flat" cmpd="sng" algn="ctr">
              <a:solidFill>
                <a:srgbClr val="000000">
                  <a:shade val="95000"/>
                  <a:satMod val="105000"/>
                </a:srgb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圆柱形 28"/>
            <p:cNvSpPr/>
            <p:nvPr/>
          </p:nvSpPr>
          <p:spPr bwMode="auto">
            <a:xfrm>
              <a:off x="9328508" y="2179948"/>
              <a:ext cx="1147697" cy="358328"/>
            </a:xfrm>
            <a:prstGeom prst="can">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Micro partition</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30" name="圆柱形 29"/>
            <p:cNvSpPr/>
            <p:nvPr/>
          </p:nvSpPr>
          <p:spPr bwMode="auto">
            <a:xfrm>
              <a:off x="7053255" y="5766079"/>
              <a:ext cx="1133698" cy="425220"/>
            </a:xfrm>
            <a:prstGeom prst="can">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Micro partition</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31" name="圆柱形 30"/>
            <p:cNvSpPr/>
            <p:nvPr/>
          </p:nvSpPr>
          <p:spPr bwMode="auto">
            <a:xfrm>
              <a:off x="9323463" y="5734465"/>
              <a:ext cx="1090095" cy="443005"/>
            </a:xfrm>
            <a:prstGeom prst="can">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Micro partition</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32" name="圆角矩形 31"/>
            <p:cNvSpPr/>
            <p:nvPr/>
          </p:nvSpPr>
          <p:spPr bwMode="auto">
            <a:xfrm>
              <a:off x="7002425" y="1474400"/>
              <a:ext cx="1310561" cy="642833"/>
            </a:xfrm>
            <a:prstGeom prst="roundRect">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GaussDB process</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33" name="圆角矩形 32"/>
            <p:cNvSpPr/>
            <p:nvPr/>
          </p:nvSpPr>
          <p:spPr bwMode="auto">
            <a:xfrm>
              <a:off x="9102997" y="1474402"/>
              <a:ext cx="1310561" cy="643405"/>
            </a:xfrm>
            <a:prstGeom prst="roundRect">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GaussDB process</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34" name="圆角矩形 33"/>
            <p:cNvSpPr/>
            <p:nvPr/>
          </p:nvSpPr>
          <p:spPr bwMode="auto">
            <a:xfrm>
              <a:off x="6876393" y="5158161"/>
              <a:ext cx="1310561" cy="444167"/>
            </a:xfrm>
            <a:prstGeom prst="roundRect">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GaussDB process</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35" name="圆角矩形 34"/>
            <p:cNvSpPr/>
            <p:nvPr/>
          </p:nvSpPr>
          <p:spPr bwMode="auto">
            <a:xfrm>
              <a:off x="9165647" y="5174512"/>
              <a:ext cx="1310561" cy="424169"/>
            </a:xfrm>
            <a:prstGeom prst="roundRect">
              <a:avLst/>
            </a:prstGeom>
            <a:solidFill>
              <a:srgbClr val="0070C0">
                <a:alpha val="50000"/>
              </a:srgbClr>
            </a:solidFill>
            <a:ln>
              <a:solidFill>
                <a:srgbClr val="000000"/>
              </a:solidFill>
            </a:ln>
            <a:effectLst/>
          </p:spPr>
          <p:txBody>
            <a:bodyPr vert="horz" wrap="square" lIns="91392" tIns="45696" rIns="91392" bIns="45696" numCol="1" rtlCol="0" anchor="t" anchorCtr="0" compatLnSpc="1"/>
            <a:lstStyle/>
            <a:p>
              <a:pPr algn="ctr" defTabSz="913765" fontAlgn="base">
                <a:spcBef>
                  <a:spcPct val="0"/>
                </a:spcBef>
                <a:spcAft>
                  <a:spcPct val="0"/>
                </a:spcAft>
                <a:buClr>
                  <a:srgbClr val="CC9900"/>
                </a:buClr>
                <a:defRPr/>
              </a:pPr>
              <a:r>
                <a:rPr lang="en-US" altLang="zh-CN" sz="1200" kern="0" dirty="0">
                  <a:solidFill>
                    <a:schemeClr val="bg1"/>
                  </a:solidFill>
                  <a:latin typeface="Microsoft YaHei" panose="020B0503020204020204" pitchFamily="34" charset="-122"/>
                  <a:ea typeface="Microsoft YaHei" panose="020B0503020204020204" pitchFamily="34" charset="-122"/>
                </a:rPr>
                <a:t>GaussDB process</a:t>
              </a: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cxnSp>
          <p:nvCxnSpPr>
            <p:cNvPr id="36" name="肘形连接符 35"/>
            <p:cNvCxnSpPr>
              <a:stCxn id="32" idx="1"/>
            </p:cNvCxnSpPr>
            <p:nvPr/>
          </p:nvCxnSpPr>
          <p:spPr bwMode="auto">
            <a:xfrm rot="10800000" flipH="1" flipV="1">
              <a:off x="7002425" y="1795817"/>
              <a:ext cx="655279" cy="1315414"/>
            </a:xfrm>
            <a:prstGeom prst="bentConnector4">
              <a:avLst>
                <a:gd name="adj1" fmla="val -39248"/>
                <a:gd name="adj2" fmla="val 62217"/>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肘形连接符 36"/>
            <p:cNvCxnSpPr>
              <a:stCxn id="33" idx="3"/>
            </p:cNvCxnSpPr>
            <p:nvPr/>
          </p:nvCxnSpPr>
          <p:spPr bwMode="auto">
            <a:xfrm flipH="1">
              <a:off x="9694739" y="1796104"/>
              <a:ext cx="718819" cy="1310420"/>
            </a:xfrm>
            <a:prstGeom prst="bentConnector4">
              <a:avLst>
                <a:gd name="adj1" fmla="val -35779"/>
                <a:gd name="adj2" fmla="val 62275"/>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肘形连接符 37"/>
            <p:cNvCxnSpPr>
              <a:stCxn id="34" idx="1"/>
              <a:endCxn id="6" idx="2"/>
            </p:cNvCxnSpPr>
            <p:nvPr/>
          </p:nvCxnSpPr>
          <p:spPr bwMode="auto">
            <a:xfrm rot="10800000" flipH="1">
              <a:off x="6876393" y="4890843"/>
              <a:ext cx="1076115" cy="489401"/>
            </a:xfrm>
            <a:prstGeom prst="bentConnector4">
              <a:avLst>
                <a:gd name="adj1" fmla="val -20918"/>
                <a:gd name="adj2" fmla="val 72689"/>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肘形连接符 38"/>
            <p:cNvCxnSpPr>
              <a:stCxn id="35" idx="3"/>
              <a:endCxn id="12" idx="2"/>
            </p:cNvCxnSpPr>
            <p:nvPr/>
          </p:nvCxnSpPr>
          <p:spPr bwMode="auto">
            <a:xfrm flipH="1" flipV="1">
              <a:off x="9506854" y="4867963"/>
              <a:ext cx="969353" cy="518634"/>
            </a:xfrm>
            <a:prstGeom prst="bentConnector4">
              <a:avLst>
                <a:gd name="adj1" fmla="val -23221"/>
                <a:gd name="adj2" fmla="val 70446"/>
              </a:avLst>
            </a:prstGeom>
            <a:noFill/>
            <a:ln w="9525" cap="flat" cmpd="sng" algn="ctr">
              <a:solidFill>
                <a:srgbClr val="000000">
                  <a:shade val="95000"/>
                  <a:satMod val="105000"/>
                </a:srgbClr>
              </a:solidFill>
              <a:prstDash val="soli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文本框 39"/>
          <p:cNvSpPr txBox="1"/>
          <p:nvPr/>
        </p:nvSpPr>
        <p:spPr>
          <a:xfrm>
            <a:off x="6791011" y="1645848"/>
            <a:ext cx="4603239" cy="3698320"/>
          </a:xfrm>
          <a:prstGeom prst="rect">
            <a:avLst/>
          </a:prstGeom>
          <a:noFill/>
        </p:spPr>
        <p:txBody>
          <a:bodyPr wrap="square" rtlCol="0">
            <a:spAutoFit/>
          </a:bodyPr>
          <a:lstStyle/>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、线程绑核，</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避免线程在核间</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偏移。</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NUMA</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化数据结构改造，减少跨核访问。</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3</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、数据分区，减少线程访问冲突。</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endPar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4</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、算法调整，减少单点瓶颈。</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5</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、借助</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ARM</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原子指令，减少计算开销。</a:t>
            </a:r>
            <a:endPar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NUMA</a:t>
            </a:r>
            <a:r>
              <a:rPr lang="zh-CN" altLang="en-US" dirty="0"/>
              <a:t> </a:t>
            </a:r>
            <a:r>
              <a:rPr lang="zh-CN" altLang="en-US" dirty="0" smtClean="0"/>
              <a:t>线程绑核</a:t>
            </a:r>
            <a:endParaRPr lang="zh-CN" altLang="en-US" dirty="0"/>
          </a:p>
        </p:txBody>
      </p:sp>
      <p:graphicFrame>
        <p:nvGraphicFramePr>
          <p:cNvPr id="2" name="表格 1"/>
          <p:cNvGraphicFramePr>
            <a:graphicFrameLocks noGrp="1"/>
          </p:cNvGraphicFramePr>
          <p:nvPr/>
        </p:nvGraphicFramePr>
        <p:xfrm>
          <a:off x="1138148" y="4387063"/>
          <a:ext cx="3582000" cy="422686"/>
        </p:xfrm>
        <a:graphic>
          <a:graphicData uri="http://schemas.openxmlformats.org/drawingml/2006/table">
            <a:tbl>
              <a:tblPr firstRow="1" bandRow="1">
                <a:tableStyleId>{5C22544A-7EE6-4342-B048-85BDC9FD1C3A}</a:tableStyleId>
              </a:tblPr>
              <a:tblGrid>
                <a:gridCol w="447750"/>
                <a:gridCol w="447750"/>
                <a:gridCol w="447750"/>
                <a:gridCol w="447750"/>
                <a:gridCol w="447750"/>
                <a:gridCol w="447750"/>
                <a:gridCol w="447750"/>
                <a:gridCol w="447750"/>
              </a:tblGrid>
              <a:tr h="422686">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4" name="任意多边形 3"/>
          <p:cNvSpPr/>
          <p:nvPr/>
        </p:nvSpPr>
        <p:spPr bwMode="auto">
          <a:xfrm>
            <a:off x="1355905" y="2664342"/>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5" name="任意多边形 4"/>
          <p:cNvSpPr/>
          <p:nvPr/>
        </p:nvSpPr>
        <p:spPr bwMode="auto">
          <a:xfrm>
            <a:off x="1744607" y="2672905"/>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6" name="任意多边形 5"/>
          <p:cNvSpPr/>
          <p:nvPr/>
        </p:nvSpPr>
        <p:spPr bwMode="auto">
          <a:xfrm>
            <a:off x="2114479" y="2662631"/>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7" name="任意多边形 6"/>
          <p:cNvSpPr/>
          <p:nvPr/>
        </p:nvSpPr>
        <p:spPr bwMode="auto">
          <a:xfrm>
            <a:off x="2503181" y="2671194"/>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8" name="任意多边形 7"/>
          <p:cNvSpPr/>
          <p:nvPr/>
        </p:nvSpPr>
        <p:spPr bwMode="auto">
          <a:xfrm>
            <a:off x="2905587" y="2703728"/>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9" name="任意多边形 8"/>
          <p:cNvSpPr/>
          <p:nvPr/>
        </p:nvSpPr>
        <p:spPr bwMode="auto">
          <a:xfrm>
            <a:off x="3294289" y="2712291"/>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10" name="任意多边形 9"/>
          <p:cNvSpPr/>
          <p:nvPr/>
        </p:nvSpPr>
        <p:spPr bwMode="auto">
          <a:xfrm>
            <a:off x="3635055" y="2714002"/>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11" name="任意多边形 10"/>
          <p:cNvSpPr/>
          <p:nvPr/>
        </p:nvSpPr>
        <p:spPr bwMode="auto">
          <a:xfrm>
            <a:off x="4023757" y="2722565"/>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12" name="文本框 11"/>
          <p:cNvSpPr txBox="1"/>
          <p:nvPr/>
        </p:nvSpPr>
        <p:spPr>
          <a:xfrm>
            <a:off x="1613128" y="1930304"/>
            <a:ext cx="2236510" cy="338554"/>
          </a:xfrm>
          <a:prstGeom prst="rect">
            <a:avLst/>
          </a:prstGeom>
          <a:noFill/>
        </p:spPr>
        <p:txBody>
          <a:bodyPr wrap="non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整改前</a:t>
            </a:r>
            <a:r>
              <a:rPr lang="zh-CN" altLang="en-US" sz="1600" b="1" dirty="0" smtClean="0">
                <a:solidFill>
                  <a:schemeClr val="bg1"/>
                </a:solidFill>
                <a:latin typeface="Microsoft YaHei" panose="020B0503020204020204" pitchFamily="34" charset="-122"/>
                <a:ea typeface="Microsoft YaHei" panose="020B0503020204020204" pitchFamily="34" charset="-122"/>
              </a:rPr>
              <a:t>：线程随机调度</a:t>
            </a:r>
            <a:endParaRPr lang="en-US" sz="1600" b="1" dirty="0">
              <a:solidFill>
                <a:schemeClr val="bg1"/>
              </a:solidFill>
              <a:latin typeface="Microsoft YaHei" panose="020B0503020204020204" pitchFamily="34" charset="-122"/>
              <a:ea typeface="Microsoft YaHei" panose="020B0503020204020204" pitchFamily="34" charset="-122"/>
            </a:endParaRPr>
          </a:p>
        </p:txBody>
      </p:sp>
      <p:graphicFrame>
        <p:nvGraphicFramePr>
          <p:cNvPr id="15" name="表格 14"/>
          <p:cNvGraphicFramePr>
            <a:graphicFrameLocks noGrp="1"/>
          </p:cNvGraphicFramePr>
          <p:nvPr/>
        </p:nvGraphicFramePr>
        <p:xfrm>
          <a:off x="5554320" y="4375076"/>
          <a:ext cx="895500" cy="422686"/>
        </p:xfrm>
        <a:graphic>
          <a:graphicData uri="http://schemas.openxmlformats.org/drawingml/2006/table">
            <a:tbl>
              <a:tblPr firstRow="1" bandRow="1">
                <a:tableStyleId>{5C22544A-7EE6-4342-B048-85BDC9FD1C3A}</a:tableStyleId>
              </a:tblPr>
              <a:tblGrid>
                <a:gridCol w="447750"/>
                <a:gridCol w="447750"/>
              </a:tblGrid>
              <a:tr h="422686">
                <a:tc>
                  <a:txBody>
                    <a:bodyPr/>
                    <a:lstStyle/>
                    <a:p>
                      <a:endParaRPr lang="zh-CN" altLang="en-US" dirty="0"/>
                    </a:p>
                  </a:txBody>
                  <a:tcPr/>
                </a:tc>
                <a:tc>
                  <a:txBody>
                    <a:bodyPr/>
                    <a:lstStyle/>
                    <a:p>
                      <a:endParaRPr lang="zh-CN" altLang="en-US" dirty="0"/>
                    </a:p>
                  </a:txBody>
                  <a:tcPr/>
                </a:tc>
              </a:tr>
            </a:tbl>
          </a:graphicData>
        </a:graphic>
      </p:graphicFrame>
      <p:sp>
        <p:nvSpPr>
          <p:cNvPr id="16" name="任意多边形 15"/>
          <p:cNvSpPr/>
          <p:nvPr/>
        </p:nvSpPr>
        <p:spPr bwMode="auto">
          <a:xfrm>
            <a:off x="5607693" y="2652355"/>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17" name="任意多边形 16"/>
          <p:cNvSpPr/>
          <p:nvPr/>
        </p:nvSpPr>
        <p:spPr bwMode="auto">
          <a:xfrm>
            <a:off x="5996395" y="2660918"/>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18" name="任意多边形 17"/>
          <p:cNvSpPr/>
          <p:nvPr/>
        </p:nvSpPr>
        <p:spPr bwMode="auto">
          <a:xfrm>
            <a:off x="7270391" y="2650644"/>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19" name="任意多边形 18"/>
          <p:cNvSpPr/>
          <p:nvPr/>
        </p:nvSpPr>
        <p:spPr bwMode="auto">
          <a:xfrm>
            <a:off x="7659093" y="2659207"/>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20" name="任意多边形 19"/>
          <p:cNvSpPr/>
          <p:nvPr/>
        </p:nvSpPr>
        <p:spPr bwMode="auto">
          <a:xfrm>
            <a:off x="8760138" y="2691741"/>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21" name="任意多边形 20"/>
          <p:cNvSpPr/>
          <p:nvPr/>
        </p:nvSpPr>
        <p:spPr bwMode="auto">
          <a:xfrm>
            <a:off x="9148840" y="2700304"/>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22" name="任意多边形 21"/>
          <p:cNvSpPr/>
          <p:nvPr/>
        </p:nvSpPr>
        <p:spPr bwMode="auto">
          <a:xfrm>
            <a:off x="10362915" y="2702015"/>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23" name="任意多边形 22"/>
          <p:cNvSpPr/>
          <p:nvPr/>
        </p:nvSpPr>
        <p:spPr bwMode="auto">
          <a:xfrm>
            <a:off x="10751617" y="2710578"/>
            <a:ext cx="228202" cy="601279"/>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chemeClr val="bg1"/>
              </a:solidFill>
              <a:latin typeface="FrutigerNext LT Regular" pitchFamily="34" charset="0"/>
              <a:ea typeface="MS PGothic" panose="020B0600070205080204" pitchFamily="34" charset="-128"/>
            </a:endParaRPr>
          </a:p>
        </p:txBody>
      </p:sp>
      <p:sp>
        <p:nvSpPr>
          <p:cNvPr id="24" name="文本框 23"/>
          <p:cNvSpPr txBox="1"/>
          <p:nvPr/>
        </p:nvSpPr>
        <p:spPr>
          <a:xfrm>
            <a:off x="7384492" y="1805291"/>
            <a:ext cx="1826141" cy="338554"/>
          </a:xfrm>
          <a:prstGeom prst="rect">
            <a:avLst/>
          </a:prstGeom>
          <a:noFill/>
        </p:spPr>
        <p:txBody>
          <a:bodyPr wrap="none" rtlCol="0">
            <a:spAutoFit/>
          </a:bodyPr>
          <a:lstStyle/>
          <a:p>
            <a:r>
              <a:rPr lang="zh-CN" altLang="en-US" sz="1600" b="1" dirty="0" smtClean="0">
                <a:solidFill>
                  <a:schemeClr val="bg1"/>
                </a:solidFill>
                <a:latin typeface="Microsoft YaHei" panose="020B0503020204020204" pitchFamily="34" charset="-122"/>
                <a:ea typeface="Microsoft YaHei" panose="020B0503020204020204" pitchFamily="34" charset="-122"/>
              </a:rPr>
              <a:t>整改后：绑核调度</a:t>
            </a:r>
            <a:endParaRPr lang="en-US" sz="1600" b="1" dirty="0">
              <a:solidFill>
                <a:schemeClr val="bg1"/>
              </a:solidFill>
              <a:latin typeface="Microsoft YaHei" panose="020B0503020204020204" pitchFamily="34" charset="-122"/>
              <a:ea typeface="Microsoft YaHei" panose="020B0503020204020204" pitchFamily="34" charset="-122"/>
            </a:endParaRPr>
          </a:p>
        </p:txBody>
      </p:sp>
      <p:graphicFrame>
        <p:nvGraphicFramePr>
          <p:cNvPr id="25" name="表格 24"/>
          <p:cNvGraphicFramePr>
            <a:graphicFrameLocks noGrp="1"/>
          </p:cNvGraphicFramePr>
          <p:nvPr/>
        </p:nvGraphicFramePr>
        <p:xfrm>
          <a:off x="7206744" y="4363092"/>
          <a:ext cx="895500" cy="422686"/>
        </p:xfrm>
        <a:graphic>
          <a:graphicData uri="http://schemas.openxmlformats.org/drawingml/2006/table">
            <a:tbl>
              <a:tblPr firstRow="1" bandRow="1">
                <a:tableStyleId>{5C22544A-7EE6-4342-B048-85BDC9FD1C3A}</a:tableStyleId>
              </a:tblPr>
              <a:tblGrid>
                <a:gridCol w="447750"/>
                <a:gridCol w="447750"/>
              </a:tblGrid>
              <a:tr h="422686">
                <a:tc>
                  <a:txBody>
                    <a:bodyPr/>
                    <a:lstStyle/>
                    <a:p>
                      <a:endParaRPr lang="zh-CN" altLang="en-US" dirty="0"/>
                    </a:p>
                  </a:txBody>
                  <a:tcPr/>
                </a:tc>
                <a:tc>
                  <a:txBody>
                    <a:bodyPr/>
                    <a:lstStyle/>
                    <a:p>
                      <a:endParaRPr lang="zh-CN" altLang="en-US" dirty="0"/>
                    </a:p>
                  </a:txBody>
                  <a:tcPr/>
                </a:tc>
              </a:tr>
            </a:tbl>
          </a:graphicData>
        </a:graphic>
      </p:graphicFrame>
      <p:graphicFrame>
        <p:nvGraphicFramePr>
          <p:cNvPr id="26" name="表格 25"/>
          <p:cNvGraphicFramePr>
            <a:graphicFrameLocks noGrp="1"/>
          </p:cNvGraphicFramePr>
          <p:nvPr/>
        </p:nvGraphicFramePr>
        <p:xfrm>
          <a:off x="8747874" y="4373365"/>
          <a:ext cx="895500" cy="422686"/>
        </p:xfrm>
        <a:graphic>
          <a:graphicData uri="http://schemas.openxmlformats.org/drawingml/2006/table">
            <a:tbl>
              <a:tblPr firstRow="1" bandRow="1">
                <a:tableStyleId>{5C22544A-7EE6-4342-B048-85BDC9FD1C3A}</a:tableStyleId>
              </a:tblPr>
              <a:tblGrid>
                <a:gridCol w="447750"/>
                <a:gridCol w="447750"/>
              </a:tblGrid>
              <a:tr h="422686">
                <a:tc>
                  <a:txBody>
                    <a:bodyPr/>
                    <a:lstStyle/>
                    <a:p>
                      <a:endParaRPr lang="zh-CN" altLang="en-US" dirty="0"/>
                    </a:p>
                  </a:txBody>
                  <a:tcPr/>
                </a:tc>
                <a:tc>
                  <a:txBody>
                    <a:bodyPr/>
                    <a:lstStyle/>
                    <a:p>
                      <a:endParaRPr lang="zh-CN" altLang="en-US" dirty="0"/>
                    </a:p>
                  </a:txBody>
                  <a:tcPr/>
                </a:tc>
              </a:tr>
            </a:tbl>
          </a:graphicData>
        </a:graphic>
      </p:graphicFrame>
      <p:graphicFrame>
        <p:nvGraphicFramePr>
          <p:cNvPr id="27" name="表格 26"/>
          <p:cNvGraphicFramePr>
            <a:graphicFrameLocks noGrp="1"/>
          </p:cNvGraphicFramePr>
          <p:nvPr/>
        </p:nvGraphicFramePr>
        <p:xfrm>
          <a:off x="10299270" y="4363092"/>
          <a:ext cx="895500" cy="422686"/>
        </p:xfrm>
        <a:graphic>
          <a:graphicData uri="http://schemas.openxmlformats.org/drawingml/2006/table">
            <a:tbl>
              <a:tblPr firstRow="1" bandRow="1">
                <a:tableStyleId>{5C22544A-7EE6-4342-B048-85BDC9FD1C3A}</a:tableStyleId>
              </a:tblPr>
              <a:tblGrid>
                <a:gridCol w="447750"/>
                <a:gridCol w="447750"/>
              </a:tblGrid>
              <a:tr h="422686">
                <a:tc>
                  <a:txBody>
                    <a:bodyPr/>
                    <a:lstStyle/>
                    <a:p>
                      <a:endParaRPr lang="zh-CN" altLang="en-US" dirty="0"/>
                    </a:p>
                  </a:txBody>
                  <a:tcPr/>
                </a:tc>
                <a:tc>
                  <a:txBody>
                    <a:bodyPr/>
                    <a:lstStyle/>
                    <a:p>
                      <a:endParaRPr lang="zh-CN" altLang="en-US" dirty="0"/>
                    </a:p>
                  </a:txBody>
                  <a:tcPr/>
                </a:tc>
              </a:tr>
            </a:tbl>
          </a:graphicData>
        </a:graphic>
      </p:graphicFrame>
      <p:cxnSp>
        <p:nvCxnSpPr>
          <p:cNvPr id="29" name="直接箭头连接符 28"/>
          <p:cNvCxnSpPr/>
          <p:nvPr/>
        </p:nvCxnSpPr>
        <p:spPr>
          <a:xfrm>
            <a:off x="1470006" y="3323844"/>
            <a:ext cx="388702" cy="1063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1355905" y="3323844"/>
            <a:ext cx="872675" cy="1039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5" idx="3"/>
          </p:cNvCxnSpPr>
          <p:nvPr/>
        </p:nvCxnSpPr>
        <p:spPr>
          <a:xfrm>
            <a:off x="1804601" y="3274184"/>
            <a:ext cx="1329188" cy="1121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a:off x="2342681" y="3323844"/>
            <a:ext cx="274601" cy="1039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019688" y="3381737"/>
            <a:ext cx="1520032" cy="962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408390" y="3381737"/>
            <a:ext cx="729468" cy="981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1" idx="3"/>
          </p:cNvCxnSpPr>
          <p:nvPr/>
        </p:nvCxnSpPr>
        <p:spPr>
          <a:xfrm flipH="1">
            <a:off x="3468384" y="3323844"/>
            <a:ext cx="615367" cy="1020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2748676" y="3311857"/>
            <a:ext cx="886379" cy="1032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296615" y="2802556"/>
            <a:ext cx="595035" cy="338554"/>
          </a:xfrm>
          <a:prstGeom prst="rect">
            <a:avLst/>
          </a:prstGeom>
          <a:noFill/>
        </p:spPr>
        <p:txBody>
          <a:bodyPr wrap="none" rtlCol="0">
            <a:spAutoFit/>
          </a:bodyPr>
          <a:lstStyle/>
          <a:p>
            <a:r>
              <a:rPr lang="zh-CN" altLang="en-US" sz="1600" dirty="0" smtClean="0">
                <a:solidFill>
                  <a:schemeClr val="bg1"/>
                </a:solidFill>
                <a:latin typeface="Microsoft YaHei" panose="020B0503020204020204" pitchFamily="34" charset="-122"/>
                <a:ea typeface="Microsoft YaHei" panose="020B0503020204020204" pitchFamily="34" charset="-122"/>
              </a:rPr>
              <a:t>线程</a:t>
            </a:r>
            <a:endParaRPr lang="en-US" sz="1600" dirty="0">
              <a:solidFill>
                <a:schemeClr val="bg1"/>
              </a:solidFill>
              <a:latin typeface="Microsoft YaHei" panose="020B0503020204020204" pitchFamily="34" charset="-122"/>
              <a:ea typeface="Microsoft YaHei" panose="020B0503020204020204" pitchFamily="34" charset="-122"/>
            </a:endParaRPr>
          </a:p>
        </p:txBody>
      </p:sp>
      <p:sp>
        <p:nvSpPr>
          <p:cNvPr id="47" name="文本框 46"/>
          <p:cNvSpPr txBox="1"/>
          <p:nvPr/>
        </p:nvSpPr>
        <p:spPr>
          <a:xfrm>
            <a:off x="212713" y="4444706"/>
            <a:ext cx="806631" cy="338554"/>
          </a:xfrm>
          <a:prstGeom prst="rect">
            <a:avLst/>
          </a:prstGeom>
          <a:noFill/>
        </p:spPr>
        <p:txBody>
          <a:bodyPr wrap="none" rtlCol="0">
            <a:spAutoFit/>
          </a:bodyPr>
          <a:lstStyle/>
          <a:p>
            <a:r>
              <a:rPr lang="en-US" sz="1600" dirty="0" smtClean="0">
                <a:solidFill>
                  <a:schemeClr val="bg1"/>
                </a:solidFill>
                <a:latin typeface="Microsoft YaHei" panose="020B0503020204020204" pitchFamily="34" charset="-122"/>
                <a:ea typeface="Microsoft YaHei" panose="020B0503020204020204" pitchFamily="34" charset="-122"/>
              </a:rPr>
              <a:t>CPU</a:t>
            </a:r>
            <a:r>
              <a:rPr lang="zh-CN" altLang="en-US" sz="1600" dirty="0" smtClean="0">
                <a:solidFill>
                  <a:schemeClr val="bg1"/>
                </a:solidFill>
                <a:latin typeface="Microsoft YaHei" panose="020B0503020204020204" pitchFamily="34" charset="-122"/>
                <a:ea typeface="Microsoft YaHei" panose="020B0503020204020204" pitchFamily="34" charset="-122"/>
              </a:rPr>
              <a:t>核</a:t>
            </a:r>
            <a:endParaRPr lang="en-US" sz="1600" dirty="0">
              <a:solidFill>
                <a:schemeClr val="bg1"/>
              </a:solidFill>
              <a:latin typeface="Microsoft YaHei" panose="020B0503020204020204" pitchFamily="34" charset="-122"/>
              <a:ea typeface="Microsoft YaHei" panose="020B0503020204020204" pitchFamily="34" charset="-122"/>
            </a:endParaRPr>
          </a:p>
        </p:txBody>
      </p:sp>
      <p:cxnSp>
        <p:nvCxnSpPr>
          <p:cNvPr id="49" name="直接箭头连接符 48"/>
          <p:cNvCxnSpPr/>
          <p:nvPr/>
        </p:nvCxnSpPr>
        <p:spPr>
          <a:xfrm>
            <a:off x="5721794" y="3323844"/>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6151593" y="3332408"/>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7353672" y="3311858"/>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7764633" y="3301586"/>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8874249" y="3311860"/>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9326316" y="3332406"/>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10446200" y="3311860"/>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10877723" y="3311860"/>
            <a:ext cx="0" cy="104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5330752" y="2265867"/>
            <a:ext cx="1362047" cy="2835563"/>
          </a:xfrm>
          <a:prstGeom prst="rect">
            <a:avLst/>
          </a:prstGeom>
          <a:noFill/>
          <a:ln>
            <a:solidFill>
              <a:schemeClr val="bg1"/>
            </a:solidFill>
            <a:prstDash val="dash"/>
          </a:ln>
        </p:spPr>
        <p:txBody>
          <a:bodyPr wrap="square" rtlCol="0">
            <a:noAutofit/>
          </a:bodyPr>
          <a:lstStyle/>
          <a:p>
            <a:endParaRPr lang="zh-CN" altLang="en-US" sz="1600" dirty="0" smtClean="0"/>
          </a:p>
        </p:txBody>
      </p:sp>
      <p:sp>
        <p:nvSpPr>
          <p:cNvPr id="59" name="文本框 58"/>
          <p:cNvSpPr txBox="1"/>
          <p:nvPr/>
        </p:nvSpPr>
        <p:spPr>
          <a:xfrm>
            <a:off x="5288161" y="2328237"/>
            <a:ext cx="1455848" cy="338554"/>
          </a:xfrm>
          <a:prstGeom prst="rect">
            <a:avLst/>
          </a:prstGeom>
          <a:noFill/>
        </p:spPr>
        <p:txBody>
          <a:bodyPr wrap="non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NUMA Node</a:t>
            </a:r>
            <a:endParaRPr lang="en-US" sz="1600" dirty="0">
              <a:solidFill>
                <a:schemeClr val="bg1"/>
              </a:solidFill>
              <a:latin typeface="Microsoft YaHei" panose="020B0503020204020204" pitchFamily="34" charset="-122"/>
              <a:ea typeface="Microsoft YaHei" panose="020B0503020204020204" pitchFamily="34" charset="-122"/>
            </a:endParaRPr>
          </a:p>
        </p:txBody>
      </p:sp>
      <p:sp>
        <p:nvSpPr>
          <p:cNvPr id="61" name="文本框 60"/>
          <p:cNvSpPr txBox="1"/>
          <p:nvPr/>
        </p:nvSpPr>
        <p:spPr>
          <a:xfrm>
            <a:off x="1162850" y="5179194"/>
            <a:ext cx="3793026" cy="584775"/>
          </a:xfrm>
          <a:prstGeom prst="rect">
            <a:avLst/>
          </a:prstGeom>
          <a:noFill/>
        </p:spPr>
        <p:txBody>
          <a:bodyPr wrap="non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1</a:t>
            </a:r>
            <a:r>
              <a:rPr lang="zh-CN" altLang="en-US" sz="1600" dirty="0" smtClean="0">
                <a:solidFill>
                  <a:schemeClr val="bg1"/>
                </a:solidFill>
                <a:latin typeface="Microsoft YaHei" panose="020B0503020204020204" pitchFamily="34" charset="-122"/>
                <a:ea typeface="Microsoft YaHei" panose="020B0503020204020204" pitchFamily="34" charset="-122"/>
              </a:rPr>
              <a:t>、</a:t>
            </a:r>
            <a:r>
              <a:rPr lang="zh-CN" altLang="zh-CN" sz="1600" dirty="0" smtClean="0">
                <a:solidFill>
                  <a:schemeClr val="bg1"/>
                </a:solidFill>
                <a:latin typeface="Microsoft YaHei" panose="020B0503020204020204" pitchFamily="34" charset="-122"/>
                <a:ea typeface="Microsoft YaHei" panose="020B0503020204020204" pitchFamily="34" charset="-122"/>
              </a:rPr>
              <a:t>网络中断和</a:t>
            </a:r>
            <a:r>
              <a:rPr lang="zh-CN" altLang="zh-CN" sz="1600" dirty="0">
                <a:solidFill>
                  <a:schemeClr val="bg1"/>
                </a:solidFill>
                <a:latin typeface="Microsoft YaHei" panose="020B0503020204020204" pitchFamily="34" charset="-122"/>
                <a:ea typeface="Microsoft YaHei" panose="020B0503020204020204" pitchFamily="34" charset="-122"/>
              </a:rPr>
              <a:t>后台业务</a:t>
            </a:r>
            <a:r>
              <a:rPr lang="zh-CN" altLang="zh-CN" sz="1600" dirty="0" smtClean="0">
                <a:solidFill>
                  <a:schemeClr val="bg1"/>
                </a:solidFill>
                <a:latin typeface="Microsoft YaHei" panose="020B0503020204020204" pitchFamily="34" charset="-122"/>
                <a:ea typeface="Microsoft YaHei" panose="020B0503020204020204" pitchFamily="34" charset="-122"/>
              </a:rPr>
              <a:t>线程</a:t>
            </a:r>
            <a:r>
              <a:rPr lang="zh-CN" altLang="en-US" sz="1600" dirty="0" smtClean="0">
                <a:solidFill>
                  <a:schemeClr val="bg1"/>
                </a:solidFill>
                <a:latin typeface="Microsoft YaHei" panose="020B0503020204020204" pitchFamily="34" charset="-122"/>
                <a:ea typeface="Microsoft YaHei" panose="020B0503020204020204" pitchFamily="34" charset="-122"/>
              </a:rPr>
              <a:t>分开</a:t>
            </a:r>
            <a:r>
              <a:rPr lang="zh-CN" altLang="zh-CN" sz="1600" dirty="0" smtClean="0">
                <a:solidFill>
                  <a:schemeClr val="bg1"/>
                </a:solidFill>
                <a:latin typeface="Microsoft YaHei" panose="020B0503020204020204" pitchFamily="34" charset="-122"/>
                <a:ea typeface="Microsoft YaHei" panose="020B0503020204020204" pitchFamily="34" charset="-122"/>
              </a:rPr>
              <a:t>绑核</a:t>
            </a:r>
            <a:r>
              <a:rPr lang="zh-CN" altLang="en-US" sz="1600" dirty="0" smtClean="0">
                <a:solidFill>
                  <a:schemeClr val="bg1"/>
                </a:solidFill>
                <a:latin typeface="Microsoft YaHei" panose="020B0503020204020204" pitchFamily="34" charset="-122"/>
                <a:ea typeface="Microsoft YaHei" panose="020B0503020204020204" pitchFamily="34" charset="-122"/>
              </a:rPr>
              <a:t>。</a:t>
            </a:r>
            <a:endParaRPr lang="en-US" altLang="zh-CN" sz="1600" dirty="0" smtClean="0">
              <a:solidFill>
                <a:schemeClr val="bg1"/>
              </a:solidFill>
              <a:latin typeface="Microsoft YaHei" panose="020B0503020204020204" pitchFamily="34" charset="-122"/>
              <a:ea typeface="Microsoft YaHei" panose="020B0503020204020204" pitchFamily="34" charset="-122"/>
            </a:endParaRPr>
          </a:p>
          <a:p>
            <a:r>
              <a:rPr lang="en-US" sz="1600" dirty="0" smtClean="0">
                <a:solidFill>
                  <a:schemeClr val="bg1"/>
                </a:solidFill>
                <a:latin typeface="Microsoft YaHei" panose="020B0503020204020204" pitchFamily="34" charset="-122"/>
                <a:ea typeface="Microsoft YaHei" panose="020B0503020204020204" pitchFamily="34" charset="-122"/>
              </a:rPr>
              <a:t>2</a:t>
            </a:r>
            <a:r>
              <a:rPr lang="zh-CN" altLang="en-US" sz="1600" dirty="0" smtClean="0">
                <a:solidFill>
                  <a:schemeClr val="bg1"/>
                </a:solidFill>
                <a:latin typeface="Microsoft YaHei" panose="020B0503020204020204" pitchFamily="34" charset="-122"/>
                <a:ea typeface="Microsoft YaHei" panose="020B0503020204020204" pitchFamily="34" charset="-122"/>
              </a:rPr>
              <a:t>、不同业务线程分开绑核。</a:t>
            </a:r>
            <a:endParaRPr lang="en-US" sz="16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NUMA</a:t>
            </a:r>
            <a:r>
              <a:rPr lang="zh-CN" altLang="en-US" dirty="0"/>
              <a:t> </a:t>
            </a:r>
            <a:r>
              <a:rPr lang="zh-CN" altLang="en-US" dirty="0" smtClean="0"/>
              <a:t>化数据结构</a:t>
            </a:r>
            <a:endParaRPr lang="zh-CN" altLang="en-US" dirty="0"/>
          </a:p>
        </p:txBody>
      </p:sp>
      <p:pic>
        <p:nvPicPr>
          <p:cNvPr id="5" name="Picture 12"/>
          <p:cNvPicPr/>
          <p:nvPr/>
        </p:nvPicPr>
        <p:blipFill>
          <a:blip r:embed="rId1" cstate="print">
            <a:extLst>
              <a:ext uri="{28A0092B-C50C-407E-A947-70E740481C1C}">
                <a14:useLocalDpi xmlns:a14="http://schemas.microsoft.com/office/drawing/2010/main" val="0"/>
              </a:ext>
            </a:extLst>
          </a:blip>
          <a:stretch>
            <a:fillRect/>
          </a:stretch>
        </p:blipFill>
        <p:spPr>
          <a:xfrm>
            <a:off x="4104410" y="1787410"/>
            <a:ext cx="7089985" cy="4090109"/>
          </a:xfrm>
          <a:prstGeom prst="rect">
            <a:avLst/>
          </a:prstGeom>
        </p:spPr>
      </p:pic>
      <p:sp>
        <p:nvSpPr>
          <p:cNvPr id="6" name="矩形 5"/>
          <p:cNvSpPr/>
          <p:nvPr/>
        </p:nvSpPr>
        <p:spPr>
          <a:xfrm>
            <a:off x="1166713" y="2566199"/>
            <a:ext cx="1555457" cy="308086"/>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zh-CN" altLang="en-US" sz="1400" kern="0" dirty="0">
                <a:solidFill>
                  <a:srgbClr val="FFFFFF"/>
                </a:solidFill>
                <a:latin typeface="Microsoft YaHei" panose="020B0503020204020204" pitchFamily="34" charset="-122"/>
                <a:ea typeface="Microsoft YaHei" panose="020B0503020204020204" pitchFamily="34" charset="-122"/>
              </a:rPr>
              <a:t>加锁</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7" name="矩形 6"/>
          <p:cNvSpPr/>
          <p:nvPr/>
        </p:nvSpPr>
        <p:spPr>
          <a:xfrm>
            <a:off x="1163248" y="3258930"/>
            <a:ext cx="1555457" cy="308086"/>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zh-CN" altLang="en-US" sz="1400" kern="0" dirty="0" smtClean="0">
                <a:solidFill>
                  <a:srgbClr val="FFFFFF"/>
                </a:solidFill>
                <a:latin typeface="Microsoft YaHei" panose="020B0503020204020204" pitchFamily="34" charset="-122"/>
                <a:ea typeface="Microsoft YaHei" panose="020B0503020204020204" pitchFamily="34" charset="-122"/>
              </a:rPr>
              <a:t>拷贝日志</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8" name="矩形 7"/>
          <p:cNvSpPr/>
          <p:nvPr/>
        </p:nvSpPr>
        <p:spPr>
          <a:xfrm>
            <a:off x="1170174" y="3951661"/>
            <a:ext cx="1555457" cy="308086"/>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zh-CN" altLang="en-US" sz="1400" kern="0" dirty="0" smtClean="0">
                <a:solidFill>
                  <a:srgbClr val="FFFFFF"/>
                </a:solidFill>
                <a:latin typeface="Microsoft YaHei" panose="020B0503020204020204" pitchFamily="34" charset="-122"/>
                <a:ea typeface="Microsoft YaHei" panose="020B0503020204020204" pitchFamily="34" charset="-122"/>
              </a:rPr>
              <a:t>释放锁</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9" name="圆角矩形 8"/>
          <p:cNvSpPr/>
          <p:nvPr/>
        </p:nvSpPr>
        <p:spPr bwMode="auto">
          <a:xfrm>
            <a:off x="878029" y="5008419"/>
            <a:ext cx="2456271" cy="588069"/>
          </a:xfrm>
          <a:prstGeom prst="roundRect">
            <a:avLst/>
          </a:prstGeom>
          <a:solidFill>
            <a:srgbClr val="00B0F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r>
              <a:rPr kumimoji="0" lang="en-US" altLang="zh-CN" sz="800" i="0" u="none" strike="noStrike" kern="0" cap="none" spc="0" normalizeH="0" baseline="0" noProof="0" dirty="0" smtClean="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rPr>
              <a:t>Disk</a:t>
            </a: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cxnSp>
        <p:nvCxnSpPr>
          <p:cNvPr id="10" name="直接箭头连接符 9"/>
          <p:cNvCxnSpPr/>
          <p:nvPr/>
        </p:nvCxnSpPr>
        <p:spPr>
          <a:xfrm>
            <a:off x="1963881" y="2057401"/>
            <a:ext cx="0" cy="508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6" idx="2"/>
            <a:endCxn id="7" idx="0"/>
          </p:cNvCxnSpPr>
          <p:nvPr/>
        </p:nvCxnSpPr>
        <p:spPr>
          <a:xfrm flipH="1">
            <a:off x="1940977" y="2874285"/>
            <a:ext cx="3465" cy="384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7" idx="2"/>
            <a:endCxn id="8" idx="0"/>
          </p:cNvCxnSpPr>
          <p:nvPr/>
        </p:nvCxnSpPr>
        <p:spPr>
          <a:xfrm>
            <a:off x="1940977" y="3567016"/>
            <a:ext cx="6926" cy="384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右箭头 15"/>
          <p:cNvSpPr/>
          <p:nvPr/>
        </p:nvSpPr>
        <p:spPr>
          <a:xfrm rot="5400000">
            <a:off x="1617515" y="4507921"/>
            <a:ext cx="692732" cy="308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48107" y="1462712"/>
            <a:ext cx="2646878" cy="338554"/>
          </a:xfrm>
          <a:prstGeom prst="rect">
            <a:avLst/>
          </a:prstGeom>
          <a:noFill/>
        </p:spPr>
        <p:txBody>
          <a:bodyPr wrap="non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整改前</a:t>
            </a:r>
            <a:r>
              <a:rPr lang="zh-CN" altLang="en-US" sz="1600" b="1" dirty="0" smtClean="0">
                <a:solidFill>
                  <a:schemeClr val="bg1"/>
                </a:solidFill>
                <a:latin typeface="Microsoft YaHei" panose="020B0503020204020204" pitchFamily="34" charset="-122"/>
                <a:ea typeface="Microsoft YaHei" panose="020B0503020204020204" pitchFamily="34" charset="-122"/>
              </a:rPr>
              <a:t>：串行加锁拷贝日志</a:t>
            </a:r>
            <a:endParaRPr lang="en-US" sz="1600" b="1" dirty="0">
              <a:solidFill>
                <a:schemeClr val="bg1"/>
              </a:solidFill>
              <a:latin typeface="Microsoft YaHei" panose="020B0503020204020204" pitchFamily="34" charset="-122"/>
              <a:ea typeface="Microsoft YaHei" panose="020B0503020204020204" pitchFamily="34" charset="-122"/>
            </a:endParaRPr>
          </a:p>
        </p:txBody>
      </p:sp>
      <p:sp>
        <p:nvSpPr>
          <p:cNvPr id="18" name="文本框 17"/>
          <p:cNvSpPr txBox="1"/>
          <p:nvPr/>
        </p:nvSpPr>
        <p:spPr>
          <a:xfrm>
            <a:off x="6181663" y="1448856"/>
            <a:ext cx="2646878" cy="338554"/>
          </a:xfrm>
          <a:prstGeom prst="rect">
            <a:avLst/>
          </a:prstGeom>
          <a:noFill/>
        </p:spPr>
        <p:txBody>
          <a:bodyPr wrap="none" rtlCol="0">
            <a:spAutoFit/>
          </a:bodyPr>
          <a:lstStyle/>
          <a:p>
            <a:r>
              <a:rPr lang="zh-CN" altLang="en-US" sz="1600" b="1" dirty="0" smtClean="0">
                <a:solidFill>
                  <a:schemeClr val="bg1"/>
                </a:solidFill>
                <a:latin typeface="Microsoft YaHei" panose="020B0503020204020204" pitchFamily="34" charset="-122"/>
                <a:ea typeface="Microsoft YaHei" panose="020B0503020204020204" pitchFamily="34" charset="-122"/>
              </a:rPr>
              <a:t>整改后：并行异步拷贝日志</a:t>
            </a:r>
            <a:endParaRPr lang="en-US" sz="1600" b="1"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NUMA</a:t>
            </a:r>
            <a:r>
              <a:rPr lang="zh-CN" altLang="en-US" dirty="0" smtClean="0"/>
              <a:t>数据分区</a:t>
            </a:r>
            <a:endParaRPr lang="zh-CN" altLang="en-US" dirty="0"/>
          </a:p>
        </p:txBody>
      </p:sp>
      <p:pic>
        <p:nvPicPr>
          <p:cNvPr id="4" name="图片 3"/>
          <p:cNvPicPr/>
          <p:nvPr/>
        </p:nvPicPr>
        <p:blipFill>
          <a:blip r:embed="rId1"/>
          <a:stretch>
            <a:fillRect/>
          </a:stretch>
        </p:blipFill>
        <p:spPr>
          <a:xfrm>
            <a:off x="736442" y="2747631"/>
            <a:ext cx="4894081" cy="2347527"/>
          </a:xfrm>
          <a:prstGeom prst="rect">
            <a:avLst/>
          </a:prstGeom>
        </p:spPr>
      </p:pic>
      <p:pic>
        <p:nvPicPr>
          <p:cNvPr id="5" name="图片 4"/>
          <p:cNvPicPr/>
          <p:nvPr/>
        </p:nvPicPr>
        <p:blipFill>
          <a:blip r:embed="rId2"/>
          <a:stretch>
            <a:fillRect/>
          </a:stretch>
        </p:blipFill>
        <p:spPr>
          <a:xfrm>
            <a:off x="6650765" y="2639573"/>
            <a:ext cx="4894081" cy="2344352"/>
          </a:xfrm>
          <a:prstGeom prst="rect">
            <a:avLst/>
          </a:prstGeom>
        </p:spPr>
      </p:pic>
      <p:sp>
        <p:nvSpPr>
          <p:cNvPr id="6" name="文本框 5"/>
          <p:cNvSpPr txBox="1"/>
          <p:nvPr/>
        </p:nvSpPr>
        <p:spPr>
          <a:xfrm>
            <a:off x="577622" y="1099850"/>
            <a:ext cx="11124646" cy="1061553"/>
          </a:xfrm>
          <a:prstGeom prst="rect">
            <a:avLst/>
          </a:prstGeom>
          <a:noFill/>
        </p:spPr>
        <p:txBody>
          <a:bodyPr wrap="square" rtlCol="0">
            <a:spAutoFit/>
          </a:bodyPr>
          <a:lstStyle/>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CLOG </a:t>
            </a:r>
            <a:r>
              <a:rPr lang="zh-CN" altLang="en-US" sz="1400" dirty="0">
                <a:solidFill>
                  <a:schemeClr val="bg1"/>
                </a:solidFill>
                <a:latin typeface="Microsoft YaHei" panose="020B0503020204020204" pitchFamily="34" charset="-122"/>
                <a:ea typeface="Microsoft YaHei" panose="020B0503020204020204" pitchFamily="34" charset="-122"/>
              </a:rPr>
              <a:t>日志即事务提交日志，用来记录事务的最终状态，是</a:t>
            </a:r>
            <a:r>
              <a:rPr lang="en-US" altLang="zh-CN" sz="1400" dirty="0">
                <a:solidFill>
                  <a:schemeClr val="bg1"/>
                </a:solidFill>
                <a:latin typeface="Microsoft YaHei" panose="020B0503020204020204" pitchFamily="34" charset="-122"/>
                <a:ea typeface="Microsoft YaHei" panose="020B0503020204020204" pitchFamily="34" charset="-122"/>
              </a:rPr>
              <a:t>XLOG</a:t>
            </a:r>
            <a:r>
              <a:rPr lang="zh-CN" altLang="en-US" sz="1400" dirty="0">
                <a:solidFill>
                  <a:schemeClr val="bg1"/>
                </a:solidFill>
                <a:latin typeface="Microsoft YaHei" panose="020B0503020204020204" pitchFamily="34" charset="-122"/>
                <a:ea typeface="Microsoft YaHei" panose="020B0503020204020204" pitchFamily="34" charset="-122"/>
              </a:rPr>
              <a:t>日志的辅助，用来加速通过日志判断事务状态的过程，存在四种事务状态，即 ： </a:t>
            </a:r>
            <a:r>
              <a:rPr lang="en-US" altLang="zh-CN" sz="1400" dirty="0">
                <a:solidFill>
                  <a:schemeClr val="bg1"/>
                </a:solidFill>
                <a:latin typeface="Microsoft YaHei" panose="020B0503020204020204" pitchFamily="34" charset="-122"/>
                <a:ea typeface="Microsoft YaHei" panose="020B0503020204020204" pitchFamily="34" charset="-122"/>
              </a:rPr>
              <a:t>IN_PROGRESS</a:t>
            </a:r>
            <a:r>
              <a:rPr lang="zh-CN" altLang="en-US"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COMMITED</a:t>
            </a:r>
            <a:r>
              <a:rPr lang="zh-CN" altLang="en-US"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ABORTED</a:t>
            </a:r>
            <a:r>
              <a:rPr lang="zh-CN" altLang="en-US"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SUB_COMMITED</a:t>
            </a:r>
            <a:r>
              <a:rPr lang="zh-CN" altLang="en-US" sz="1400" dirty="0">
                <a:solidFill>
                  <a:schemeClr val="bg1"/>
                </a:solidFill>
                <a:latin typeface="Microsoft YaHei" panose="020B0503020204020204" pitchFamily="34" charset="-122"/>
                <a:ea typeface="Microsoft YaHei" panose="020B0503020204020204" pitchFamily="34" charset="-122"/>
              </a:rPr>
              <a:t>，每条日志占</a:t>
            </a:r>
            <a:r>
              <a:rPr lang="en-US" altLang="zh-CN" sz="1400" dirty="0">
                <a:solidFill>
                  <a:schemeClr val="bg1"/>
                </a:solidFill>
                <a:latin typeface="Microsoft YaHei" panose="020B0503020204020204" pitchFamily="34" charset="-122"/>
                <a:ea typeface="Microsoft YaHei" panose="020B0503020204020204" pitchFamily="34" charset="-122"/>
              </a:rPr>
              <a:t>2 bit</a:t>
            </a:r>
            <a:r>
              <a:rPr lang="zh-CN" altLang="en-US"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clog </a:t>
            </a:r>
            <a:r>
              <a:rPr lang="zh-CN" altLang="en-US" sz="1400" dirty="0">
                <a:solidFill>
                  <a:schemeClr val="bg1"/>
                </a:solidFill>
                <a:latin typeface="Microsoft YaHei" panose="020B0503020204020204" pitchFamily="34" charset="-122"/>
                <a:ea typeface="Microsoft YaHei" panose="020B0503020204020204" pitchFamily="34" charset="-122"/>
              </a:rPr>
              <a:t>需要存储在磁盘上，一个页面（</a:t>
            </a:r>
            <a:r>
              <a:rPr lang="en-US" altLang="zh-CN" sz="1400" dirty="0">
                <a:solidFill>
                  <a:schemeClr val="bg1"/>
                </a:solidFill>
                <a:latin typeface="Microsoft YaHei" panose="020B0503020204020204" pitchFamily="34" charset="-122"/>
                <a:ea typeface="Microsoft YaHei" panose="020B0503020204020204" pitchFamily="34" charset="-122"/>
              </a:rPr>
              <a:t>8k</a:t>
            </a:r>
            <a:r>
              <a:rPr lang="zh-CN" altLang="en-US"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按照页面分</a:t>
            </a:r>
            <a:r>
              <a:rPr lang="en-US" altLang="zh-CN" sz="1400" dirty="0">
                <a:solidFill>
                  <a:schemeClr val="bg1"/>
                </a:solidFill>
                <a:latin typeface="Microsoft YaHei" panose="020B0503020204020204" pitchFamily="34" charset="-122"/>
                <a:ea typeface="Microsoft YaHei" panose="020B0503020204020204" pitchFamily="34" charset="-122"/>
              </a:rPr>
              <a:t>partition</a:t>
            </a:r>
            <a:r>
              <a:rPr lang="zh-CN" altLang="en-US" sz="1400" dirty="0">
                <a:solidFill>
                  <a:schemeClr val="bg1"/>
                </a:solidFill>
                <a:latin typeface="Microsoft YaHei" panose="020B0503020204020204" pitchFamily="34" charset="-122"/>
                <a:ea typeface="Microsoft YaHei" panose="020B0503020204020204" pitchFamily="34" charset="-122"/>
              </a:rPr>
              <a:t>加锁。</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7" name="文本框 6"/>
          <p:cNvSpPr txBox="1"/>
          <p:nvPr/>
        </p:nvSpPr>
        <p:spPr>
          <a:xfrm>
            <a:off x="1899861" y="2158426"/>
            <a:ext cx="3215813" cy="338466"/>
          </a:xfrm>
          <a:prstGeom prst="rect">
            <a:avLst/>
          </a:prstGeom>
          <a:noFill/>
        </p:spPr>
        <p:txBody>
          <a:bodyPr wrap="non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整改前：全局唯一的</a:t>
            </a:r>
            <a:r>
              <a:rPr lang="en-US" sz="1600" b="1" dirty="0">
                <a:solidFill>
                  <a:schemeClr val="bg1"/>
                </a:solidFill>
                <a:latin typeface="Microsoft YaHei" panose="020B0503020204020204" pitchFamily="34" charset="-122"/>
                <a:ea typeface="Microsoft YaHei" panose="020B0503020204020204" pitchFamily="34" charset="-122"/>
              </a:rPr>
              <a:t>CLOG</a:t>
            </a:r>
            <a:r>
              <a:rPr lang="zh-CN" altLang="en-US" sz="1600" b="1" dirty="0">
                <a:solidFill>
                  <a:schemeClr val="bg1"/>
                </a:solidFill>
                <a:latin typeface="Microsoft YaHei" panose="020B0503020204020204" pitchFamily="34" charset="-122"/>
                <a:ea typeface="Microsoft YaHei" panose="020B0503020204020204" pitchFamily="34" charset="-122"/>
              </a:rPr>
              <a:t>缓冲池</a:t>
            </a:r>
            <a:endParaRPr lang="en-US" sz="1600" b="1" dirty="0">
              <a:solidFill>
                <a:schemeClr val="bg1"/>
              </a:solidFill>
              <a:latin typeface="Microsoft YaHei" panose="020B0503020204020204" pitchFamily="34" charset="-122"/>
              <a:ea typeface="Microsoft YaHei" panose="020B0503020204020204" pitchFamily="34" charset="-122"/>
            </a:endParaRPr>
          </a:p>
        </p:txBody>
      </p:sp>
      <p:sp>
        <p:nvSpPr>
          <p:cNvPr id="8" name="文本框 7"/>
          <p:cNvSpPr txBox="1"/>
          <p:nvPr/>
        </p:nvSpPr>
        <p:spPr>
          <a:xfrm>
            <a:off x="7695030" y="2153405"/>
            <a:ext cx="2805550" cy="338466"/>
          </a:xfrm>
          <a:prstGeom prst="rect">
            <a:avLst/>
          </a:prstGeom>
          <a:noFill/>
        </p:spPr>
        <p:txBody>
          <a:bodyPr wrap="non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整改后：分区的</a:t>
            </a:r>
            <a:r>
              <a:rPr lang="en-US" sz="1600" b="1" dirty="0">
                <a:solidFill>
                  <a:schemeClr val="bg1"/>
                </a:solidFill>
                <a:latin typeface="Microsoft YaHei" panose="020B0503020204020204" pitchFamily="34" charset="-122"/>
                <a:ea typeface="Microsoft YaHei" panose="020B0503020204020204" pitchFamily="34" charset="-122"/>
              </a:rPr>
              <a:t>CLOG</a:t>
            </a:r>
            <a:r>
              <a:rPr lang="zh-CN" altLang="en-US" sz="1600" b="1" dirty="0">
                <a:solidFill>
                  <a:schemeClr val="bg1"/>
                </a:solidFill>
                <a:latin typeface="Microsoft YaHei" panose="020B0503020204020204" pitchFamily="34" charset="-122"/>
                <a:ea typeface="Microsoft YaHei" panose="020B0503020204020204" pitchFamily="34" charset="-122"/>
              </a:rPr>
              <a:t>缓冲池</a:t>
            </a:r>
            <a:endParaRPr lang="en-US" sz="1600" b="1" dirty="0">
              <a:solidFill>
                <a:schemeClr val="bg1"/>
              </a:solidFill>
              <a:latin typeface="Microsoft YaHei" panose="020B0503020204020204" pitchFamily="34" charset="-122"/>
              <a:ea typeface="Microsoft YaHei" panose="020B0503020204020204" pitchFamily="34" charset="-122"/>
            </a:endParaRPr>
          </a:p>
        </p:txBody>
      </p:sp>
      <p:sp>
        <p:nvSpPr>
          <p:cNvPr id="9" name="文本框 8"/>
          <p:cNvSpPr txBox="1"/>
          <p:nvPr/>
        </p:nvSpPr>
        <p:spPr>
          <a:xfrm>
            <a:off x="735357" y="5238737"/>
            <a:ext cx="4894082" cy="853858"/>
          </a:xfrm>
          <a:prstGeom prst="rect">
            <a:avLst/>
          </a:prstGeom>
          <a:noFill/>
        </p:spPr>
        <p:txBody>
          <a:bodyPr wrap="square" rtlCol="0">
            <a:spAutoFit/>
          </a:bodyPr>
          <a:lstStyle/>
          <a:p>
            <a:pPr>
              <a:lnSpc>
                <a:spcPct val="150000"/>
              </a:lnSpc>
            </a:pPr>
            <a:r>
              <a:rPr lang="zh-CN" altLang="en-US" sz="1100" dirty="0">
                <a:solidFill>
                  <a:schemeClr val="bg1"/>
                </a:solidFill>
                <a:latin typeface="Microsoft YaHei" panose="020B0503020204020204" pitchFamily="34" charset="-122"/>
                <a:ea typeface="Microsoft YaHei" panose="020B0503020204020204" pitchFamily="34" charset="-122"/>
              </a:rPr>
              <a:t>原方案：</a:t>
            </a:r>
            <a:r>
              <a:rPr lang="en-US" sz="1100" dirty="0">
                <a:solidFill>
                  <a:schemeClr val="bg1"/>
                </a:solidFill>
                <a:latin typeface="Microsoft YaHei" panose="020B0503020204020204" pitchFamily="34" charset="-122"/>
                <a:ea typeface="Microsoft YaHei" panose="020B0503020204020204" pitchFamily="34" charset="-122"/>
              </a:rPr>
              <a:t>CLOG</a:t>
            </a:r>
            <a:r>
              <a:rPr lang="zh-CN" altLang="en-US" sz="1100" dirty="0">
                <a:solidFill>
                  <a:schemeClr val="bg1"/>
                </a:solidFill>
                <a:latin typeface="Microsoft YaHei" panose="020B0503020204020204" pitchFamily="34" charset="-122"/>
                <a:ea typeface="Microsoft YaHei" panose="020B0503020204020204" pitchFamily="34" charset="-122"/>
              </a:rPr>
              <a:t>的日志缓冲池在共享内存中且全局唯一，名称为</a:t>
            </a:r>
            <a:r>
              <a:rPr lang="en-US" sz="1100" dirty="0">
                <a:solidFill>
                  <a:schemeClr val="bg1"/>
                </a:solidFill>
                <a:latin typeface="Microsoft YaHei" panose="020B0503020204020204" pitchFamily="34" charset="-122"/>
                <a:ea typeface="Microsoft YaHei" panose="020B0503020204020204" pitchFamily="34" charset="-122"/>
              </a:rPr>
              <a:t> “CLOG </a:t>
            </a:r>
            <a:r>
              <a:rPr lang="en-US" sz="1100" dirty="0" err="1">
                <a:solidFill>
                  <a:schemeClr val="bg1"/>
                </a:solidFill>
                <a:latin typeface="Microsoft YaHei" panose="020B0503020204020204" pitchFamily="34" charset="-122"/>
                <a:ea typeface="Microsoft YaHei" panose="020B0503020204020204" pitchFamily="34" charset="-122"/>
              </a:rPr>
              <a:t>Ctl</a:t>
            </a:r>
            <a:r>
              <a:rPr lang="en-US" sz="1100" dirty="0">
                <a:solidFill>
                  <a:schemeClr val="bg1"/>
                </a:solidFill>
                <a:latin typeface="Microsoft YaHei" panose="020B0503020204020204" pitchFamily="34" charset="-122"/>
                <a:ea typeface="Microsoft YaHei" panose="020B0503020204020204" pitchFamily="34" charset="-122"/>
              </a:rPr>
              <a:t>”</a:t>
            </a:r>
            <a:r>
              <a:rPr lang="zh-CN" altLang="en-US" sz="1100" dirty="0">
                <a:solidFill>
                  <a:schemeClr val="bg1"/>
                </a:solidFill>
                <a:latin typeface="Microsoft YaHei" panose="020B0503020204020204" pitchFamily="34" charset="-122"/>
                <a:ea typeface="Microsoft YaHei" panose="020B0503020204020204" pitchFamily="34" charset="-122"/>
              </a:rPr>
              <a:t>，各工作线程使用由线程局部变量</a:t>
            </a:r>
            <a:r>
              <a:rPr lang="en-US" sz="1100" dirty="0">
                <a:solidFill>
                  <a:schemeClr val="bg1"/>
                </a:solidFill>
                <a:latin typeface="Microsoft YaHei" panose="020B0503020204020204" pitchFamily="34" charset="-122"/>
                <a:ea typeface="Microsoft YaHei" panose="020B0503020204020204" pitchFamily="34" charset="-122"/>
              </a:rPr>
              <a:t> </a:t>
            </a:r>
            <a:r>
              <a:rPr lang="en-US" sz="1100" dirty="0" err="1">
                <a:solidFill>
                  <a:schemeClr val="bg1"/>
                </a:solidFill>
                <a:latin typeface="Microsoft YaHei" panose="020B0503020204020204" pitchFamily="34" charset="-122"/>
                <a:ea typeface="Microsoft YaHei" panose="020B0503020204020204" pitchFamily="34" charset="-122"/>
              </a:rPr>
              <a:t>ClogCtl</a:t>
            </a:r>
            <a:r>
              <a:rPr lang="en-US" sz="1100" dirty="0">
                <a:solidFill>
                  <a:schemeClr val="bg1"/>
                </a:solidFill>
                <a:latin typeface="Microsoft YaHei" panose="020B0503020204020204" pitchFamily="34" charset="-122"/>
                <a:ea typeface="Microsoft YaHei" panose="020B0503020204020204" pitchFamily="34" charset="-122"/>
              </a:rPr>
              <a:t> </a:t>
            </a:r>
            <a:r>
              <a:rPr lang="zh-CN" altLang="en-US" sz="1100" dirty="0">
                <a:solidFill>
                  <a:schemeClr val="bg1"/>
                </a:solidFill>
                <a:latin typeface="Microsoft YaHei" panose="020B0503020204020204" pitchFamily="34" charset="-122"/>
                <a:ea typeface="Microsoft YaHei" panose="020B0503020204020204" pitchFamily="34" charset="-122"/>
              </a:rPr>
              <a:t>来指向该资源，在高并发的场景下，该资源的竞争成为性能瓶颈</a:t>
            </a:r>
            <a:endParaRPr lang="en-US" sz="1100" dirty="0">
              <a:solidFill>
                <a:schemeClr val="bg1"/>
              </a:solidFill>
              <a:latin typeface="Microsoft YaHei" panose="020B0503020204020204" pitchFamily="34" charset="-122"/>
              <a:ea typeface="Microsoft YaHei" panose="020B0503020204020204" pitchFamily="34" charset="-122"/>
            </a:endParaRPr>
          </a:p>
        </p:txBody>
      </p:sp>
      <p:sp>
        <p:nvSpPr>
          <p:cNvPr id="10" name="文本框 9"/>
          <p:cNvSpPr txBox="1"/>
          <p:nvPr/>
        </p:nvSpPr>
        <p:spPr>
          <a:xfrm>
            <a:off x="6567837" y="5218188"/>
            <a:ext cx="5194736" cy="853858"/>
          </a:xfrm>
          <a:prstGeom prst="rect">
            <a:avLst/>
          </a:prstGeom>
          <a:noFill/>
        </p:spPr>
        <p:txBody>
          <a:bodyPr wrap="square" rtlCol="0">
            <a:spAutoFit/>
          </a:bodyPr>
          <a:lstStyle/>
          <a:p>
            <a:pPr>
              <a:lnSpc>
                <a:spcPct val="150000"/>
              </a:lnSpc>
            </a:pPr>
            <a:r>
              <a:rPr lang="zh-CN" altLang="en-US" sz="1100" dirty="0">
                <a:solidFill>
                  <a:schemeClr val="bg1"/>
                </a:solidFill>
                <a:latin typeface="Microsoft YaHei" panose="020B0503020204020204" pitchFamily="34" charset="-122"/>
                <a:ea typeface="Microsoft YaHei" panose="020B0503020204020204" pitchFamily="34" charset="-122"/>
              </a:rPr>
              <a:t>整改后：按</a:t>
            </a:r>
            <a:r>
              <a:rPr lang="en-US" sz="1100" dirty="0" err="1">
                <a:solidFill>
                  <a:schemeClr val="bg1"/>
                </a:solidFill>
                <a:latin typeface="Microsoft YaHei" panose="020B0503020204020204" pitchFamily="34" charset="-122"/>
                <a:ea typeface="Microsoft YaHei" panose="020B0503020204020204" pitchFamily="34" charset="-122"/>
              </a:rPr>
              <a:t>pageno</a:t>
            </a:r>
            <a:r>
              <a:rPr lang="zh-CN" altLang="en-US" sz="1100" dirty="0">
                <a:solidFill>
                  <a:schemeClr val="bg1"/>
                </a:solidFill>
                <a:latin typeface="Microsoft YaHei" panose="020B0503020204020204" pitchFamily="34" charset="-122"/>
                <a:ea typeface="Microsoft YaHei" panose="020B0503020204020204" pitchFamily="34" charset="-122"/>
              </a:rPr>
              <a:t>将日志均分到多个共享内存的缓冲池中，由线程局部对象的数组</a:t>
            </a:r>
            <a:r>
              <a:rPr lang="en-US" sz="1100" dirty="0">
                <a:solidFill>
                  <a:schemeClr val="bg1"/>
                </a:solidFill>
                <a:latin typeface="Microsoft YaHei" panose="020B0503020204020204" pitchFamily="34" charset="-122"/>
                <a:ea typeface="Microsoft YaHei" panose="020B0503020204020204" pitchFamily="34" charset="-122"/>
              </a:rPr>
              <a:t> </a:t>
            </a:r>
            <a:r>
              <a:rPr lang="en-US" sz="1100" dirty="0" err="1">
                <a:solidFill>
                  <a:schemeClr val="bg1"/>
                </a:solidFill>
                <a:latin typeface="Microsoft YaHei" panose="020B0503020204020204" pitchFamily="34" charset="-122"/>
                <a:ea typeface="Microsoft YaHei" panose="020B0503020204020204" pitchFamily="34" charset="-122"/>
              </a:rPr>
              <a:t>ClogCtlData</a:t>
            </a:r>
            <a:r>
              <a:rPr lang="zh-CN" altLang="en-US" sz="1100" dirty="0">
                <a:solidFill>
                  <a:schemeClr val="bg1"/>
                </a:solidFill>
                <a:latin typeface="Microsoft YaHei" panose="020B0503020204020204" pitchFamily="34" charset="-122"/>
                <a:ea typeface="Microsoft YaHei" panose="020B0503020204020204" pitchFamily="34" charset="-122"/>
              </a:rPr>
              <a:t>来记录，名称为</a:t>
            </a:r>
            <a:r>
              <a:rPr lang="en-US" sz="1100" dirty="0">
                <a:solidFill>
                  <a:schemeClr val="bg1"/>
                </a:solidFill>
                <a:latin typeface="Microsoft YaHei" panose="020B0503020204020204" pitchFamily="34" charset="-122"/>
                <a:ea typeface="Microsoft YaHei" panose="020B0503020204020204" pitchFamily="34" charset="-122"/>
              </a:rPr>
              <a:t>“CLOG </a:t>
            </a:r>
            <a:r>
              <a:rPr lang="en-US" sz="1100" dirty="0" err="1">
                <a:solidFill>
                  <a:schemeClr val="bg1"/>
                </a:solidFill>
                <a:latin typeface="Microsoft YaHei" panose="020B0503020204020204" pitchFamily="34" charset="-122"/>
                <a:ea typeface="Microsoft YaHei" panose="020B0503020204020204" pitchFamily="34" charset="-122"/>
              </a:rPr>
              <a:t>Ctl</a:t>
            </a:r>
            <a:r>
              <a:rPr lang="en-US" sz="1100" dirty="0">
                <a:solidFill>
                  <a:schemeClr val="bg1"/>
                </a:solidFill>
                <a:latin typeface="Microsoft YaHei" panose="020B0503020204020204" pitchFamily="34" charset="-122"/>
                <a:ea typeface="Microsoft YaHei" panose="020B0503020204020204" pitchFamily="34" charset="-122"/>
              </a:rPr>
              <a:t> i”</a:t>
            </a:r>
            <a:r>
              <a:rPr lang="zh-CN" altLang="en-US" sz="1100" dirty="0">
                <a:solidFill>
                  <a:schemeClr val="bg1"/>
                </a:solidFill>
                <a:latin typeface="Microsoft YaHei" panose="020B0503020204020204" pitchFamily="34" charset="-122"/>
                <a:ea typeface="Microsoft YaHei" panose="020B0503020204020204" pitchFamily="34" charset="-122"/>
              </a:rPr>
              <a:t>，同步增加共享内存中的缓冲池对象及对应的全局锁。</a:t>
            </a:r>
            <a:endParaRPr lang="en-US" sz="11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CSN</a:t>
            </a:r>
            <a:r>
              <a:rPr lang="zh-CN" altLang="en-US" dirty="0" smtClean="0"/>
              <a:t>快照</a:t>
            </a:r>
            <a:endParaRPr lang="zh-CN" altLang="en-US" dirty="0"/>
          </a:p>
        </p:txBody>
      </p:sp>
      <p:graphicFrame>
        <p:nvGraphicFramePr>
          <p:cNvPr id="11" name="图表 10"/>
          <p:cNvGraphicFramePr/>
          <p:nvPr/>
        </p:nvGraphicFramePr>
        <p:xfrm>
          <a:off x="856705" y="3293453"/>
          <a:ext cx="4962157" cy="2120850"/>
        </p:xfrm>
        <a:graphic>
          <a:graphicData uri="http://schemas.openxmlformats.org/drawingml/2006/chart">
            <c:chart xmlns:c="http://schemas.openxmlformats.org/drawingml/2006/chart" xmlns:r="http://schemas.openxmlformats.org/officeDocument/2006/relationships" r:id="rId1"/>
          </a:graphicData>
        </a:graphic>
      </p:graphicFrame>
      <p:sp>
        <p:nvSpPr>
          <p:cNvPr id="12" name="文本框 11"/>
          <p:cNvSpPr txBox="1"/>
          <p:nvPr/>
        </p:nvSpPr>
        <p:spPr>
          <a:xfrm>
            <a:off x="825530" y="5261693"/>
            <a:ext cx="5178941" cy="1061553"/>
          </a:xfrm>
          <a:prstGeom prst="rect">
            <a:avLst/>
          </a:prstGeom>
          <a:noFill/>
        </p:spPr>
        <p:txBody>
          <a:bodyPr wrap="square" rtlCol="0">
            <a:spAutoFit/>
          </a:bodyPr>
          <a:lstStyle/>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1</a:t>
            </a:r>
            <a:r>
              <a:rPr lang="zh-CN" altLang="en-US" sz="1400" dirty="0">
                <a:solidFill>
                  <a:schemeClr val="bg1"/>
                </a:solidFill>
                <a:latin typeface="Microsoft YaHei" panose="020B0503020204020204" pitchFamily="34" charset="-122"/>
                <a:ea typeface="Microsoft YaHei" panose="020B0503020204020204" pitchFamily="34" charset="-122"/>
              </a:rPr>
              <a:t>、事务启动获取事务快照，需要获取</a:t>
            </a:r>
            <a:r>
              <a:rPr lang="en-US" altLang="zh-CN" sz="1400" dirty="0" err="1">
                <a:solidFill>
                  <a:schemeClr val="bg1"/>
                </a:solidFill>
                <a:latin typeface="Microsoft YaHei" panose="020B0503020204020204" pitchFamily="34" charset="-122"/>
                <a:ea typeface="Microsoft YaHei" panose="020B0503020204020204" pitchFamily="34" charset="-122"/>
              </a:rPr>
              <a:t>ProcArrayLock</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2</a:t>
            </a:r>
            <a:r>
              <a:rPr lang="zh-CN" altLang="en-US" sz="1400" dirty="0">
                <a:solidFill>
                  <a:schemeClr val="bg1"/>
                </a:solidFill>
                <a:latin typeface="Microsoft YaHei" panose="020B0503020204020204" pitchFamily="34" charset="-122"/>
                <a:ea typeface="Microsoft YaHei" panose="020B0503020204020204" pitchFamily="34" charset="-122"/>
              </a:rPr>
              <a:t>、事务结束，清理事务状态快照时，需要获取</a:t>
            </a:r>
            <a:r>
              <a:rPr lang="en-US" altLang="zh-CN" sz="1400" dirty="0" err="1">
                <a:solidFill>
                  <a:schemeClr val="bg1"/>
                </a:solidFill>
                <a:latin typeface="Microsoft YaHei" panose="020B0503020204020204" pitchFamily="34" charset="-122"/>
                <a:ea typeface="Microsoft YaHei" panose="020B0503020204020204" pitchFamily="34" charset="-122"/>
              </a:rPr>
              <a:t>ProcArrayLock</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a:p>
            <a:pPr>
              <a:lnSpc>
                <a:spcPct val="150000"/>
              </a:lnSpc>
            </a:pPr>
            <a:r>
              <a:rPr lang="en-US" altLang="zh-CN" sz="1400" dirty="0">
                <a:solidFill>
                  <a:schemeClr val="bg1"/>
                </a:solidFill>
                <a:latin typeface="Microsoft YaHei" panose="020B0503020204020204" pitchFamily="34" charset="-122"/>
                <a:ea typeface="Microsoft YaHei" panose="020B0503020204020204" pitchFamily="34" charset="-122"/>
              </a:rPr>
              <a:t>3</a:t>
            </a:r>
            <a:r>
              <a:rPr lang="zh-CN" altLang="en-US" sz="1400" dirty="0">
                <a:solidFill>
                  <a:schemeClr val="bg1"/>
                </a:solidFill>
                <a:latin typeface="Microsoft YaHei" panose="020B0503020204020204" pitchFamily="34" charset="-122"/>
                <a:ea typeface="Microsoft YaHei" panose="020B0503020204020204" pitchFamily="34" charset="-122"/>
              </a:rPr>
              <a:t>、并发连接增大时导致全局事务管理器上获取的快照变</a:t>
            </a:r>
            <a:r>
              <a:rPr lang="zh-CN" altLang="en-US" sz="1400" dirty="0" smtClean="0">
                <a:solidFill>
                  <a:schemeClr val="bg1"/>
                </a:solidFill>
                <a:latin typeface="Microsoft YaHei" panose="020B0503020204020204" pitchFamily="34" charset="-122"/>
                <a:ea typeface="Microsoft YaHei" panose="020B0503020204020204" pitchFamily="34" charset="-122"/>
              </a:rPr>
              <a:t>大。</a:t>
            </a:r>
            <a:endParaRPr lang="en-US" sz="1400" dirty="0">
              <a:solidFill>
                <a:schemeClr val="bg1"/>
              </a:solidFill>
              <a:latin typeface="Microsoft YaHei" panose="020B0503020204020204" pitchFamily="34" charset="-122"/>
              <a:ea typeface="Microsoft YaHei" panose="020B0503020204020204" pitchFamily="34" charset="-122"/>
            </a:endParaRPr>
          </a:p>
        </p:txBody>
      </p:sp>
      <p:pic>
        <p:nvPicPr>
          <p:cNvPr id="13" name="5BBCA70C-F36C-4D82-87FC-7B5B623F04BB" descr="C:\Users\l00206935\AppData\Roaming\eSpace_Desktop\UserData\l00206935\imagefiles\5BBCA70C-F36C-4D82-87FC-7B5B623F04BB.png"/>
          <p:cNvPicPr/>
          <p:nvPr/>
        </p:nvPicPr>
        <p:blipFill>
          <a:blip r:embed="rId2" cstate="print"/>
          <a:srcRect/>
          <a:stretch>
            <a:fillRect/>
          </a:stretch>
        </p:blipFill>
        <p:spPr bwMode="auto">
          <a:xfrm>
            <a:off x="7103091" y="1665711"/>
            <a:ext cx="4416545" cy="2314007"/>
          </a:xfrm>
          <a:prstGeom prst="rect">
            <a:avLst/>
          </a:prstGeom>
          <a:noFill/>
          <a:ln w="9525">
            <a:noFill/>
            <a:miter lim="800000"/>
            <a:headEnd/>
            <a:tailEnd/>
          </a:ln>
        </p:spPr>
      </p:pic>
      <p:sp>
        <p:nvSpPr>
          <p:cNvPr id="14" name="文本框 13"/>
          <p:cNvSpPr txBox="1"/>
          <p:nvPr/>
        </p:nvSpPr>
        <p:spPr>
          <a:xfrm>
            <a:off x="7037005" y="4049640"/>
            <a:ext cx="4943576" cy="196925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zh-CN" altLang="zh-CN" sz="1400" dirty="0" smtClean="0">
                <a:solidFill>
                  <a:schemeClr val="bg1"/>
                </a:solidFill>
                <a:latin typeface="Microsoft YaHei" panose="020B0503020204020204" pitchFamily="34" charset="-122"/>
                <a:ea typeface="Microsoft YaHei" panose="020B0503020204020204" pitchFamily="34" charset="-122"/>
              </a:rPr>
              <a:t>上</a:t>
            </a:r>
            <a:r>
              <a:rPr lang="zh-CN" altLang="zh-CN" sz="1400" dirty="0">
                <a:solidFill>
                  <a:schemeClr val="bg1"/>
                </a:solidFill>
                <a:latin typeface="Microsoft YaHei" panose="020B0503020204020204" pitchFamily="34" charset="-122"/>
                <a:ea typeface="Microsoft YaHei" panose="020B0503020204020204" pitchFamily="34" charset="-122"/>
              </a:rPr>
              <a:t>图中每个非只读事务在运行过程中会取得一个</a:t>
            </a:r>
            <a:r>
              <a:rPr lang="en-US" altLang="zh-CN" sz="1400" dirty="0">
                <a:solidFill>
                  <a:schemeClr val="bg1"/>
                </a:solidFill>
                <a:latin typeface="Microsoft YaHei" panose="020B0503020204020204" pitchFamily="34" charset="-122"/>
                <a:ea typeface="Microsoft YaHei" panose="020B0503020204020204" pitchFamily="34" charset="-122"/>
              </a:rPr>
              <a:t>XID</a:t>
            </a:r>
            <a:r>
              <a:rPr lang="zh-CN" altLang="zh-CN" sz="1400" dirty="0">
                <a:solidFill>
                  <a:schemeClr val="bg1"/>
                </a:solidFill>
                <a:latin typeface="Microsoft YaHei" panose="020B0503020204020204" pitchFamily="34" charset="-122"/>
                <a:ea typeface="Microsoft YaHei" panose="020B0503020204020204" pitchFamily="34" charset="-122"/>
              </a:rPr>
              <a:t>，在事务提交时会推进</a:t>
            </a:r>
            <a:r>
              <a:rPr lang="en-US" altLang="zh-CN" sz="1400" dirty="0">
                <a:solidFill>
                  <a:schemeClr val="bg1"/>
                </a:solidFill>
                <a:latin typeface="Microsoft YaHei" panose="020B0503020204020204" pitchFamily="34" charset="-122"/>
                <a:ea typeface="Microsoft YaHei" panose="020B0503020204020204" pitchFamily="34" charset="-122"/>
              </a:rPr>
              <a:t>CSN</a:t>
            </a:r>
            <a:r>
              <a:rPr lang="zh-CN" altLang="zh-CN" sz="1400" dirty="0">
                <a:solidFill>
                  <a:schemeClr val="bg1"/>
                </a:solidFill>
                <a:latin typeface="Microsoft YaHei" panose="020B0503020204020204" pitchFamily="34" charset="-122"/>
                <a:ea typeface="Microsoft YaHei" panose="020B0503020204020204" pitchFamily="34" charset="-122"/>
              </a:rPr>
              <a:t>，同时会将当前</a:t>
            </a:r>
            <a:r>
              <a:rPr lang="en-US" altLang="zh-CN" sz="1400" dirty="0">
                <a:solidFill>
                  <a:schemeClr val="bg1"/>
                </a:solidFill>
                <a:latin typeface="Microsoft YaHei" panose="020B0503020204020204" pitchFamily="34" charset="-122"/>
                <a:ea typeface="Microsoft YaHei" panose="020B0503020204020204" pitchFamily="34" charset="-122"/>
              </a:rPr>
              <a:t>CSN</a:t>
            </a:r>
            <a:r>
              <a:rPr lang="zh-CN" altLang="zh-CN" sz="1400" dirty="0">
                <a:solidFill>
                  <a:schemeClr val="bg1"/>
                </a:solidFill>
                <a:latin typeface="Microsoft YaHei" panose="020B0503020204020204" pitchFamily="34" charset="-122"/>
                <a:ea typeface="Microsoft YaHei" panose="020B0503020204020204" pitchFamily="34" charset="-122"/>
              </a:rPr>
              <a:t>与事务的</a:t>
            </a:r>
            <a:r>
              <a:rPr lang="en-US" altLang="zh-CN" sz="1400" dirty="0">
                <a:solidFill>
                  <a:schemeClr val="bg1"/>
                </a:solidFill>
                <a:latin typeface="Microsoft YaHei" panose="020B0503020204020204" pitchFamily="34" charset="-122"/>
                <a:ea typeface="Microsoft YaHei" panose="020B0503020204020204" pitchFamily="34" charset="-122"/>
              </a:rPr>
              <a:t>XID</a:t>
            </a:r>
            <a:r>
              <a:rPr lang="zh-CN" altLang="zh-CN" sz="1400" dirty="0">
                <a:solidFill>
                  <a:schemeClr val="bg1"/>
                </a:solidFill>
                <a:latin typeface="Microsoft YaHei" panose="020B0503020204020204" pitchFamily="34" charset="-122"/>
                <a:ea typeface="Microsoft YaHei" panose="020B0503020204020204" pitchFamily="34" charset="-122"/>
              </a:rPr>
              <a:t>映射关系保存起来</a:t>
            </a:r>
            <a:r>
              <a:rPr lang="zh-CN" altLang="zh-CN"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smtClean="0">
                <a:solidFill>
                  <a:schemeClr val="bg1"/>
                </a:solidFill>
                <a:latin typeface="Microsoft YaHei" panose="020B0503020204020204" pitchFamily="34" charset="-122"/>
                <a:ea typeface="Microsoft YaHei" panose="020B0503020204020204" pitchFamily="34" charset="-122"/>
              </a:rPr>
              <a:t>2</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zh-CN" altLang="zh-CN" sz="1400" dirty="0" smtClean="0">
                <a:solidFill>
                  <a:schemeClr val="bg1"/>
                </a:solidFill>
                <a:latin typeface="Microsoft YaHei" panose="020B0503020204020204" pitchFamily="34" charset="-122"/>
                <a:ea typeface="Microsoft YaHei" panose="020B0503020204020204" pitchFamily="34" charset="-122"/>
              </a:rPr>
              <a:t>上</a:t>
            </a:r>
            <a:r>
              <a:rPr lang="zh-CN" altLang="zh-CN" sz="1400" dirty="0">
                <a:solidFill>
                  <a:schemeClr val="bg1"/>
                </a:solidFill>
                <a:latin typeface="Microsoft YaHei" panose="020B0503020204020204" pitchFamily="34" charset="-122"/>
                <a:ea typeface="Microsoft YaHei" panose="020B0503020204020204" pitchFamily="34" charset="-122"/>
              </a:rPr>
              <a:t>图中，棕色竖线表示取</a:t>
            </a:r>
            <a:r>
              <a:rPr lang="en-US" altLang="zh-CN" sz="1400" dirty="0">
                <a:solidFill>
                  <a:schemeClr val="bg1"/>
                </a:solidFill>
                <a:latin typeface="Microsoft YaHei" panose="020B0503020204020204" pitchFamily="34" charset="-122"/>
                <a:ea typeface="Microsoft YaHei" panose="020B0503020204020204" pitchFamily="34" charset="-122"/>
              </a:rPr>
              <a:t>snapshot</a:t>
            </a:r>
            <a:r>
              <a:rPr lang="zh-CN" altLang="zh-CN" sz="1400" dirty="0">
                <a:solidFill>
                  <a:schemeClr val="bg1"/>
                </a:solidFill>
                <a:latin typeface="Microsoft YaHei" panose="020B0503020204020204" pitchFamily="34" charset="-122"/>
                <a:ea typeface="Microsoft YaHei" panose="020B0503020204020204" pitchFamily="34" charset="-122"/>
              </a:rPr>
              <a:t>时刻，如果不使用</a:t>
            </a:r>
            <a:r>
              <a:rPr lang="en-US" altLang="zh-CN" sz="1400" dirty="0">
                <a:solidFill>
                  <a:schemeClr val="bg1"/>
                </a:solidFill>
                <a:latin typeface="Microsoft YaHei" panose="020B0503020204020204" pitchFamily="34" charset="-122"/>
                <a:ea typeface="Microsoft YaHei" panose="020B0503020204020204" pitchFamily="34" charset="-122"/>
              </a:rPr>
              <a:t>CSN</a:t>
            </a:r>
            <a:r>
              <a:rPr lang="zh-CN" altLang="zh-CN" sz="1400" dirty="0">
                <a:solidFill>
                  <a:schemeClr val="bg1"/>
                </a:solidFill>
                <a:latin typeface="Microsoft YaHei" panose="020B0503020204020204" pitchFamily="34" charset="-122"/>
                <a:ea typeface="Microsoft YaHei" panose="020B0503020204020204" pitchFamily="34" charset="-122"/>
              </a:rPr>
              <a:t>方案，那么棕色竖线对应</a:t>
            </a:r>
            <a:r>
              <a:rPr lang="en-US" altLang="zh-CN" sz="1400" dirty="0">
                <a:solidFill>
                  <a:schemeClr val="bg1"/>
                </a:solidFill>
                <a:latin typeface="Microsoft YaHei" panose="020B0503020204020204" pitchFamily="34" charset="-122"/>
                <a:ea typeface="Microsoft YaHei" panose="020B0503020204020204" pitchFamily="34" charset="-122"/>
              </a:rPr>
              <a:t>snapshot</a:t>
            </a:r>
            <a:r>
              <a:rPr lang="zh-CN" altLang="zh-CN" sz="1400" dirty="0">
                <a:solidFill>
                  <a:schemeClr val="bg1"/>
                </a:solidFill>
                <a:latin typeface="Microsoft YaHei" panose="020B0503020204020204" pitchFamily="34" charset="-122"/>
                <a:ea typeface="Microsoft YaHei" panose="020B0503020204020204" pitchFamily="34" charset="-122"/>
              </a:rPr>
              <a:t>的集合应该是</a:t>
            </a:r>
            <a:r>
              <a:rPr lang="en-US" altLang="zh-CN" sz="1400" dirty="0">
                <a:solidFill>
                  <a:schemeClr val="bg1"/>
                </a:solidFill>
                <a:latin typeface="Microsoft YaHei" panose="020B0503020204020204" pitchFamily="34" charset="-122"/>
                <a:ea typeface="Microsoft YaHei" panose="020B0503020204020204" pitchFamily="34" charset="-122"/>
              </a:rPr>
              <a:t>{2,4,6}</a:t>
            </a:r>
            <a:r>
              <a:rPr lang="zh-CN" altLang="zh-CN" sz="1400" dirty="0">
                <a:solidFill>
                  <a:schemeClr val="bg1"/>
                </a:solidFill>
                <a:latin typeface="Microsoft YaHei" panose="020B0503020204020204" pitchFamily="34" charset="-122"/>
                <a:ea typeface="Microsoft YaHei" panose="020B0503020204020204" pitchFamily="34" charset="-122"/>
              </a:rPr>
              <a:t>。</a:t>
            </a:r>
            <a:endParaRPr lang="zh-CN" altLang="zh-CN" sz="1400" dirty="0">
              <a:solidFill>
                <a:schemeClr val="bg1"/>
              </a:solidFill>
              <a:latin typeface="Microsoft YaHei" panose="020B0503020204020204" pitchFamily="34" charset="-122"/>
              <a:ea typeface="Microsoft YaHei" panose="020B0503020204020204" pitchFamily="34" charset="-122"/>
            </a:endParaRPr>
          </a:p>
          <a:p>
            <a:r>
              <a:rPr lang="zh-CN" altLang="zh-CN" sz="1400" dirty="0">
                <a:solidFill>
                  <a:schemeClr val="bg1"/>
                </a:solidFill>
                <a:latin typeface="Microsoft YaHei" panose="020B0503020204020204" pitchFamily="34" charset="-122"/>
                <a:ea typeface="Microsoft YaHei" panose="020B0503020204020204" pitchFamily="34" charset="-122"/>
              </a:rPr>
              <a:t>如果采用</a:t>
            </a:r>
            <a:r>
              <a:rPr lang="en-US" altLang="zh-CN" sz="1400" dirty="0">
                <a:solidFill>
                  <a:schemeClr val="bg1"/>
                </a:solidFill>
                <a:latin typeface="Microsoft YaHei" panose="020B0503020204020204" pitchFamily="34" charset="-122"/>
                <a:ea typeface="Microsoft YaHei" panose="020B0503020204020204" pitchFamily="34" charset="-122"/>
              </a:rPr>
              <a:t>CSN</a:t>
            </a:r>
            <a:r>
              <a:rPr lang="zh-CN" altLang="zh-CN" sz="1400" dirty="0">
                <a:solidFill>
                  <a:schemeClr val="bg1"/>
                </a:solidFill>
                <a:latin typeface="Microsoft YaHei" panose="020B0503020204020204" pitchFamily="34" charset="-122"/>
                <a:ea typeface="Microsoft YaHei" panose="020B0503020204020204" pitchFamily="34" charset="-122"/>
              </a:rPr>
              <a:t>方案，会获取当前的</a:t>
            </a:r>
            <a:r>
              <a:rPr lang="en-US" altLang="zh-CN" sz="1400" dirty="0">
                <a:solidFill>
                  <a:schemeClr val="bg1"/>
                </a:solidFill>
                <a:latin typeface="Microsoft YaHei" panose="020B0503020204020204" pitchFamily="34" charset="-122"/>
                <a:ea typeface="Microsoft YaHei" panose="020B0503020204020204" pitchFamily="34" charset="-122"/>
              </a:rPr>
              <a:t>CSN</a:t>
            </a:r>
            <a:r>
              <a:rPr lang="zh-CN" altLang="zh-CN" sz="1400" dirty="0">
                <a:solidFill>
                  <a:schemeClr val="bg1"/>
                </a:solidFill>
                <a:latin typeface="Microsoft YaHei" panose="020B0503020204020204" pitchFamily="34" charset="-122"/>
                <a:ea typeface="Microsoft YaHei" panose="020B0503020204020204" pitchFamily="34" charset="-122"/>
              </a:rPr>
              <a:t>值，也就是</a:t>
            </a:r>
            <a:r>
              <a:rPr lang="en-US" altLang="zh-CN" sz="1400" dirty="0">
                <a:solidFill>
                  <a:schemeClr val="bg1"/>
                </a:solidFill>
                <a:latin typeface="Microsoft YaHei" panose="020B0503020204020204" pitchFamily="34" charset="-122"/>
                <a:ea typeface="Microsoft YaHei" panose="020B0503020204020204" pitchFamily="34" charset="-122"/>
              </a:rPr>
              <a:t>3</a:t>
            </a:r>
            <a:r>
              <a:rPr lang="zh-CN" altLang="zh-CN" sz="1400" dirty="0">
                <a:solidFill>
                  <a:schemeClr val="bg1"/>
                </a:solidFill>
                <a:latin typeface="Microsoft YaHei" panose="020B0503020204020204" pitchFamily="34" charset="-122"/>
                <a:ea typeface="Microsoft YaHei" panose="020B0503020204020204" pitchFamily="34" charset="-122"/>
              </a:rPr>
              <a:t>，事务</a:t>
            </a:r>
            <a:r>
              <a:rPr lang="en-US" altLang="zh-CN" sz="1400" dirty="0">
                <a:solidFill>
                  <a:schemeClr val="bg1"/>
                </a:solidFill>
                <a:latin typeface="Microsoft YaHei" panose="020B0503020204020204" pitchFamily="34" charset="-122"/>
                <a:ea typeface="Microsoft YaHei" panose="020B0503020204020204" pitchFamily="34" charset="-122"/>
              </a:rPr>
              <a:t>TX2</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TX4</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TX6</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TX7</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TX8</a:t>
            </a:r>
            <a:r>
              <a:rPr lang="zh-CN" altLang="zh-CN" sz="1400" dirty="0">
                <a:solidFill>
                  <a:schemeClr val="bg1"/>
                </a:solidFill>
                <a:latin typeface="Microsoft YaHei" panose="020B0503020204020204" pitchFamily="34" charset="-122"/>
                <a:ea typeface="Microsoft YaHei" panose="020B0503020204020204" pitchFamily="34" charset="-122"/>
              </a:rPr>
              <a:t>的</a:t>
            </a:r>
            <a:r>
              <a:rPr lang="en-US" altLang="zh-CN" sz="1400" dirty="0">
                <a:solidFill>
                  <a:schemeClr val="bg1"/>
                </a:solidFill>
                <a:latin typeface="Microsoft YaHei" panose="020B0503020204020204" pitchFamily="34" charset="-122"/>
                <a:ea typeface="Microsoft YaHei" panose="020B0503020204020204" pitchFamily="34" charset="-122"/>
              </a:rPr>
              <a:t>CSN</a:t>
            </a:r>
            <a:r>
              <a:rPr lang="zh-CN" altLang="zh-CN" sz="1400" dirty="0">
                <a:solidFill>
                  <a:schemeClr val="bg1"/>
                </a:solidFill>
                <a:latin typeface="Microsoft YaHei" panose="020B0503020204020204" pitchFamily="34" charset="-122"/>
                <a:ea typeface="Microsoft YaHei" panose="020B0503020204020204" pitchFamily="34" charset="-122"/>
              </a:rPr>
              <a:t>分别为</a:t>
            </a:r>
            <a:r>
              <a:rPr lang="en-US" altLang="zh-CN" sz="1400" dirty="0">
                <a:solidFill>
                  <a:schemeClr val="bg1"/>
                </a:solidFill>
                <a:latin typeface="Microsoft YaHei" panose="020B0503020204020204" pitchFamily="34" charset="-122"/>
                <a:ea typeface="Microsoft YaHei" panose="020B0503020204020204" pitchFamily="34" charset="-122"/>
              </a:rPr>
              <a:t>4</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6</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5</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7</a:t>
            </a:r>
            <a:r>
              <a:rPr lang="zh-CN" altLang="zh-CN" sz="1400" dirty="0">
                <a:solidFill>
                  <a:schemeClr val="bg1"/>
                </a:solidFill>
                <a:latin typeface="Microsoft YaHei" panose="020B0503020204020204" pitchFamily="34" charset="-122"/>
                <a:ea typeface="Microsoft YaHei" panose="020B0503020204020204" pitchFamily="34" charset="-122"/>
              </a:rPr>
              <a:t>、</a:t>
            </a:r>
            <a:r>
              <a:rPr lang="en-US" altLang="zh-CN" sz="1400" dirty="0">
                <a:solidFill>
                  <a:schemeClr val="bg1"/>
                </a:solidFill>
                <a:latin typeface="Microsoft YaHei" panose="020B0503020204020204" pitchFamily="34" charset="-122"/>
                <a:ea typeface="Microsoft YaHei" panose="020B0503020204020204" pitchFamily="34" charset="-122"/>
              </a:rPr>
              <a:t>8</a:t>
            </a:r>
            <a:r>
              <a:rPr lang="zh-CN" altLang="zh-CN" sz="1400" dirty="0">
                <a:solidFill>
                  <a:schemeClr val="bg1"/>
                </a:solidFill>
                <a:latin typeface="Microsoft YaHei" panose="020B0503020204020204" pitchFamily="34" charset="-122"/>
                <a:ea typeface="Microsoft YaHei" panose="020B0503020204020204" pitchFamily="34" charset="-122"/>
              </a:rPr>
              <a:t>，对于该</a:t>
            </a:r>
            <a:r>
              <a:rPr lang="en-US" altLang="zh-CN" sz="1400" dirty="0">
                <a:solidFill>
                  <a:schemeClr val="bg1"/>
                </a:solidFill>
                <a:latin typeface="Microsoft YaHei" panose="020B0503020204020204" pitchFamily="34" charset="-122"/>
                <a:ea typeface="Microsoft YaHei" panose="020B0503020204020204" pitchFamily="34" charset="-122"/>
              </a:rPr>
              <a:t>snapshot</a:t>
            </a:r>
            <a:r>
              <a:rPr lang="zh-CN" altLang="zh-CN" sz="1400" dirty="0">
                <a:solidFill>
                  <a:schemeClr val="bg1"/>
                </a:solidFill>
                <a:latin typeface="Microsoft YaHei" panose="020B0503020204020204" pitchFamily="34" charset="-122"/>
                <a:ea typeface="Microsoft YaHei" panose="020B0503020204020204" pitchFamily="34" charset="-122"/>
              </a:rPr>
              <a:t>而言，这几个事务的修改都不可见。</a:t>
            </a:r>
            <a:endParaRPr lang="zh-CN" altLang="zh-CN" sz="1400" dirty="0">
              <a:solidFill>
                <a:schemeClr val="bg1"/>
              </a:solidFill>
              <a:latin typeface="Microsoft YaHei" panose="020B0503020204020204" pitchFamily="34" charset="-122"/>
              <a:ea typeface="Microsoft YaHei" panose="020B0503020204020204" pitchFamily="34" charset="-122"/>
            </a:endParaRPr>
          </a:p>
          <a:p>
            <a:endParaRPr lang="zh-CN" altLang="en-US" sz="1000" dirty="0">
              <a:solidFill>
                <a:schemeClr val="bg1"/>
              </a:solidFill>
              <a:latin typeface="Microsoft YaHei" panose="020B0503020204020204" pitchFamily="34" charset="-122"/>
              <a:ea typeface="Microsoft YaHei" panose="020B0503020204020204" pitchFamily="34" charset="-122"/>
            </a:endParaRPr>
          </a:p>
        </p:txBody>
      </p:sp>
      <p:pic>
        <p:nvPicPr>
          <p:cNvPr id="15" name="图片 14"/>
          <p:cNvPicPr>
            <a:picLocks noChangeAspect="1"/>
          </p:cNvPicPr>
          <p:nvPr/>
        </p:nvPicPr>
        <p:blipFill>
          <a:blip r:embed="rId3"/>
          <a:stretch>
            <a:fillRect/>
          </a:stretch>
        </p:blipFill>
        <p:spPr>
          <a:xfrm>
            <a:off x="856706" y="1665711"/>
            <a:ext cx="4962156" cy="1769450"/>
          </a:xfrm>
          <a:prstGeom prst="rect">
            <a:avLst/>
          </a:prstGeom>
        </p:spPr>
      </p:pic>
      <p:sp>
        <p:nvSpPr>
          <p:cNvPr id="16" name="文本框 15"/>
          <p:cNvSpPr txBox="1"/>
          <p:nvPr/>
        </p:nvSpPr>
        <p:spPr>
          <a:xfrm>
            <a:off x="1899861" y="1233637"/>
            <a:ext cx="2467342" cy="338554"/>
          </a:xfrm>
          <a:prstGeom prst="rect">
            <a:avLst/>
          </a:prstGeom>
          <a:noFill/>
        </p:spPr>
        <p:txBody>
          <a:bodyPr wrap="non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整改前</a:t>
            </a:r>
            <a:r>
              <a:rPr lang="zh-CN" altLang="en-US" sz="1600" b="1" dirty="0" smtClean="0">
                <a:solidFill>
                  <a:schemeClr val="bg1"/>
                </a:solidFill>
                <a:latin typeface="Microsoft YaHei" panose="020B0503020204020204" pitchFamily="34" charset="-122"/>
                <a:ea typeface="Microsoft YaHei" panose="020B0503020204020204" pitchFamily="34" charset="-122"/>
              </a:rPr>
              <a:t>：活跃事务</a:t>
            </a:r>
            <a:r>
              <a:rPr lang="en-US" altLang="zh-CN" sz="1600" b="1" dirty="0" smtClean="0">
                <a:solidFill>
                  <a:schemeClr val="bg1"/>
                </a:solidFill>
                <a:latin typeface="Microsoft YaHei" panose="020B0503020204020204" pitchFamily="34" charset="-122"/>
                <a:ea typeface="Microsoft YaHei" panose="020B0503020204020204" pitchFamily="34" charset="-122"/>
              </a:rPr>
              <a:t>ID</a:t>
            </a:r>
            <a:r>
              <a:rPr lang="zh-CN" altLang="en-US" sz="1600" b="1" dirty="0" smtClean="0">
                <a:solidFill>
                  <a:schemeClr val="bg1"/>
                </a:solidFill>
                <a:latin typeface="Microsoft YaHei" panose="020B0503020204020204" pitchFamily="34" charset="-122"/>
                <a:ea typeface="Microsoft YaHei" panose="020B0503020204020204" pitchFamily="34" charset="-122"/>
              </a:rPr>
              <a:t>快照</a:t>
            </a:r>
            <a:endParaRPr lang="en-US" sz="1600" b="1" dirty="0">
              <a:solidFill>
                <a:schemeClr val="bg1"/>
              </a:solidFill>
              <a:latin typeface="Microsoft YaHei" panose="020B0503020204020204" pitchFamily="34" charset="-122"/>
              <a:ea typeface="Microsoft YaHei" panose="020B0503020204020204" pitchFamily="34" charset="-122"/>
            </a:endParaRPr>
          </a:p>
        </p:txBody>
      </p:sp>
      <p:sp>
        <p:nvSpPr>
          <p:cNvPr id="17" name="文本框 16"/>
          <p:cNvSpPr txBox="1"/>
          <p:nvPr/>
        </p:nvSpPr>
        <p:spPr>
          <a:xfrm>
            <a:off x="7632176" y="1250954"/>
            <a:ext cx="2262158" cy="338554"/>
          </a:xfrm>
          <a:prstGeom prst="rect">
            <a:avLst/>
          </a:prstGeom>
          <a:noFill/>
        </p:spPr>
        <p:txBody>
          <a:bodyPr wrap="none" rtlCol="0">
            <a:spAutoFit/>
          </a:bodyPr>
          <a:lstStyle/>
          <a:p>
            <a:r>
              <a:rPr lang="zh-CN" altLang="en-US" sz="1600" b="1" dirty="0" smtClean="0">
                <a:solidFill>
                  <a:schemeClr val="bg1"/>
                </a:solidFill>
                <a:latin typeface="Microsoft YaHei" panose="020B0503020204020204" pitchFamily="34" charset="-122"/>
                <a:ea typeface="Microsoft YaHei" panose="020B0503020204020204" pitchFamily="34" charset="-122"/>
              </a:rPr>
              <a:t>整改后：</a:t>
            </a:r>
            <a:r>
              <a:rPr lang="en-US" altLang="zh-CN" sz="1600" b="1" dirty="0" smtClean="0">
                <a:solidFill>
                  <a:schemeClr val="bg1"/>
                </a:solidFill>
                <a:latin typeface="Microsoft YaHei" panose="020B0503020204020204" pitchFamily="34" charset="-122"/>
                <a:ea typeface="Microsoft YaHei" panose="020B0503020204020204" pitchFamily="34" charset="-122"/>
              </a:rPr>
              <a:t>CSN</a:t>
            </a:r>
            <a:r>
              <a:rPr lang="zh-CN" altLang="en-US" sz="1600" b="1" dirty="0" smtClean="0">
                <a:solidFill>
                  <a:schemeClr val="bg1"/>
                </a:solidFill>
                <a:latin typeface="Microsoft YaHei" panose="020B0503020204020204" pitchFamily="34" charset="-122"/>
                <a:ea typeface="Microsoft YaHei" panose="020B0503020204020204" pitchFamily="34" charset="-122"/>
              </a:rPr>
              <a:t>提交快照</a:t>
            </a:r>
            <a:endParaRPr lang="en-US" sz="1600" b="1"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64</a:t>
            </a:r>
            <a:r>
              <a:rPr lang="zh-CN" altLang="en-US" dirty="0" smtClean="0"/>
              <a:t>位事务</a:t>
            </a:r>
            <a:r>
              <a:rPr lang="en-US" altLang="zh-CN" dirty="0" smtClean="0"/>
              <a:t>ID</a:t>
            </a:r>
            <a:endParaRPr lang="zh-CN" altLang="en-US" dirty="0"/>
          </a:p>
        </p:txBody>
      </p:sp>
      <p:sp>
        <p:nvSpPr>
          <p:cNvPr id="12" name="文本框 11"/>
          <p:cNvSpPr txBox="1"/>
          <p:nvPr/>
        </p:nvSpPr>
        <p:spPr>
          <a:xfrm>
            <a:off x="856705" y="4073236"/>
            <a:ext cx="5178941" cy="2317173"/>
          </a:xfrm>
          <a:prstGeom prst="rect">
            <a:avLst/>
          </a:prstGeom>
          <a:noFill/>
        </p:spPr>
        <p:txBody>
          <a:bodyPr wrap="square" rtlCol="0">
            <a:noAutofit/>
          </a:bodyPr>
          <a:lstStyle/>
          <a:p>
            <a:pPr marL="100965" lvl="1">
              <a:buSzPct val="80000"/>
            </a:pPr>
            <a:r>
              <a:rPr lang="en-US" altLang="zh-CN" sz="1400" dirty="0" smtClean="0">
                <a:solidFill>
                  <a:schemeClr val="bg1"/>
                </a:solidFill>
                <a:latin typeface="Microsoft YaHei" panose="020B0503020204020204" pitchFamily="34" charset="-122"/>
                <a:ea typeface="Microsoft YaHei" panose="020B0503020204020204" pitchFamily="34" charset="-122"/>
              </a:rPr>
              <a:t>1</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32</a:t>
            </a:r>
            <a:r>
              <a:rPr lang="zh-CN" altLang="en-US" sz="1400" dirty="0">
                <a:solidFill>
                  <a:schemeClr val="bg1"/>
                </a:solidFill>
                <a:latin typeface="Microsoft YaHei" panose="020B0503020204020204" pitchFamily="34" charset="-122"/>
                <a:ea typeface="Microsoft YaHei" panose="020B0503020204020204" pitchFamily="34" charset="-122"/>
              </a:rPr>
              <a:t>位事务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机制中可以将事务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理解为一个循环可重用的序列串</a:t>
            </a:r>
            <a:r>
              <a:rPr lang="zh-CN" altLang="en-US" sz="1400" dirty="0" smtClean="0">
                <a:solidFill>
                  <a:schemeClr val="bg1"/>
                </a:solidFill>
                <a:latin typeface="Microsoft YaHei" panose="020B0503020204020204" pitchFamily="34" charset="-122"/>
                <a:ea typeface="Microsoft YaHei" panose="020B0503020204020204" pitchFamily="34" charset="-122"/>
              </a:rPr>
              <a:t>。对</a:t>
            </a:r>
            <a:r>
              <a:rPr lang="zh-CN" altLang="en-US" sz="1400" dirty="0">
                <a:solidFill>
                  <a:schemeClr val="bg1"/>
                </a:solidFill>
                <a:latin typeface="Microsoft YaHei" panose="020B0503020204020204" pitchFamily="34" charset="-122"/>
                <a:ea typeface="Microsoft YaHei" panose="020B0503020204020204" pitchFamily="34" charset="-122"/>
              </a:rPr>
              <a:t>其中的任一普通</a:t>
            </a:r>
            <a:r>
              <a:rPr lang="en-US" altLang="zh-CN" sz="1400" dirty="0">
                <a:solidFill>
                  <a:schemeClr val="bg1"/>
                </a:solidFill>
                <a:latin typeface="Microsoft YaHei" panose="020B0503020204020204" pitchFamily="34" charset="-122"/>
                <a:ea typeface="Microsoft YaHei" panose="020B0503020204020204" pitchFamily="34" charset="-122"/>
              </a:rPr>
              <a:t>XID</a:t>
            </a:r>
            <a:r>
              <a:rPr lang="zh-CN" altLang="en-US" sz="1400" dirty="0">
                <a:solidFill>
                  <a:schemeClr val="bg1"/>
                </a:solidFill>
                <a:latin typeface="Microsoft YaHei" panose="020B0503020204020204" pitchFamily="34" charset="-122"/>
                <a:ea typeface="Microsoft YaHei" panose="020B0503020204020204" pitchFamily="34" charset="-122"/>
              </a:rPr>
              <a:t>来说，都有</a:t>
            </a:r>
            <a:r>
              <a:rPr lang="en-US" altLang="zh-CN" sz="1400" dirty="0">
                <a:solidFill>
                  <a:schemeClr val="bg1"/>
                </a:solidFill>
                <a:latin typeface="Microsoft YaHei" panose="020B0503020204020204" pitchFamily="34" charset="-122"/>
                <a:ea typeface="Microsoft YaHei" panose="020B0503020204020204" pitchFamily="34" charset="-122"/>
              </a:rPr>
              <a:t>20</a:t>
            </a:r>
            <a:r>
              <a:rPr lang="zh-CN" altLang="en-US" sz="1400" dirty="0">
                <a:solidFill>
                  <a:schemeClr val="bg1"/>
                </a:solidFill>
                <a:latin typeface="Microsoft YaHei" panose="020B0503020204020204" pitchFamily="34" charset="-122"/>
                <a:ea typeface="Microsoft YaHei" panose="020B0503020204020204" pitchFamily="34" charset="-122"/>
              </a:rPr>
              <a:t>亿个相对它来说过去的事务</a:t>
            </a:r>
            <a:r>
              <a:rPr lang="zh-CN" altLang="en-US" sz="1400" dirty="0" smtClean="0">
                <a:solidFill>
                  <a:schemeClr val="bg1"/>
                </a:solidFill>
                <a:latin typeface="Microsoft YaHei" panose="020B0503020204020204" pitchFamily="34" charset="-122"/>
                <a:ea typeface="Microsoft YaHei" panose="020B0503020204020204" pitchFamily="34" charset="-122"/>
              </a:rPr>
              <a:t>，和</a:t>
            </a:r>
            <a:r>
              <a:rPr lang="en-US" altLang="zh-CN" sz="1400" dirty="0">
                <a:solidFill>
                  <a:schemeClr val="bg1"/>
                </a:solidFill>
                <a:latin typeface="Microsoft YaHei" panose="020B0503020204020204" pitchFamily="34" charset="-122"/>
                <a:ea typeface="Microsoft YaHei" panose="020B0503020204020204" pitchFamily="34" charset="-122"/>
              </a:rPr>
              <a:t>20</a:t>
            </a:r>
            <a:r>
              <a:rPr lang="zh-CN" altLang="en-US" sz="1400" dirty="0">
                <a:solidFill>
                  <a:schemeClr val="bg1"/>
                </a:solidFill>
                <a:latin typeface="Microsoft YaHei" panose="020B0503020204020204" pitchFamily="34" charset="-122"/>
                <a:ea typeface="Microsoft YaHei" panose="020B0503020204020204" pitchFamily="34" charset="-122"/>
              </a:rPr>
              <a:t>亿个未来的事务。可以看出同一个数据库中存在的最旧</a:t>
            </a:r>
            <a:r>
              <a:rPr lang="zh-CN" altLang="en-US" sz="1400" dirty="0" smtClean="0">
                <a:solidFill>
                  <a:schemeClr val="bg1"/>
                </a:solidFill>
                <a:latin typeface="Microsoft YaHei" panose="020B0503020204020204" pitchFamily="34" charset="-122"/>
                <a:ea typeface="Microsoft YaHei" panose="020B0503020204020204" pitchFamily="34" charset="-122"/>
              </a:rPr>
              <a:t>和最新</a:t>
            </a:r>
            <a:r>
              <a:rPr lang="zh-CN" altLang="en-US" sz="1400" dirty="0">
                <a:solidFill>
                  <a:schemeClr val="bg1"/>
                </a:solidFill>
                <a:latin typeface="Microsoft YaHei" panose="020B0503020204020204" pitchFamily="34" charset="-122"/>
                <a:ea typeface="Microsoft YaHei" panose="020B0503020204020204" pitchFamily="34" charset="-122"/>
              </a:rPr>
              <a:t>两个事务之间的年龄是最多是</a:t>
            </a:r>
            <a:r>
              <a:rPr lang="en-US" altLang="zh-CN" sz="1400" dirty="0">
                <a:solidFill>
                  <a:schemeClr val="bg1"/>
                </a:solidFill>
                <a:latin typeface="Microsoft YaHei" panose="020B0503020204020204" pitchFamily="34" charset="-122"/>
                <a:ea typeface="Microsoft YaHei" panose="020B0503020204020204" pitchFamily="34" charset="-122"/>
              </a:rPr>
              <a:t>2^31</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100965" lvl="1">
              <a:buSzPct val="80000"/>
            </a:pPr>
            <a:r>
              <a:rPr lang="zh-CN" altLang="en-US" sz="1400" dirty="0">
                <a:solidFill>
                  <a:schemeClr val="bg1"/>
                </a:solidFill>
                <a:latin typeface="Microsoft YaHei" panose="020B0503020204020204" pitchFamily="34" charset="-122"/>
                <a:ea typeface="Microsoft YaHei" panose="020B0503020204020204" pitchFamily="34" charset="-122"/>
              </a:rPr>
              <a:t>为了避免这种问题，需要</a:t>
            </a:r>
            <a:r>
              <a:rPr lang="en-US" altLang="zh-CN" sz="1400" dirty="0">
                <a:solidFill>
                  <a:schemeClr val="bg1"/>
                </a:solidFill>
                <a:latin typeface="Microsoft YaHei" panose="020B0503020204020204" pitchFamily="34" charset="-122"/>
                <a:ea typeface="Microsoft YaHei" panose="020B0503020204020204" pitchFamily="34" charset="-122"/>
              </a:rPr>
              <a:t>Vacuum freeze</a:t>
            </a:r>
            <a:r>
              <a:rPr lang="zh-CN" altLang="en-US" sz="1400" dirty="0">
                <a:solidFill>
                  <a:schemeClr val="bg1"/>
                </a:solidFill>
                <a:latin typeface="Microsoft YaHei" panose="020B0503020204020204" pitchFamily="34" charset="-122"/>
                <a:ea typeface="Microsoft YaHei" panose="020B0503020204020204" pitchFamily="34" charset="-122"/>
              </a:rPr>
              <a:t>定期的对最旧事务进行回收</a:t>
            </a:r>
            <a:r>
              <a:rPr lang="zh-CN" altLang="en-US" sz="1400" dirty="0" smtClean="0">
                <a:solidFill>
                  <a:schemeClr val="bg1"/>
                </a:solidFill>
                <a:latin typeface="Microsoft YaHei" panose="020B0503020204020204" pitchFamily="34" charset="-122"/>
                <a:ea typeface="Microsoft YaHei" panose="020B0503020204020204" pitchFamily="34" charset="-122"/>
              </a:rPr>
              <a:t>，以</a:t>
            </a:r>
            <a:r>
              <a:rPr lang="zh-CN" altLang="en-US" sz="1400" dirty="0">
                <a:solidFill>
                  <a:schemeClr val="bg1"/>
                </a:solidFill>
                <a:latin typeface="Microsoft YaHei" panose="020B0503020204020204" pitchFamily="34" charset="-122"/>
                <a:ea typeface="Microsoft YaHei" panose="020B0503020204020204" pitchFamily="34" charset="-122"/>
              </a:rPr>
              <a:t>推进该值；当事务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的差值超过</a:t>
            </a:r>
            <a:r>
              <a:rPr lang="en-US" altLang="zh-CN" sz="1400" dirty="0">
                <a:solidFill>
                  <a:schemeClr val="bg1"/>
                </a:solidFill>
                <a:latin typeface="Microsoft YaHei" panose="020B0503020204020204" pitchFamily="34" charset="-122"/>
                <a:ea typeface="Microsoft YaHei" panose="020B0503020204020204" pitchFamily="34" charset="-122"/>
              </a:rPr>
              <a:t>2^31</a:t>
            </a:r>
            <a:r>
              <a:rPr lang="zh-CN" altLang="en-US" sz="1400" dirty="0">
                <a:solidFill>
                  <a:schemeClr val="bg1"/>
                </a:solidFill>
                <a:latin typeface="Microsoft YaHei" panose="020B0503020204020204" pitchFamily="34" charset="-122"/>
                <a:ea typeface="Microsoft YaHei" panose="020B0503020204020204" pitchFamily="34" charset="-122"/>
              </a:rPr>
              <a:t>会造成业务中断，强制全</a:t>
            </a:r>
            <a:r>
              <a:rPr lang="zh-CN" altLang="en-US" sz="1400" dirty="0" smtClean="0">
                <a:solidFill>
                  <a:schemeClr val="bg1"/>
                </a:solidFill>
                <a:latin typeface="Microsoft YaHei" panose="020B0503020204020204" pitchFamily="34" charset="-122"/>
                <a:ea typeface="Microsoft YaHei" panose="020B0503020204020204" pitchFamily="34" charset="-122"/>
              </a:rPr>
              <a:t>库回收</a:t>
            </a:r>
            <a:r>
              <a:rPr lang="zh-CN" altLang="en-US" sz="1400" dirty="0">
                <a:solidFill>
                  <a:schemeClr val="bg1"/>
                </a:solidFill>
                <a:latin typeface="Microsoft YaHei" panose="020B0503020204020204" pitchFamily="34" charset="-122"/>
                <a:ea typeface="Microsoft YaHei" panose="020B0503020204020204" pitchFamily="34" charset="-122"/>
              </a:rPr>
              <a:t>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100965" lvl="1">
              <a:buSzPct val="80000"/>
            </a:pPr>
            <a:r>
              <a:rPr lang="en-US" altLang="zh-CN" sz="1400" dirty="0" smtClean="0">
                <a:solidFill>
                  <a:schemeClr val="bg1"/>
                </a:solidFill>
                <a:latin typeface="Microsoft YaHei" panose="020B0503020204020204" pitchFamily="34" charset="-122"/>
                <a:ea typeface="Microsoft YaHei" panose="020B0503020204020204" pitchFamily="34" charset="-122"/>
              </a:rPr>
              <a:t>2</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TP</a:t>
            </a:r>
            <a:r>
              <a:rPr lang="zh-CN" altLang="en-US" sz="1400" dirty="0">
                <a:solidFill>
                  <a:schemeClr val="bg1"/>
                </a:solidFill>
                <a:latin typeface="Microsoft YaHei" panose="020B0503020204020204" pitchFamily="34" charset="-122"/>
                <a:ea typeface="Microsoft YaHei" panose="020B0503020204020204" pitchFamily="34" charset="-122"/>
              </a:rPr>
              <a:t>场景事务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增长迅速，导致</a:t>
            </a:r>
            <a:r>
              <a:rPr lang="en-US" altLang="zh-CN" sz="1400" dirty="0">
                <a:solidFill>
                  <a:schemeClr val="bg1"/>
                </a:solidFill>
                <a:latin typeface="Microsoft YaHei" panose="020B0503020204020204" pitchFamily="34" charset="-122"/>
                <a:ea typeface="Microsoft YaHei" panose="020B0503020204020204" pitchFamily="34" charset="-122"/>
              </a:rPr>
              <a:t>32bit</a:t>
            </a:r>
            <a:r>
              <a:rPr lang="zh-CN" altLang="en-US" sz="1400" dirty="0">
                <a:solidFill>
                  <a:schemeClr val="bg1"/>
                </a:solidFill>
                <a:latin typeface="Microsoft YaHei" panose="020B0503020204020204" pitchFamily="34" charset="-122"/>
                <a:ea typeface="Microsoft YaHei" panose="020B0503020204020204" pitchFamily="34" charset="-122"/>
              </a:rPr>
              <a:t>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会频繁发生回卷</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100965" lvl="1">
              <a:buSzPct val="80000"/>
            </a:pPr>
            <a:r>
              <a:rPr lang="en-US" altLang="zh-CN" sz="1400" dirty="0" smtClean="0">
                <a:solidFill>
                  <a:schemeClr val="bg1"/>
                </a:solidFill>
                <a:latin typeface="Microsoft YaHei" panose="020B0503020204020204" pitchFamily="34" charset="-122"/>
                <a:ea typeface="Microsoft YaHei" panose="020B0503020204020204" pitchFamily="34" charset="-122"/>
              </a:rPr>
              <a:t>3</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Vacuum</a:t>
            </a:r>
            <a:r>
              <a:rPr lang="zh-CN" altLang="en-US" sz="1400" dirty="0">
                <a:solidFill>
                  <a:schemeClr val="bg1"/>
                </a:solidFill>
                <a:latin typeface="Microsoft YaHei" panose="020B0503020204020204" pitchFamily="34" charset="-122"/>
                <a:ea typeface="Microsoft YaHei" panose="020B0503020204020204" pitchFamily="34" charset="-122"/>
              </a:rPr>
              <a:t>机制来回收过老事务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，效率低，</a:t>
            </a:r>
            <a:r>
              <a:rPr lang="en-US" altLang="zh-CN" sz="1400" dirty="0">
                <a:solidFill>
                  <a:schemeClr val="bg1"/>
                </a:solidFill>
                <a:latin typeface="Microsoft YaHei" panose="020B0503020204020204" pitchFamily="34" charset="-122"/>
                <a:ea typeface="Microsoft YaHei" panose="020B0503020204020204" pitchFamily="34" charset="-122"/>
              </a:rPr>
              <a:t>IO</a:t>
            </a:r>
            <a:r>
              <a:rPr lang="zh-CN" altLang="en-US" sz="1400" dirty="0">
                <a:solidFill>
                  <a:schemeClr val="bg1"/>
                </a:solidFill>
                <a:latin typeface="Microsoft YaHei" panose="020B0503020204020204" pitchFamily="34" charset="-122"/>
                <a:ea typeface="Microsoft YaHei" panose="020B0503020204020204" pitchFamily="34" charset="-122"/>
              </a:rPr>
              <a:t>开销</a:t>
            </a:r>
            <a:r>
              <a:rPr lang="zh-CN" altLang="en-US" sz="1400" dirty="0" smtClean="0">
                <a:solidFill>
                  <a:schemeClr val="bg1"/>
                </a:solidFill>
                <a:latin typeface="Microsoft YaHei" panose="020B0503020204020204" pitchFamily="34" charset="-122"/>
                <a:ea typeface="Microsoft YaHei" panose="020B0503020204020204" pitchFamily="34" charset="-122"/>
              </a:rPr>
              <a:t>大。</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100965" lvl="1">
              <a:buSzPct val="80000"/>
            </a:pPr>
            <a:r>
              <a:rPr lang="en-US" altLang="zh-CN" sz="1400" dirty="0" smtClean="0">
                <a:solidFill>
                  <a:schemeClr val="bg1"/>
                </a:solidFill>
                <a:latin typeface="Microsoft YaHei" panose="020B0503020204020204" pitchFamily="34" charset="-122"/>
                <a:ea typeface="Microsoft YaHei" panose="020B0503020204020204" pitchFamily="34" charset="-122"/>
              </a:rPr>
              <a:t>4</a:t>
            </a:r>
            <a:r>
              <a:rPr lang="zh-CN" altLang="en-US" sz="1400" dirty="0" smtClean="0">
                <a:solidFill>
                  <a:schemeClr val="bg1"/>
                </a:solidFill>
                <a:latin typeface="Microsoft YaHei" panose="020B0503020204020204" pitchFamily="34" charset="-122"/>
                <a:ea typeface="Microsoft YaHei" panose="020B0503020204020204" pitchFamily="34" charset="-122"/>
              </a:rPr>
              <a:t>、事务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回收不及时，会导致停库对业务造成严重</a:t>
            </a:r>
            <a:r>
              <a:rPr lang="zh-CN" altLang="en-US" sz="1400" dirty="0" smtClean="0">
                <a:solidFill>
                  <a:schemeClr val="bg1"/>
                </a:solidFill>
                <a:latin typeface="Microsoft YaHei" panose="020B0503020204020204" pitchFamily="34" charset="-122"/>
                <a:ea typeface="Microsoft YaHei" panose="020B0503020204020204" pitchFamily="34" charset="-122"/>
              </a:rPr>
              <a:t>影响。</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100965" lvl="1">
              <a:buSzPct val="80000"/>
            </a:pPr>
            <a:endParaRPr lang="en-US" altLang="zh-CN" sz="1200" dirty="0">
              <a:latin typeface="华文楷体" pitchFamily="2" charset="-122"/>
              <a:ea typeface="华文楷体" pitchFamily="2" charset="-122"/>
            </a:endParaRPr>
          </a:p>
        </p:txBody>
      </p:sp>
      <p:sp>
        <p:nvSpPr>
          <p:cNvPr id="14" name="文本框 13"/>
          <p:cNvSpPr txBox="1"/>
          <p:nvPr/>
        </p:nvSpPr>
        <p:spPr>
          <a:xfrm>
            <a:off x="6160963" y="5101300"/>
            <a:ext cx="5767799" cy="1107996"/>
          </a:xfrm>
          <a:prstGeom prst="rect">
            <a:avLst/>
          </a:prstGeom>
          <a:noFill/>
        </p:spPr>
        <p:txBody>
          <a:bodyPr wrap="square" rtlCol="0">
            <a:spAutoFit/>
          </a:bodyPr>
          <a:lstStyle/>
          <a:p>
            <a:pPr marL="100965" lvl="1">
              <a:buSzPct val="80000"/>
            </a:pPr>
            <a:r>
              <a:rPr lang="en-US" altLang="zh-CN" sz="1400" dirty="0" smtClean="0">
                <a:solidFill>
                  <a:schemeClr val="bg1"/>
                </a:solidFill>
                <a:latin typeface="Microsoft YaHei" panose="020B0503020204020204" pitchFamily="34" charset="-122"/>
                <a:ea typeface="Microsoft YaHei" panose="020B0503020204020204" pitchFamily="34" charset="-122"/>
              </a:rPr>
              <a:t>1</a:t>
            </a:r>
            <a:r>
              <a:rPr lang="zh-CN" altLang="en-US" sz="1400" dirty="0" smtClean="0">
                <a:solidFill>
                  <a:schemeClr val="bg1"/>
                </a:solidFill>
                <a:latin typeface="Microsoft YaHei" panose="020B0503020204020204" pitchFamily="34" charset="-122"/>
                <a:ea typeface="Microsoft YaHei" panose="020B0503020204020204" pitchFamily="34" charset="-122"/>
              </a:rPr>
              <a:t>、解决</a:t>
            </a:r>
            <a:r>
              <a:rPr lang="zh-CN" altLang="en-US" sz="1400" dirty="0">
                <a:solidFill>
                  <a:schemeClr val="bg1"/>
                </a:solidFill>
                <a:latin typeface="Microsoft YaHei" panose="020B0503020204020204" pitchFamily="34" charset="-122"/>
                <a:ea typeface="Microsoft YaHei" panose="020B0503020204020204" pitchFamily="34" charset="-122"/>
              </a:rPr>
              <a:t>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回卷问题，防止频繁</a:t>
            </a:r>
            <a:r>
              <a:rPr lang="en-US" altLang="zh-CN" sz="1400" dirty="0">
                <a:solidFill>
                  <a:schemeClr val="bg1"/>
                </a:solidFill>
                <a:latin typeface="Microsoft YaHei" panose="020B0503020204020204" pitchFamily="34" charset="-122"/>
                <a:ea typeface="Microsoft YaHei" panose="020B0503020204020204" pitchFamily="34" charset="-122"/>
              </a:rPr>
              <a:t>vacuum</a:t>
            </a:r>
            <a:r>
              <a:rPr lang="zh-CN" altLang="en-US" sz="1400" dirty="0">
                <a:solidFill>
                  <a:schemeClr val="bg1"/>
                </a:solidFill>
                <a:latin typeface="Microsoft YaHei" panose="020B0503020204020204" pitchFamily="34" charset="-122"/>
                <a:ea typeface="Microsoft YaHei" panose="020B0503020204020204" pitchFamily="34" charset="-122"/>
              </a:rPr>
              <a:t>对系统造成性能影响</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100965" lvl="1">
              <a:buSzPct val="80000"/>
            </a:pPr>
            <a:r>
              <a:rPr lang="en-US" altLang="zh-CN" sz="1400" dirty="0" smtClean="0">
                <a:solidFill>
                  <a:schemeClr val="bg1"/>
                </a:solidFill>
                <a:latin typeface="Microsoft YaHei" panose="020B0503020204020204" pitchFamily="34" charset="-122"/>
                <a:ea typeface="Microsoft YaHei" panose="020B0503020204020204" pitchFamily="34" charset="-122"/>
              </a:rPr>
              <a:t>2</a:t>
            </a:r>
            <a:r>
              <a:rPr lang="zh-CN" altLang="en-US" sz="1400" dirty="0" smtClean="0">
                <a:solidFill>
                  <a:schemeClr val="bg1"/>
                </a:solidFill>
                <a:latin typeface="Microsoft YaHei" panose="020B0503020204020204" pitchFamily="34" charset="-122"/>
                <a:ea typeface="Microsoft YaHei" panose="020B0503020204020204" pitchFamily="34" charset="-122"/>
              </a:rPr>
              <a:t>、</a:t>
            </a:r>
            <a:r>
              <a:rPr lang="en-US" altLang="zh-CN" sz="1400" dirty="0" smtClean="0">
                <a:solidFill>
                  <a:schemeClr val="bg1"/>
                </a:solidFill>
                <a:latin typeface="Microsoft YaHei" panose="020B0503020204020204" pitchFamily="34" charset="-122"/>
                <a:ea typeface="Microsoft YaHei" panose="020B0503020204020204" pitchFamily="34" charset="-122"/>
              </a:rPr>
              <a:t>64</a:t>
            </a:r>
            <a:r>
              <a:rPr lang="zh-CN" altLang="en-US" sz="1400" dirty="0">
                <a:solidFill>
                  <a:schemeClr val="bg1"/>
                </a:solidFill>
                <a:latin typeface="Microsoft YaHei" panose="020B0503020204020204" pitchFamily="34" charset="-122"/>
                <a:ea typeface="Microsoft YaHei" panose="020B0503020204020204" pitchFamily="34" charset="-122"/>
              </a:rPr>
              <a:t>位事务</a:t>
            </a:r>
            <a:r>
              <a:rPr lang="en-US" altLang="zh-CN" sz="1400" dirty="0">
                <a:solidFill>
                  <a:schemeClr val="bg1"/>
                </a:solidFill>
                <a:latin typeface="Microsoft YaHei" panose="020B0503020204020204" pitchFamily="34" charset="-122"/>
                <a:ea typeface="Microsoft YaHei" panose="020B0503020204020204" pitchFamily="34" charset="-122"/>
              </a:rPr>
              <a:t>ID</a:t>
            </a:r>
            <a:r>
              <a:rPr lang="zh-CN" altLang="en-US" sz="1400" dirty="0">
                <a:solidFill>
                  <a:schemeClr val="bg1"/>
                </a:solidFill>
                <a:latin typeface="Microsoft YaHei" panose="020B0503020204020204" pitchFamily="34" charset="-122"/>
                <a:ea typeface="Microsoft YaHei" panose="020B0503020204020204" pitchFamily="34" charset="-122"/>
              </a:rPr>
              <a:t>特性平滑升级，对现有业务无影响，高效率，低风险。</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100965" lvl="1">
              <a:buSzPct val="80000"/>
            </a:pPr>
            <a:r>
              <a:rPr lang="en-US" altLang="zh-CN" sz="1400" dirty="0" smtClean="0">
                <a:solidFill>
                  <a:schemeClr val="bg1"/>
                </a:solidFill>
                <a:latin typeface="Microsoft YaHei" panose="020B0503020204020204" pitchFamily="34" charset="-122"/>
                <a:ea typeface="Microsoft YaHei" panose="020B0503020204020204" pitchFamily="34" charset="-122"/>
              </a:rPr>
              <a:t>3</a:t>
            </a:r>
            <a:r>
              <a:rPr lang="zh-CN" altLang="en-US" sz="1400" dirty="0" smtClean="0">
                <a:solidFill>
                  <a:schemeClr val="bg1"/>
                </a:solidFill>
                <a:latin typeface="Microsoft YaHei" panose="020B0503020204020204" pitchFamily="34" charset="-122"/>
                <a:ea typeface="Microsoft YaHei" panose="020B0503020204020204" pitchFamily="34" charset="-122"/>
              </a:rPr>
              <a:t>、老</a:t>
            </a:r>
            <a:r>
              <a:rPr lang="zh-CN" altLang="en-US" sz="1400" dirty="0">
                <a:solidFill>
                  <a:schemeClr val="bg1"/>
                </a:solidFill>
                <a:latin typeface="Microsoft YaHei" panose="020B0503020204020204" pitchFamily="34" charset="-122"/>
                <a:ea typeface="Microsoft YaHei" panose="020B0503020204020204" pitchFamily="34" charset="-122"/>
              </a:rPr>
              <a:t>版本数据页面在页面头部增加</a:t>
            </a:r>
            <a:r>
              <a:rPr lang="en-US" altLang="zh-CN" sz="1400" dirty="0" err="1">
                <a:solidFill>
                  <a:schemeClr val="bg1"/>
                </a:solidFill>
                <a:latin typeface="Microsoft YaHei" panose="020B0503020204020204" pitchFamily="34" charset="-122"/>
                <a:ea typeface="Microsoft YaHei" panose="020B0503020204020204" pitchFamily="34" charset="-122"/>
              </a:rPr>
              <a:t>xid_base</a:t>
            </a:r>
            <a:r>
              <a:rPr lang="en-US" altLang="zh-CN" sz="1400" dirty="0">
                <a:solidFill>
                  <a:schemeClr val="bg1"/>
                </a:solidFill>
                <a:latin typeface="Microsoft YaHei" panose="020B0503020204020204" pitchFamily="34" charset="-122"/>
                <a:ea typeface="Microsoft YaHei" panose="020B0503020204020204" pitchFamily="34" charset="-122"/>
              </a:rPr>
              <a:t>(64bit), </a:t>
            </a:r>
            <a:r>
              <a:rPr lang="zh-CN" altLang="en-US" sz="1400" dirty="0">
                <a:solidFill>
                  <a:schemeClr val="bg1"/>
                </a:solidFill>
                <a:latin typeface="Microsoft YaHei" panose="020B0503020204020204" pitchFamily="34" charset="-122"/>
                <a:ea typeface="Microsoft YaHei" panose="020B0503020204020204" pitchFamily="34" charset="-122"/>
              </a:rPr>
              <a:t>避免对页面中的</a:t>
            </a:r>
            <a:r>
              <a:rPr lang="en-US" altLang="zh-CN" sz="1400" dirty="0">
                <a:solidFill>
                  <a:schemeClr val="bg1"/>
                </a:solidFill>
                <a:latin typeface="Microsoft YaHei" panose="020B0503020204020204" pitchFamily="34" charset="-122"/>
                <a:ea typeface="Microsoft YaHei" panose="020B0503020204020204" pitchFamily="34" charset="-122"/>
              </a:rPr>
              <a:t>tuple</a:t>
            </a:r>
            <a:r>
              <a:rPr lang="zh-CN" altLang="en-US" sz="1400" dirty="0">
                <a:solidFill>
                  <a:schemeClr val="bg1"/>
                </a:solidFill>
                <a:latin typeface="Microsoft YaHei" panose="020B0503020204020204" pitchFamily="34" charset="-122"/>
                <a:ea typeface="Microsoft YaHei" panose="020B0503020204020204" pitchFamily="34" charset="-122"/>
              </a:rPr>
              <a:t>进行</a:t>
            </a:r>
            <a:r>
              <a:rPr lang="zh-CN" altLang="en-US" sz="1400" dirty="0" smtClean="0">
                <a:solidFill>
                  <a:schemeClr val="bg1"/>
                </a:solidFill>
                <a:latin typeface="Microsoft YaHei" panose="020B0503020204020204" pitchFamily="34" charset="-122"/>
                <a:ea typeface="Microsoft YaHei" panose="020B0503020204020204" pitchFamily="34" charset="-122"/>
              </a:rPr>
              <a:t>修改</a:t>
            </a:r>
            <a:r>
              <a:rPr lang="zh-CN" altLang="zh-CN" sz="1400" dirty="0" smtClean="0">
                <a:solidFill>
                  <a:schemeClr val="bg1"/>
                </a:solidFill>
                <a:latin typeface="Microsoft YaHei" panose="020B0503020204020204" pitchFamily="34" charset="-122"/>
                <a:ea typeface="Microsoft YaHei" panose="020B0503020204020204" pitchFamily="34" charset="-122"/>
              </a:rPr>
              <a:t>。</a:t>
            </a:r>
            <a:endParaRPr lang="zh-CN" altLang="zh-CN" sz="1400" dirty="0">
              <a:solidFill>
                <a:schemeClr val="bg1"/>
              </a:solidFill>
              <a:latin typeface="Microsoft YaHei" panose="020B0503020204020204" pitchFamily="34" charset="-122"/>
              <a:ea typeface="Microsoft YaHei" panose="020B0503020204020204" pitchFamily="34" charset="-122"/>
            </a:endParaRPr>
          </a:p>
          <a:p>
            <a:endParaRPr lang="zh-CN" altLang="en-US" sz="1000" dirty="0">
              <a:solidFill>
                <a:schemeClr val="bg1"/>
              </a:solidFill>
              <a:latin typeface="Microsoft YaHei" panose="020B0503020204020204" pitchFamily="34" charset="-122"/>
              <a:ea typeface="Microsoft YaHei" panose="020B0503020204020204" pitchFamily="34" charset="-122"/>
            </a:endParaRPr>
          </a:p>
        </p:txBody>
      </p:sp>
      <p:pic>
        <p:nvPicPr>
          <p:cNvPr id="15" name="图片 14"/>
          <p:cNvPicPr>
            <a:picLocks noChangeAspect="1"/>
          </p:cNvPicPr>
          <p:nvPr/>
        </p:nvPicPr>
        <p:blipFill>
          <a:blip r:embed="rId1"/>
          <a:stretch>
            <a:fillRect/>
          </a:stretch>
        </p:blipFill>
        <p:spPr>
          <a:xfrm>
            <a:off x="856706" y="1665710"/>
            <a:ext cx="4962156" cy="2314007"/>
          </a:xfrm>
          <a:prstGeom prst="rect">
            <a:avLst/>
          </a:prstGeom>
        </p:spPr>
      </p:pic>
      <p:sp>
        <p:nvSpPr>
          <p:cNvPr id="16" name="文本框 15"/>
          <p:cNvSpPr txBox="1"/>
          <p:nvPr/>
        </p:nvSpPr>
        <p:spPr>
          <a:xfrm>
            <a:off x="1899861" y="1233637"/>
            <a:ext cx="2105063" cy="338554"/>
          </a:xfrm>
          <a:prstGeom prst="rect">
            <a:avLst/>
          </a:prstGeom>
          <a:noFill/>
        </p:spPr>
        <p:txBody>
          <a:bodyPr wrap="non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整改前</a:t>
            </a:r>
            <a:r>
              <a:rPr lang="zh-CN" altLang="en-US" sz="1600" b="1" dirty="0" smtClean="0">
                <a:solidFill>
                  <a:schemeClr val="bg1"/>
                </a:solidFill>
                <a:latin typeface="Microsoft YaHei" panose="020B0503020204020204" pitchFamily="34" charset="-122"/>
                <a:ea typeface="Microsoft YaHei" panose="020B0503020204020204" pitchFamily="34" charset="-122"/>
              </a:rPr>
              <a:t>：</a:t>
            </a:r>
            <a:r>
              <a:rPr lang="en-US" altLang="zh-CN" sz="1600" b="1" dirty="0" smtClean="0">
                <a:solidFill>
                  <a:schemeClr val="bg1"/>
                </a:solidFill>
                <a:latin typeface="Microsoft YaHei" panose="020B0503020204020204" pitchFamily="34" charset="-122"/>
                <a:ea typeface="Microsoft YaHei" panose="020B0503020204020204" pitchFamily="34" charset="-122"/>
              </a:rPr>
              <a:t>32</a:t>
            </a:r>
            <a:r>
              <a:rPr lang="zh-CN" altLang="en-US" sz="1600" b="1" dirty="0" smtClean="0">
                <a:solidFill>
                  <a:schemeClr val="bg1"/>
                </a:solidFill>
                <a:latin typeface="Microsoft YaHei" panose="020B0503020204020204" pitchFamily="34" charset="-122"/>
                <a:ea typeface="Microsoft YaHei" panose="020B0503020204020204" pitchFamily="34" charset="-122"/>
              </a:rPr>
              <a:t>位事务</a:t>
            </a:r>
            <a:r>
              <a:rPr lang="en-US" altLang="zh-CN" sz="1600" b="1" dirty="0" smtClean="0">
                <a:solidFill>
                  <a:schemeClr val="bg1"/>
                </a:solidFill>
                <a:latin typeface="Microsoft YaHei" panose="020B0503020204020204" pitchFamily="34" charset="-122"/>
                <a:ea typeface="Microsoft YaHei" panose="020B0503020204020204" pitchFamily="34" charset="-122"/>
              </a:rPr>
              <a:t>ID</a:t>
            </a:r>
            <a:endParaRPr lang="en-US" sz="1600" b="1" dirty="0">
              <a:solidFill>
                <a:schemeClr val="bg1"/>
              </a:solidFill>
              <a:latin typeface="Microsoft YaHei" panose="020B0503020204020204" pitchFamily="34" charset="-122"/>
              <a:ea typeface="Microsoft YaHei" panose="020B0503020204020204" pitchFamily="34" charset="-122"/>
            </a:endParaRPr>
          </a:p>
        </p:txBody>
      </p:sp>
      <p:sp>
        <p:nvSpPr>
          <p:cNvPr id="17" name="文本框 16"/>
          <p:cNvSpPr txBox="1"/>
          <p:nvPr/>
        </p:nvSpPr>
        <p:spPr>
          <a:xfrm>
            <a:off x="7632176" y="1250954"/>
            <a:ext cx="2105063" cy="338554"/>
          </a:xfrm>
          <a:prstGeom prst="rect">
            <a:avLst/>
          </a:prstGeom>
          <a:noFill/>
        </p:spPr>
        <p:txBody>
          <a:bodyPr wrap="none" rtlCol="0">
            <a:spAutoFit/>
          </a:bodyPr>
          <a:lstStyle/>
          <a:p>
            <a:r>
              <a:rPr lang="zh-CN" altLang="en-US" sz="1600" b="1" dirty="0" smtClean="0">
                <a:solidFill>
                  <a:schemeClr val="bg1"/>
                </a:solidFill>
                <a:latin typeface="Microsoft YaHei" panose="020B0503020204020204" pitchFamily="34" charset="-122"/>
                <a:ea typeface="Microsoft YaHei" panose="020B0503020204020204" pitchFamily="34" charset="-122"/>
              </a:rPr>
              <a:t>整改后：</a:t>
            </a:r>
            <a:r>
              <a:rPr lang="en-US" altLang="zh-CN" sz="1600" b="1" dirty="0" smtClean="0">
                <a:solidFill>
                  <a:schemeClr val="bg1"/>
                </a:solidFill>
                <a:latin typeface="Microsoft YaHei" panose="020B0503020204020204" pitchFamily="34" charset="-122"/>
                <a:ea typeface="Microsoft YaHei" panose="020B0503020204020204" pitchFamily="34" charset="-122"/>
              </a:rPr>
              <a:t>64</a:t>
            </a:r>
            <a:r>
              <a:rPr lang="zh-CN" altLang="en-US" sz="1600" b="1" dirty="0" smtClean="0">
                <a:solidFill>
                  <a:schemeClr val="bg1"/>
                </a:solidFill>
                <a:latin typeface="Microsoft YaHei" panose="020B0503020204020204" pitchFamily="34" charset="-122"/>
                <a:ea typeface="Microsoft YaHei" panose="020B0503020204020204" pitchFamily="34" charset="-122"/>
              </a:rPr>
              <a:t>位事务</a:t>
            </a:r>
            <a:r>
              <a:rPr lang="en-US" altLang="zh-CN" sz="1600" b="1" dirty="0" smtClean="0">
                <a:solidFill>
                  <a:schemeClr val="bg1"/>
                </a:solidFill>
                <a:latin typeface="Microsoft YaHei" panose="020B0503020204020204" pitchFamily="34" charset="-122"/>
                <a:ea typeface="Microsoft YaHei" panose="020B0503020204020204" pitchFamily="34" charset="-122"/>
              </a:rPr>
              <a:t>ID</a:t>
            </a:r>
            <a:endParaRPr lang="en-US" sz="1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7950103" y="3746725"/>
            <a:ext cx="2069797" cy="307777"/>
          </a:xfrm>
          <a:prstGeom prst="rect">
            <a:avLst/>
          </a:prstGeom>
        </p:spPr>
        <p:txBody>
          <a:bodyPr wrap="none">
            <a:spAutoFit/>
          </a:bodyPr>
          <a:lstStyle/>
          <a:p>
            <a:pPr marL="100965" lvl="1">
              <a:buSzPct val="80000"/>
            </a:pPr>
            <a:r>
              <a:rPr lang="zh-CN" altLang="en-US" sz="1400" dirty="0">
                <a:solidFill>
                  <a:schemeClr val="bg1"/>
                </a:solidFill>
                <a:latin typeface="Microsoft YaHei" panose="020B0503020204020204" pitchFamily="34" charset="-122"/>
                <a:ea typeface="Microsoft YaHei" panose="020B0503020204020204" pitchFamily="34" charset="-122"/>
              </a:rPr>
              <a:t>页</a:t>
            </a:r>
            <a:r>
              <a:rPr lang="zh-CN" altLang="en-US" sz="1400" dirty="0" smtClean="0">
                <a:solidFill>
                  <a:schemeClr val="bg1"/>
                </a:solidFill>
                <a:latin typeface="Microsoft YaHei" panose="020B0503020204020204" pitchFamily="34" charset="-122"/>
                <a:ea typeface="Microsoft YaHei" panose="020B0503020204020204" pitchFamily="34" charset="-122"/>
              </a:rPr>
              <a:t>面头部增加</a:t>
            </a:r>
            <a:r>
              <a:rPr lang="en-US" altLang="zh-CN" sz="1400" dirty="0" err="1" smtClean="0">
                <a:solidFill>
                  <a:schemeClr val="bg1"/>
                </a:solidFill>
                <a:latin typeface="Microsoft YaHei" panose="020B0503020204020204" pitchFamily="34" charset="-122"/>
                <a:ea typeface="Microsoft YaHei" panose="020B0503020204020204" pitchFamily="34" charset="-122"/>
              </a:rPr>
              <a:t>xid</a:t>
            </a:r>
            <a:r>
              <a:rPr lang="en-US" altLang="zh-CN" sz="1400" dirty="0" smtClean="0">
                <a:solidFill>
                  <a:schemeClr val="bg1"/>
                </a:solidFill>
                <a:latin typeface="Microsoft YaHei" panose="020B0503020204020204" pitchFamily="34" charset="-122"/>
                <a:ea typeface="Microsoft YaHei" panose="020B0503020204020204" pitchFamily="34" charset="-122"/>
              </a:rPr>
              <a:t> base</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pic>
        <p:nvPicPr>
          <p:cNvPr id="18" name="Picture 4" descr="C:\Users\b00422960\AppData\Roaming\eSpace_Desktop\UserData\b00422960\imagefiles\566AEA6F-BD58-410A-9FE5-CB1E90391FA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025" y="1673920"/>
            <a:ext cx="6200277" cy="2029587"/>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descr="C:\Users\f00444958\AppData\Roaming\eSpace_Desktop\UserData\f00444958\imagefiles\EBCEE391-9C58-46E6-8A67-C130F1BC728A.png"/>
          <p:cNvPicPr/>
          <p:nvPr/>
        </p:nvPicPr>
        <p:blipFill rotWithShape="1">
          <a:blip r:embed="rId3">
            <a:extLst>
              <a:ext uri="{28A0092B-C50C-407E-A947-70E740481C1C}">
                <a14:useLocalDpi xmlns:a14="http://schemas.microsoft.com/office/drawing/2010/main" val="0"/>
              </a:ext>
            </a:extLst>
          </a:blip>
          <a:srcRect t="5941" b="2970"/>
          <a:stretch>
            <a:fillRect/>
          </a:stretch>
        </p:blipFill>
        <p:spPr bwMode="auto">
          <a:xfrm>
            <a:off x="6305540" y="4181315"/>
            <a:ext cx="4981575" cy="8763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NUMA</a:t>
            </a:r>
            <a:r>
              <a:rPr lang="zh-CN" altLang="en-US" dirty="0"/>
              <a:t> </a:t>
            </a:r>
            <a:r>
              <a:rPr lang="en-US" altLang="zh-CN" dirty="0" smtClean="0"/>
              <a:t>ARM</a:t>
            </a:r>
            <a:r>
              <a:rPr lang="zh-CN" altLang="en-US" dirty="0" smtClean="0"/>
              <a:t>原子指令</a:t>
            </a:r>
            <a:endParaRPr lang="zh-CN" altLang="en-US" dirty="0"/>
          </a:p>
        </p:txBody>
      </p:sp>
      <p:sp>
        <p:nvSpPr>
          <p:cNvPr id="6" name="文本框 5"/>
          <p:cNvSpPr txBox="1"/>
          <p:nvPr/>
        </p:nvSpPr>
        <p:spPr>
          <a:xfrm>
            <a:off x="577622" y="1295056"/>
            <a:ext cx="11124646" cy="600164"/>
          </a:xfrm>
          <a:prstGeom prst="rect">
            <a:avLst/>
          </a:prstGeom>
          <a:noFill/>
        </p:spPr>
        <p:txBody>
          <a:bodyPr wrap="square" rtlCol="0">
            <a:spAutoFit/>
          </a:bodyPr>
          <a:lstStyle/>
          <a:p>
            <a:pPr defTabSz="913765" fontAlgn="base">
              <a:spcBef>
                <a:spcPct val="0"/>
              </a:spcBef>
              <a:spcAft>
                <a:spcPts val="600"/>
              </a:spcAft>
              <a:buClr>
                <a:srgbClr val="CC9900"/>
              </a:buClr>
              <a:defRPr/>
            </a:pPr>
            <a:r>
              <a:rPr lang="en-US" altLang="zh-CN"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CAS</a:t>
            </a:r>
            <a:r>
              <a:rPr lang="zh-CN" altLang="zh-CN"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CN"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Compare and Swap</a:t>
            </a:r>
            <a:r>
              <a:rPr lang="zh-CN" altLang="zh-CN"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CN" altLang="en-US"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，原子操作，用于多线程操作下，确保数据</a:t>
            </a:r>
            <a:r>
              <a:rPr lang="zh-CN" altLang="en-US" sz="1400" kern="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写入的一致性</a:t>
            </a:r>
            <a:r>
              <a:rPr lang="zh-CN" altLang="en-US"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CN"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defTabSz="913765" fontAlgn="base">
              <a:spcBef>
                <a:spcPct val="0"/>
              </a:spcBef>
              <a:spcAft>
                <a:spcPts val="600"/>
              </a:spcAft>
              <a:buClr>
                <a:srgbClr val="CC9900"/>
              </a:buClr>
              <a:defRPr/>
            </a:pPr>
            <a:r>
              <a:rPr lang="zh-CN" altLang="en-US"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在多线程编程中实现不被打断的数据交换操作，避免同时改写某一数据时由于执行顺序不确定性及中断的不可预知性导致数据不一致问题。</a:t>
            </a:r>
            <a:endParaRPr lang="en-US" altLang="zh-CN" sz="14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7" name="文本框 6"/>
          <p:cNvSpPr txBox="1"/>
          <p:nvPr/>
        </p:nvSpPr>
        <p:spPr>
          <a:xfrm>
            <a:off x="735357" y="2153317"/>
            <a:ext cx="4124847" cy="338554"/>
          </a:xfrm>
          <a:prstGeom prst="rect">
            <a:avLst/>
          </a:prstGeom>
          <a:noFill/>
        </p:spPr>
        <p:txBody>
          <a:bodyPr wrap="none" rtlCol="0">
            <a:spAutoFit/>
          </a:bodyPr>
          <a:lstStyle/>
          <a:p>
            <a:pPr algn="just" defTabSz="914400"/>
            <a:r>
              <a:rPr lang="en-US" altLang="zh-CN" sz="1600" b="1" dirty="0" smtClean="0">
                <a:solidFill>
                  <a:schemeClr val="bg1"/>
                </a:solidFill>
                <a:latin typeface="Microsoft YaHei" panose="020B0503020204020204" pitchFamily="34" charset="-122"/>
                <a:ea typeface="Microsoft YaHei" panose="020B0503020204020204" pitchFamily="34" charset="-122"/>
              </a:rPr>
              <a:t>CAS</a:t>
            </a:r>
            <a:r>
              <a:rPr lang="zh-CN" altLang="en-US" sz="1600" b="1" dirty="0">
                <a:solidFill>
                  <a:schemeClr val="bg1"/>
                </a:solidFill>
                <a:latin typeface="Microsoft YaHei" panose="020B0503020204020204" pitchFamily="34" charset="-122"/>
                <a:ea typeface="Microsoft YaHei" panose="020B0503020204020204" pitchFamily="34" charset="-122"/>
              </a:rPr>
              <a:t>实现方式一：由</a:t>
            </a:r>
            <a:r>
              <a:rPr lang="en-US" altLang="zh-CN" sz="1600" b="1" dirty="0" err="1">
                <a:solidFill>
                  <a:schemeClr val="bg1"/>
                </a:solidFill>
                <a:latin typeface="Microsoft YaHei" panose="020B0503020204020204" pitchFamily="34" charset="-122"/>
                <a:ea typeface="Microsoft YaHei" panose="020B0503020204020204" pitchFamily="34" charset="-122"/>
              </a:rPr>
              <a:t>ldxr</a:t>
            </a:r>
            <a:r>
              <a:rPr lang="zh-CN" altLang="en-US" sz="1600" b="1" dirty="0">
                <a:solidFill>
                  <a:schemeClr val="bg1"/>
                </a:solidFill>
                <a:latin typeface="Microsoft YaHei" panose="020B0503020204020204" pitchFamily="34" charset="-122"/>
                <a:ea typeface="Microsoft YaHei" panose="020B0503020204020204" pitchFamily="34" charset="-122"/>
              </a:rPr>
              <a:t>和</a:t>
            </a:r>
            <a:r>
              <a:rPr lang="en-US" altLang="zh-CN" sz="1600" b="1" dirty="0" err="1">
                <a:solidFill>
                  <a:schemeClr val="bg1"/>
                </a:solidFill>
                <a:latin typeface="Microsoft YaHei" panose="020B0503020204020204" pitchFamily="34" charset="-122"/>
                <a:ea typeface="Microsoft YaHei" panose="020B0503020204020204" pitchFamily="34" charset="-122"/>
              </a:rPr>
              <a:t>stlxr</a:t>
            </a:r>
            <a:r>
              <a:rPr lang="zh-CN" altLang="en-US" sz="1600" b="1" dirty="0">
                <a:solidFill>
                  <a:schemeClr val="bg1"/>
                </a:solidFill>
                <a:latin typeface="Microsoft YaHei" panose="020B0503020204020204" pitchFamily="34" charset="-122"/>
                <a:ea typeface="Microsoft YaHei" panose="020B0503020204020204" pitchFamily="34" charset="-122"/>
              </a:rPr>
              <a:t>指令来实现</a:t>
            </a:r>
            <a:endParaRPr lang="en-US" altLang="zh-CN" sz="1600" b="1" dirty="0">
              <a:solidFill>
                <a:schemeClr val="bg1"/>
              </a:solidFill>
              <a:latin typeface="Microsoft YaHei" panose="020B0503020204020204" pitchFamily="34" charset="-122"/>
              <a:ea typeface="Microsoft YaHei" panose="020B0503020204020204" pitchFamily="34" charset="-122"/>
            </a:endParaRPr>
          </a:p>
        </p:txBody>
      </p:sp>
      <p:sp>
        <p:nvSpPr>
          <p:cNvPr id="8" name="文本框 7"/>
          <p:cNvSpPr txBox="1"/>
          <p:nvPr/>
        </p:nvSpPr>
        <p:spPr>
          <a:xfrm>
            <a:off x="728867" y="4108419"/>
            <a:ext cx="3977371" cy="338554"/>
          </a:xfrm>
          <a:prstGeom prst="rect">
            <a:avLst/>
          </a:prstGeom>
          <a:noFill/>
        </p:spPr>
        <p:txBody>
          <a:bodyPr wrap="none" rtlCol="0">
            <a:spAutoFit/>
          </a:bodyPr>
          <a:lstStyle/>
          <a:p>
            <a:pPr algn="just" defTabSz="914400"/>
            <a:r>
              <a:rPr lang="en-US" altLang="zh-CN" sz="1600" b="1" dirty="0" smtClean="0">
                <a:solidFill>
                  <a:schemeClr val="bg1"/>
                </a:solidFill>
                <a:latin typeface="Microsoft YaHei" panose="020B0503020204020204" pitchFamily="34" charset="-122"/>
                <a:ea typeface="Microsoft YaHei" panose="020B0503020204020204" pitchFamily="34" charset="-122"/>
              </a:rPr>
              <a:t>CAS</a:t>
            </a:r>
            <a:r>
              <a:rPr lang="zh-CN" altLang="en-US" sz="1600" b="1" dirty="0">
                <a:solidFill>
                  <a:schemeClr val="bg1"/>
                </a:solidFill>
                <a:latin typeface="Microsoft YaHei" panose="020B0503020204020204" pitchFamily="34" charset="-122"/>
                <a:ea typeface="Microsoft YaHei" panose="020B0503020204020204" pitchFamily="34" charset="-122"/>
              </a:rPr>
              <a:t>实现方式二：由</a:t>
            </a:r>
            <a:r>
              <a:rPr lang="en-US" altLang="zh-CN" sz="1600" b="1" dirty="0" err="1">
                <a:solidFill>
                  <a:schemeClr val="bg1"/>
                </a:solidFill>
                <a:latin typeface="Microsoft YaHei" panose="020B0503020204020204" pitchFamily="34" charset="-122"/>
                <a:ea typeface="Microsoft YaHei" panose="020B0503020204020204" pitchFamily="34" charset="-122"/>
              </a:rPr>
              <a:t>casal</a:t>
            </a:r>
            <a:r>
              <a:rPr lang="zh-CN" altLang="en-US" sz="1600" b="1" dirty="0">
                <a:solidFill>
                  <a:schemeClr val="bg1"/>
                </a:solidFill>
                <a:latin typeface="Microsoft YaHei" panose="020B0503020204020204" pitchFamily="34" charset="-122"/>
                <a:ea typeface="Microsoft YaHei" panose="020B0503020204020204" pitchFamily="34" charset="-122"/>
              </a:rPr>
              <a:t>一条指令来实现</a:t>
            </a:r>
            <a:endParaRPr lang="en-US" altLang="zh-CN" sz="1600" b="1" dirty="0">
              <a:solidFill>
                <a:schemeClr val="bg1"/>
              </a:solidFill>
              <a:latin typeface="Microsoft YaHei" panose="020B0503020204020204" pitchFamily="34" charset="-122"/>
              <a:ea typeface="Microsoft YaHei" panose="020B0503020204020204" pitchFamily="34" charset="-122"/>
            </a:endParaRPr>
          </a:p>
        </p:txBody>
      </p:sp>
      <p:sp>
        <p:nvSpPr>
          <p:cNvPr id="10" name="文本框 9"/>
          <p:cNvSpPr txBox="1"/>
          <p:nvPr/>
        </p:nvSpPr>
        <p:spPr>
          <a:xfrm>
            <a:off x="6581734" y="2322594"/>
            <a:ext cx="5194736" cy="338554"/>
          </a:xfrm>
          <a:prstGeom prst="rect">
            <a:avLst/>
          </a:prstGeom>
          <a:noFill/>
        </p:spPr>
        <p:txBody>
          <a:bodyPr wrap="square" rtlCol="0">
            <a:spAutoFit/>
          </a:bodyPr>
          <a:lstStyle/>
          <a:p>
            <a:pPr algn="just" defTabSz="914400">
              <a:defRPr/>
            </a:pPr>
            <a:r>
              <a:rPr lang="zh-CN" altLang="zh-CN" sz="1600" b="1" kern="0" dirty="0">
                <a:solidFill>
                  <a:srgbClr val="FF0000"/>
                </a:solidFill>
                <a:latin typeface="Microsoft YaHei" panose="020B0503020204020204" pitchFamily="34" charset="-122"/>
                <a:ea typeface="Microsoft YaHei" panose="020B0503020204020204" pitchFamily="34" charset="-122"/>
                <a:cs typeface="Segoe UI" panose="020B0502040204020203" pitchFamily="34" charset="0"/>
              </a:rPr>
              <a:t>四个指令</a:t>
            </a:r>
            <a:r>
              <a:rPr lang="en-US" altLang="zh-CN" sz="1600" b="1" kern="0" dirty="0">
                <a:solidFill>
                  <a:srgbClr val="FF0000"/>
                </a:solidFill>
                <a:latin typeface="Microsoft YaHei" panose="020B0503020204020204" pitchFamily="34" charset="-122"/>
                <a:ea typeface="Microsoft YaHei" panose="020B0503020204020204" pitchFamily="34" charset="-122"/>
                <a:cs typeface="Segoe UI" panose="020B0502040204020203" pitchFamily="34" charset="0"/>
                <a:sym typeface="Wingdings" panose="05000000000000000000" pitchFamily="2" charset="2"/>
              </a:rPr>
              <a:t></a:t>
            </a:r>
            <a:r>
              <a:rPr lang="en-US" altLang="zh-CN" sz="1600" b="1" kern="0" dirty="0">
                <a:solidFill>
                  <a:srgbClr val="FF0000"/>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zh-CN" sz="1600" b="1" kern="0" dirty="0">
                <a:solidFill>
                  <a:srgbClr val="FF0000"/>
                </a:solidFill>
                <a:latin typeface="Microsoft YaHei" panose="020B0503020204020204" pitchFamily="34" charset="-122"/>
                <a:ea typeface="Microsoft YaHei" panose="020B0503020204020204" pitchFamily="34" charset="-122"/>
                <a:cs typeface="Segoe UI" panose="020B0502040204020203" pitchFamily="34" charset="0"/>
              </a:rPr>
              <a:t>个指令</a:t>
            </a:r>
            <a:r>
              <a:rPr lang="zh-CN" altLang="zh-CN" sz="1600" b="1" kern="0" dirty="0">
                <a:solidFill>
                  <a:srgbClr val="333333"/>
                </a:solidFill>
                <a:latin typeface="Microsoft YaHei" panose="020B0503020204020204" pitchFamily="34" charset="-122"/>
                <a:ea typeface="Microsoft YaHei" panose="020B0503020204020204" pitchFamily="34" charset="-122"/>
                <a:cs typeface="Segoe UI" panose="020B0502040204020203" pitchFamily="34" charset="0"/>
              </a:rPr>
              <a:t>，</a:t>
            </a:r>
            <a:r>
              <a:rPr lang="zh-CN" altLang="zh-CN" sz="1600" b="1" kern="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提升</a:t>
            </a:r>
            <a:r>
              <a:rPr lang="zh-CN" altLang="en-US" sz="1600" b="1" kern="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执行</a:t>
            </a:r>
            <a:r>
              <a:rPr lang="zh-CN" altLang="zh-CN" sz="1600" b="1" kern="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效率</a:t>
            </a:r>
            <a:r>
              <a:rPr lang="zh-CN" altLang="en-US" sz="1600" b="1" kern="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600" b="1" kern="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p:txBody>
      </p:sp>
      <p:grpSp>
        <p:nvGrpSpPr>
          <p:cNvPr id="11" name="组合 10"/>
          <p:cNvGrpSpPr/>
          <p:nvPr/>
        </p:nvGrpSpPr>
        <p:grpSpPr>
          <a:xfrm>
            <a:off x="648198" y="2619476"/>
            <a:ext cx="4989151" cy="1395627"/>
            <a:chOff x="728891" y="2611457"/>
            <a:chExt cx="4989151" cy="1590054"/>
          </a:xfrm>
        </p:grpSpPr>
        <p:pic>
          <p:nvPicPr>
            <p:cNvPr id="12" name="图片 11"/>
            <p:cNvPicPr/>
            <p:nvPr/>
          </p:nvPicPr>
          <p:blipFill>
            <a:blip r:embed="rId1"/>
            <a:stretch>
              <a:fillRect/>
            </a:stretch>
          </p:blipFill>
          <p:spPr>
            <a:xfrm>
              <a:off x="728891" y="2611457"/>
              <a:ext cx="4989151" cy="1590054"/>
            </a:xfrm>
            <a:prstGeom prst="rect">
              <a:avLst/>
            </a:prstGeom>
          </p:spPr>
        </p:pic>
        <p:sp>
          <p:nvSpPr>
            <p:cNvPr id="13" name="矩形 12"/>
            <p:cNvSpPr/>
            <p:nvPr/>
          </p:nvSpPr>
          <p:spPr>
            <a:xfrm>
              <a:off x="3028006" y="3326739"/>
              <a:ext cx="2522190" cy="586041"/>
            </a:xfrm>
            <a:prstGeom prst="rect">
              <a:avLst/>
            </a:prstGeom>
            <a:noFill/>
            <a:ln w="25400" cap="flat" cmpd="sng" algn="ctr">
              <a:solidFill>
                <a:srgbClr val="FFCC66"/>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smtClean="0">
                <a:solidFill>
                  <a:srgbClr val="FFFFFF"/>
                </a:solidFill>
                <a:latin typeface="Arial" panose="020B0604020202020204"/>
                <a:ea typeface="华文细黑"/>
              </a:endParaRPr>
            </a:p>
          </p:txBody>
        </p:sp>
      </p:grpSp>
      <p:grpSp>
        <p:nvGrpSpPr>
          <p:cNvPr id="14" name="组合 13"/>
          <p:cNvGrpSpPr/>
          <p:nvPr/>
        </p:nvGrpSpPr>
        <p:grpSpPr>
          <a:xfrm>
            <a:off x="648197" y="4550396"/>
            <a:ext cx="4989151" cy="1521523"/>
            <a:chOff x="728891" y="4789428"/>
            <a:chExt cx="4989151" cy="1437713"/>
          </a:xfrm>
        </p:grpSpPr>
        <p:pic>
          <p:nvPicPr>
            <p:cNvPr id="15" name="图片 14"/>
            <p:cNvPicPr/>
            <p:nvPr/>
          </p:nvPicPr>
          <p:blipFill>
            <a:blip r:embed="rId2"/>
            <a:stretch>
              <a:fillRect/>
            </a:stretch>
          </p:blipFill>
          <p:spPr>
            <a:xfrm>
              <a:off x="728891" y="4789428"/>
              <a:ext cx="4989151" cy="1437713"/>
            </a:xfrm>
            <a:prstGeom prst="rect">
              <a:avLst/>
            </a:prstGeom>
          </p:spPr>
        </p:pic>
        <p:sp>
          <p:nvSpPr>
            <p:cNvPr id="16" name="矩形 15"/>
            <p:cNvSpPr/>
            <p:nvPr/>
          </p:nvSpPr>
          <p:spPr>
            <a:xfrm>
              <a:off x="3572540" y="5847907"/>
              <a:ext cx="1977656" cy="159488"/>
            </a:xfrm>
            <a:prstGeom prst="rect">
              <a:avLst/>
            </a:prstGeom>
            <a:noFill/>
            <a:ln w="25400" cap="flat" cmpd="sng" algn="ctr">
              <a:solidFill>
                <a:srgbClr val="FFCC66"/>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defRPr/>
              </a:pPr>
              <a:endParaRPr lang="zh-CN" altLang="en-US" kern="0" smtClean="0">
                <a:solidFill>
                  <a:srgbClr val="FFFFFF"/>
                </a:solidFill>
                <a:latin typeface="Arial" panose="020B0604020202020204"/>
                <a:ea typeface="华文细黑"/>
              </a:endParaRPr>
            </a:p>
          </p:txBody>
        </p:sp>
      </p:grpSp>
      <p:pic>
        <p:nvPicPr>
          <p:cNvPr id="17" name="Picture 2" descr="C:\Users\x00438270\AppData\Roaming\eSpace_Desktop\UserData\x00438270\imagefiles\17558B81-DFDF-4D8A-920C-340766CC60C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525" y="2984124"/>
            <a:ext cx="4400550" cy="2886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NUMA</a:t>
            </a:r>
            <a:r>
              <a:rPr lang="zh-CN" altLang="en-US" dirty="0"/>
              <a:t> </a:t>
            </a:r>
            <a:r>
              <a:rPr lang="zh-CN" altLang="en-US" dirty="0" smtClean="0"/>
              <a:t>多核优化结果</a:t>
            </a:r>
            <a:endParaRPr lang="zh-CN" altLang="en-US" dirty="0"/>
          </a:p>
        </p:txBody>
      </p:sp>
      <p:graphicFrame>
        <p:nvGraphicFramePr>
          <p:cNvPr id="4" name="表格 3"/>
          <p:cNvGraphicFramePr>
            <a:graphicFrameLocks noGrp="1"/>
          </p:cNvGraphicFramePr>
          <p:nvPr/>
        </p:nvGraphicFramePr>
        <p:xfrm>
          <a:off x="8322089" y="2977920"/>
          <a:ext cx="3807788" cy="2720849"/>
        </p:xfrm>
        <a:graphic>
          <a:graphicData uri="http://schemas.openxmlformats.org/drawingml/2006/table">
            <a:tbl>
              <a:tblPr firstRow="1" firstCol="1" bandRow="1"/>
              <a:tblGrid>
                <a:gridCol w="751397"/>
                <a:gridCol w="608263"/>
                <a:gridCol w="1233523"/>
                <a:gridCol w="1214605"/>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服务器</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项目</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型号</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数量</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535584">
                <a:tc row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endPar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p>
                      <a:pPr marR="152400" indent="1270" algn="ctr">
                        <a:lnSpc>
                          <a:spcPct val="120000"/>
                        </a:lnSpc>
                        <a:spcAft>
                          <a:spcPts val="0"/>
                        </a:spcAft>
                      </a:pPr>
                      <a:endPar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p>
                      <a:pPr marR="152400" indent="1270" algn="ctr">
                        <a:lnSpc>
                          <a:spcPct val="120000"/>
                        </a:lnSpc>
                        <a:spcAft>
                          <a:spcPts val="0"/>
                        </a:spcAft>
                      </a:pPr>
                      <a:r>
                        <a:rPr lang="en-US" sz="1050" b="1" dirty="0" err="1"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Taishan</a:t>
                      </a:r>
                      <a:r>
                        <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 </a:t>
                      </a: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2280 V2</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 </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CPU</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Kunpeng 920/64cores</a:t>
                      </a:r>
                      <a:r>
                        <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a:t>
                      </a:r>
                      <a:endPar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p>
                      <a:pPr marR="152400" indent="1270" algn="ctr">
                        <a:lnSpc>
                          <a:spcPct val="120000"/>
                        </a:lnSpc>
                        <a:spcAft>
                          <a:spcPts val="0"/>
                        </a:spcAft>
                      </a:pPr>
                      <a:r>
                        <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64threads</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2(</a:t>
                      </a: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每个</a:t>
                      </a:r>
                      <a:r>
                        <a:rPr lang="en-US" sz="1050" b="1" dirty="0" err="1">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cpu</a:t>
                      </a: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包含</a:t>
                      </a: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64cores,</a:t>
                      </a: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共计</a:t>
                      </a: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128cores)</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66162">
                <a:tc vMerge="1">
                  <a:tcPr/>
                </a:tc>
                <a:tc>
                  <a:txBody>
                    <a:bodyPr/>
                    <a:lstStyle>
                      <a:lvl1pPr marL="0" algn="l" defTabSz="1188085" rtl="0" eaLnBrk="1" latinLnBrk="0" hangingPunct="1">
                        <a:defRPr sz="2340" kern="1200">
                          <a:solidFill>
                            <a:schemeClr val="tx1"/>
                          </a:solidFill>
                          <a:latin typeface="DengXian" panose="02010600030101010101" charset="-122"/>
                        </a:defRPr>
                      </a:lvl1pPr>
                      <a:lvl2pPr marL="593725" algn="l" defTabSz="1188085" rtl="0" eaLnBrk="1" latinLnBrk="0" hangingPunct="1">
                        <a:defRPr sz="2340" kern="1200">
                          <a:solidFill>
                            <a:schemeClr val="tx1"/>
                          </a:solidFill>
                          <a:latin typeface="DengXian" panose="02010600030101010101" charset="-122"/>
                        </a:defRPr>
                      </a:lvl2pPr>
                      <a:lvl3pPr marL="1188085" algn="l" defTabSz="1188085" rtl="0" eaLnBrk="1" latinLnBrk="0" hangingPunct="1">
                        <a:defRPr sz="2340" kern="1200">
                          <a:solidFill>
                            <a:schemeClr val="tx1"/>
                          </a:solidFill>
                          <a:latin typeface="DengXian" panose="02010600030101010101" charset="-122"/>
                        </a:defRPr>
                      </a:lvl3pPr>
                      <a:lvl4pPr marL="1781810" algn="l" defTabSz="1188085" rtl="0" eaLnBrk="1" latinLnBrk="0" hangingPunct="1">
                        <a:defRPr sz="2340" kern="1200">
                          <a:solidFill>
                            <a:schemeClr val="tx1"/>
                          </a:solidFill>
                          <a:latin typeface="DengXian" panose="02010600030101010101" charset="-122"/>
                        </a:defRPr>
                      </a:lvl4pPr>
                      <a:lvl5pPr marL="2375535" algn="l" defTabSz="1188085" rtl="0" eaLnBrk="1" latinLnBrk="0" hangingPunct="1">
                        <a:defRPr sz="2340" kern="1200">
                          <a:solidFill>
                            <a:schemeClr val="tx1"/>
                          </a:solidFill>
                          <a:latin typeface="DengXian" panose="02010600030101010101" charset="-122"/>
                        </a:defRPr>
                      </a:lvl5pPr>
                      <a:lvl6pPr marL="2969260" algn="l" defTabSz="1188085" rtl="0" eaLnBrk="1" latinLnBrk="0" hangingPunct="1">
                        <a:defRPr sz="2340" kern="1200">
                          <a:solidFill>
                            <a:schemeClr val="tx1"/>
                          </a:solidFill>
                          <a:latin typeface="DengXian" panose="02010600030101010101" charset="-122"/>
                        </a:defRPr>
                      </a:lvl6pPr>
                      <a:lvl7pPr marL="3563620" algn="l" defTabSz="1188085" rtl="0" eaLnBrk="1" latinLnBrk="0" hangingPunct="1">
                        <a:defRPr sz="2340" kern="1200">
                          <a:solidFill>
                            <a:schemeClr val="tx1"/>
                          </a:solidFill>
                          <a:latin typeface="DengXian" panose="02010600030101010101" charset="-122"/>
                        </a:defRPr>
                      </a:lvl7pPr>
                      <a:lvl8pPr marL="4157345" algn="l" defTabSz="1188085" rtl="0" eaLnBrk="1" latinLnBrk="0" hangingPunct="1">
                        <a:defRPr sz="2340" kern="1200">
                          <a:solidFill>
                            <a:schemeClr val="tx1"/>
                          </a:solidFill>
                          <a:latin typeface="DengXian" panose="02010600030101010101" charset="-122"/>
                        </a:defRPr>
                      </a:lvl8pPr>
                      <a:lvl9pPr marL="4751070" algn="l" defTabSz="1188085" rtl="0" eaLnBrk="1" latinLnBrk="0" hangingPunct="1">
                        <a:defRPr sz="2340" kern="1200">
                          <a:solidFill>
                            <a:schemeClr val="tx1"/>
                          </a:solidFill>
                          <a:latin typeface="DengXian" panose="02010600030101010101" charset="-122"/>
                        </a:defRPr>
                      </a:lvl9pPr>
                    </a:lstStyle>
                    <a:p>
                      <a:pPr marR="152400" indent="1270" algn="ctr">
                        <a:lnSpc>
                          <a:spcPct val="120000"/>
                        </a:lnSpc>
                        <a:spcAft>
                          <a:spcPts val="0"/>
                        </a:spcAft>
                      </a:pPr>
                      <a:r>
                        <a:rPr lang="zh-CN" alt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主频</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tx1"/>
                          </a:solidFill>
                          <a:latin typeface="DengXian" panose="02010600030101010101" charset="-122"/>
                        </a:defRPr>
                      </a:lvl1pPr>
                      <a:lvl2pPr marL="593725" algn="l" defTabSz="1188085" rtl="0" eaLnBrk="1" latinLnBrk="0" hangingPunct="1">
                        <a:defRPr sz="2340" kern="1200">
                          <a:solidFill>
                            <a:schemeClr val="tx1"/>
                          </a:solidFill>
                          <a:latin typeface="DengXian" panose="02010600030101010101" charset="-122"/>
                        </a:defRPr>
                      </a:lvl2pPr>
                      <a:lvl3pPr marL="1188085" algn="l" defTabSz="1188085" rtl="0" eaLnBrk="1" latinLnBrk="0" hangingPunct="1">
                        <a:defRPr sz="2340" kern="1200">
                          <a:solidFill>
                            <a:schemeClr val="tx1"/>
                          </a:solidFill>
                          <a:latin typeface="DengXian" panose="02010600030101010101" charset="-122"/>
                        </a:defRPr>
                      </a:lvl3pPr>
                      <a:lvl4pPr marL="1781810" algn="l" defTabSz="1188085" rtl="0" eaLnBrk="1" latinLnBrk="0" hangingPunct="1">
                        <a:defRPr sz="2340" kern="1200">
                          <a:solidFill>
                            <a:schemeClr val="tx1"/>
                          </a:solidFill>
                          <a:latin typeface="DengXian" panose="02010600030101010101" charset="-122"/>
                        </a:defRPr>
                      </a:lvl4pPr>
                      <a:lvl5pPr marL="2375535" algn="l" defTabSz="1188085" rtl="0" eaLnBrk="1" latinLnBrk="0" hangingPunct="1">
                        <a:defRPr sz="2340" kern="1200">
                          <a:solidFill>
                            <a:schemeClr val="tx1"/>
                          </a:solidFill>
                          <a:latin typeface="DengXian" panose="02010600030101010101" charset="-122"/>
                        </a:defRPr>
                      </a:lvl5pPr>
                      <a:lvl6pPr marL="2969260" algn="l" defTabSz="1188085" rtl="0" eaLnBrk="1" latinLnBrk="0" hangingPunct="1">
                        <a:defRPr sz="2340" kern="1200">
                          <a:solidFill>
                            <a:schemeClr val="tx1"/>
                          </a:solidFill>
                          <a:latin typeface="DengXian" panose="02010600030101010101" charset="-122"/>
                        </a:defRPr>
                      </a:lvl6pPr>
                      <a:lvl7pPr marL="3563620" algn="l" defTabSz="1188085" rtl="0" eaLnBrk="1" latinLnBrk="0" hangingPunct="1">
                        <a:defRPr sz="2340" kern="1200">
                          <a:solidFill>
                            <a:schemeClr val="tx1"/>
                          </a:solidFill>
                          <a:latin typeface="DengXian" panose="02010600030101010101" charset="-122"/>
                        </a:defRPr>
                      </a:lvl7pPr>
                      <a:lvl8pPr marL="4157345" algn="l" defTabSz="1188085" rtl="0" eaLnBrk="1" latinLnBrk="0" hangingPunct="1">
                        <a:defRPr sz="2340" kern="1200">
                          <a:solidFill>
                            <a:schemeClr val="tx1"/>
                          </a:solidFill>
                          <a:latin typeface="DengXian" panose="02010600030101010101" charset="-122"/>
                        </a:defRPr>
                      </a:lvl8pPr>
                      <a:lvl9pPr marL="4751070" algn="l" defTabSz="1188085" rtl="0" eaLnBrk="1" latinLnBrk="0" hangingPunct="1">
                        <a:defRPr sz="2340" kern="1200">
                          <a:solidFill>
                            <a:schemeClr val="tx1"/>
                          </a:solidFill>
                          <a:latin typeface="DengXian" panose="02010600030101010101" charset="-122"/>
                        </a:defRPr>
                      </a:lvl9pPr>
                    </a:lstStyle>
                    <a:p>
                      <a:pPr marR="152400" indent="1270" algn="ctr">
                        <a:lnSpc>
                          <a:spcPct val="120000"/>
                        </a:lnSpc>
                        <a:spcAft>
                          <a:spcPts val="0"/>
                        </a:spcAft>
                      </a:pPr>
                      <a:r>
                        <a:rPr lang="en-US" altLang="zh-CN"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2.6Ghz</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188085" rtl="0" eaLnBrk="1" latinLnBrk="0" hangingPunct="1">
                        <a:defRPr sz="2340" kern="1200">
                          <a:solidFill>
                            <a:schemeClr val="tx1"/>
                          </a:solidFill>
                          <a:latin typeface="DengXian" panose="02010600030101010101" charset="-122"/>
                        </a:defRPr>
                      </a:lvl1pPr>
                      <a:lvl2pPr marL="593725" algn="l" defTabSz="1188085" rtl="0" eaLnBrk="1" latinLnBrk="0" hangingPunct="1">
                        <a:defRPr sz="2340" kern="1200">
                          <a:solidFill>
                            <a:schemeClr val="tx1"/>
                          </a:solidFill>
                          <a:latin typeface="DengXian" panose="02010600030101010101" charset="-122"/>
                        </a:defRPr>
                      </a:lvl2pPr>
                      <a:lvl3pPr marL="1188085" algn="l" defTabSz="1188085" rtl="0" eaLnBrk="1" latinLnBrk="0" hangingPunct="1">
                        <a:defRPr sz="2340" kern="1200">
                          <a:solidFill>
                            <a:schemeClr val="tx1"/>
                          </a:solidFill>
                          <a:latin typeface="DengXian" panose="02010600030101010101" charset="-122"/>
                        </a:defRPr>
                      </a:lvl3pPr>
                      <a:lvl4pPr marL="1781810" algn="l" defTabSz="1188085" rtl="0" eaLnBrk="1" latinLnBrk="0" hangingPunct="1">
                        <a:defRPr sz="2340" kern="1200">
                          <a:solidFill>
                            <a:schemeClr val="tx1"/>
                          </a:solidFill>
                          <a:latin typeface="DengXian" panose="02010600030101010101" charset="-122"/>
                        </a:defRPr>
                      </a:lvl4pPr>
                      <a:lvl5pPr marL="2375535" algn="l" defTabSz="1188085" rtl="0" eaLnBrk="1" latinLnBrk="0" hangingPunct="1">
                        <a:defRPr sz="2340" kern="1200">
                          <a:solidFill>
                            <a:schemeClr val="tx1"/>
                          </a:solidFill>
                          <a:latin typeface="DengXian" panose="02010600030101010101" charset="-122"/>
                        </a:defRPr>
                      </a:lvl5pPr>
                      <a:lvl6pPr marL="2969260" algn="l" defTabSz="1188085" rtl="0" eaLnBrk="1" latinLnBrk="0" hangingPunct="1">
                        <a:defRPr sz="2340" kern="1200">
                          <a:solidFill>
                            <a:schemeClr val="tx1"/>
                          </a:solidFill>
                          <a:latin typeface="DengXian" panose="02010600030101010101" charset="-122"/>
                        </a:defRPr>
                      </a:lvl6pPr>
                      <a:lvl7pPr marL="3563620" algn="l" defTabSz="1188085" rtl="0" eaLnBrk="1" latinLnBrk="0" hangingPunct="1">
                        <a:defRPr sz="2340" kern="1200">
                          <a:solidFill>
                            <a:schemeClr val="tx1"/>
                          </a:solidFill>
                          <a:latin typeface="DengXian" panose="02010600030101010101" charset="-122"/>
                        </a:defRPr>
                      </a:lvl7pPr>
                      <a:lvl8pPr marL="4157345" algn="l" defTabSz="1188085" rtl="0" eaLnBrk="1" latinLnBrk="0" hangingPunct="1">
                        <a:defRPr sz="2340" kern="1200">
                          <a:solidFill>
                            <a:schemeClr val="tx1"/>
                          </a:solidFill>
                          <a:latin typeface="DengXian" panose="02010600030101010101" charset="-122"/>
                        </a:defRPr>
                      </a:lvl8pPr>
                      <a:lvl9pPr marL="4751070" algn="l" defTabSz="1188085" rtl="0" eaLnBrk="1" latinLnBrk="0" hangingPunct="1">
                        <a:defRPr sz="2340" kern="1200">
                          <a:solidFill>
                            <a:schemeClr val="tx1"/>
                          </a:solidFill>
                          <a:latin typeface="DengXian" panose="02010600030101010101" charset="-122"/>
                        </a:defRPr>
                      </a:lvl9pPr>
                    </a:lstStyle>
                    <a:p>
                      <a:pPr marR="152400" indent="1270" algn="ctr">
                        <a:lnSpc>
                          <a:spcPct val="120000"/>
                        </a:lnSpc>
                        <a:spcAft>
                          <a:spcPts val="0"/>
                        </a:spcAft>
                      </a:pPr>
                      <a:r>
                        <a:rPr lang="en-US" altLang="zh-CN"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64675">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内存</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DDR4,2933MT/s</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altLang="zh-CN"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512</a:t>
                      </a:r>
                      <a:r>
                        <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G</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46745">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网络</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Hi1822</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0899">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硬盘</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NVME;3.</a:t>
                      </a:r>
                      <a:r>
                        <a:rPr lang="en-US" altLang="zh-CN"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2</a:t>
                      </a:r>
                      <a:r>
                        <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T</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4</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3667">
                <a:tc vMerge="1">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OS</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openEuler-20.03-LT</a:t>
                      </a:r>
                      <a:r>
                        <a:rPr lang="en-US" altLang="zh-CN" sz="1050" b="1" dirty="0" smtClean="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S</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152400" indent="1270" algn="ctr">
                        <a:lnSpc>
                          <a:spcPct val="120000"/>
                        </a:lnSpc>
                        <a:spcAft>
                          <a:spcPts val="0"/>
                        </a:spcAft>
                      </a:pPr>
                      <a:r>
                        <a:rPr lang="en-US"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rPr>
                        <a:t>1</a:t>
                      </a:r>
                      <a:endParaRPr lang="zh-CN" sz="1050" b="1" dirty="0">
                        <a:solidFill>
                          <a:schemeClr val="bg1"/>
                        </a:solidFill>
                        <a:effectLst/>
                        <a:latin typeface="Microsoft YaHei" panose="020B0503020204020204" pitchFamily="34" charset="-122"/>
                        <a:ea typeface="Microsoft YaHei" panose="020B0503020204020204" pitchFamily="34" charset="-122"/>
                        <a:cs typeface="SimSun" panose="02010600030101010101" pitchFamily="2" charset="-122"/>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7047" y="1705510"/>
            <a:ext cx="7500135" cy="4294598"/>
          </a:xfrm>
          <a:prstGeom prst="rect">
            <a:avLst/>
          </a:prstGeom>
        </p:spPr>
      </p:pic>
      <p:sp>
        <p:nvSpPr>
          <p:cNvPr id="2" name="矩形 1"/>
          <p:cNvSpPr/>
          <p:nvPr/>
        </p:nvSpPr>
        <p:spPr>
          <a:xfrm>
            <a:off x="8366709" y="1705510"/>
            <a:ext cx="3763168" cy="923330"/>
          </a:xfrm>
          <a:prstGeom prst="rect">
            <a:avLst/>
          </a:prstGeom>
        </p:spPr>
        <p:txBody>
          <a:bodyPr wrap="square">
            <a:spAutoFit/>
          </a:bodyPr>
          <a:lstStyle/>
          <a:p>
            <a:r>
              <a:rPr lang="zh-CN" altLang="en-US" b="1" dirty="0">
                <a:solidFill>
                  <a:schemeClr val="bg1"/>
                </a:solidFill>
                <a:latin typeface="Microsoft YaHei" panose="020B0503020204020204" pitchFamily="34" charset="-122"/>
                <a:ea typeface="Microsoft YaHei" panose="020B0503020204020204" pitchFamily="34" charset="-122"/>
                <a:cs typeface="Huawei Sans"/>
              </a:rPr>
              <a:t>基于鲲鹏</a:t>
            </a:r>
            <a:r>
              <a:rPr lang="en-US" altLang="zh-CN" b="1" dirty="0">
                <a:solidFill>
                  <a:schemeClr val="bg1"/>
                </a:solidFill>
                <a:latin typeface="Microsoft YaHei" panose="020B0503020204020204" pitchFamily="34" charset="-122"/>
                <a:ea typeface="Microsoft YaHei" panose="020B0503020204020204" pitchFamily="34" charset="-122"/>
                <a:cs typeface="Huawei Sans"/>
              </a:rPr>
              <a:t>920</a:t>
            </a:r>
            <a:r>
              <a:rPr lang="zh-CN" altLang="en-US" b="1" dirty="0">
                <a:solidFill>
                  <a:schemeClr val="bg1"/>
                </a:solidFill>
                <a:latin typeface="Microsoft YaHei" panose="020B0503020204020204" pitchFamily="34" charset="-122"/>
                <a:ea typeface="Microsoft YaHei" panose="020B0503020204020204" pitchFamily="34" charset="-122"/>
                <a:cs typeface="Huawei Sans"/>
              </a:rPr>
              <a:t>，</a:t>
            </a:r>
            <a:r>
              <a:rPr lang="en-US" altLang="zh-CN" b="1" dirty="0">
                <a:solidFill>
                  <a:schemeClr val="bg1"/>
                </a:solidFill>
                <a:latin typeface="Microsoft YaHei" panose="020B0503020204020204" pitchFamily="34" charset="-122"/>
                <a:ea typeface="Microsoft YaHei" panose="020B0503020204020204" pitchFamily="34" charset="-122"/>
                <a:cs typeface="Huawei Sans"/>
              </a:rPr>
              <a:t>TPCC</a:t>
            </a:r>
            <a:r>
              <a:rPr lang="zh-CN" altLang="en-US" b="1" dirty="0" smtClean="0">
                <a:solidFill>
                  <a:schemeClr val="bg1"/>
                </a:solidFill>
                <a:latin typeface="Microsoft YaHei" panose="020B0503020204020204" pitchFamily="34" charset="-122"/>
                <a:ea typeface="Microsoft YaHei" panose="020B0503020204020204" pitchFamily="34" charset="-122"/>
                <a:cs typeface="Huawei Sans"/>
              </a:rPr>
              <a:t>测试单机性能</a:t>
            </a:r>
            <a:r>
              <a:rPr lang="zh-CN" altLang="en-US" b="1" dirty="0">
                <a:solidFill>
                  <a:schemeClr val="bg1"/>
                </a:solidFill>
                <a:latin typeface="Microsoft YaHei" panose="020B0503020204020204" pitchFamily="34" charset="-122"/>
                <a:ea typeface="Microsoft YaHei" panose="020B0503020204020204" pitchFamily="34" charset="-122"/>
                <a:cs typeface="Huawei Sans"/>
              </a:rPr>
              <a:t>达到</a:t>
            </a:r>
            <a:r>
              <a:rPr lang="en-US" altLang="zh-CN" b="1" dirty="0">
                <a:solidFill>
                  <a:schemeClr val="bg1"/>
                </a:solidFill>
                <a:latin typeface="Microsoft YaHei" panose="020B0503020204020204" pitchFamily="34" charset="-122"/>
                <a:ea typeface="Microsoft YaHei" panose="020B0503020204020204" pitchFamily="34" charset="-122"/>
                <a:cs typeface="Huawei Sans"/>
              </a:rPr>
              <a:t>150W </a:t>
            </a:r>
            <a:r>
              <a:rPr lang="en-US" altLang="zh-CN" b="1" dirty="0" err="1" smtClean="0">
                <a:solidFill>
                  <a:schemeClr val="bg1"/>
                </a:solidFill>
                <a:latin typeface="Microsoft YaHei" panose="020B0503020204020204" pitchFamily="34" charset="-122"/>
                <a:ea typeface="Microsoft YaHei" panose="020B0503020204020204" pitchFamily="34" charset="-122"/>
                <a:cs typeface="Huawei Sans"/>
              </a:rPr>
              <a:t>tpmC</a:t>
            </a:r>
            <a:r>
              <a:rPr lang="zh-CN" altLang="en-US" b="1" dirty="0" smtClean="0">
                <a:solidFill>
                  <a:schemeClr val="bg1"/>
                </a:solidFill>
                <a:latin typeface="Microsoft YaHei" panose="020B0503020204020204" pitchFamily="34" charset="-122"/>
                <a:ea typeface="Microsoft YaHei" panose="020B0503020204020204" pitchFamily="34" charset="-122"/>
                <a:cs typeface="Huawei Sans"/>
              </a:rPr>
              <a:t>。</a:t>
            </a:r>
            <a:endParaRPr lang="en-US" altLang="zh-CN" b="1" dirty="0" smtClean="0">
              <a:solidFill>
                <a:schemeClr val="bg1"/>
              </a:solidFill>
              <a:latin typeface="Microsoft YaHei" panose="020B0503020204020204" pitchFamily="34" charset="-122"/>
              <a:ea typeface="Microsoft YaHei" panose="020B0503020204020204" pitchFamily="34" charset="-122"/>
              <a:cs typeface="Huawei Sans"/>
            </a:endParaRPr>
          </a:p>
          <a:p>
            <a:r>
              <a:rPr lang="en-US" altLang="zh-CN" b="1" dirty="0" smtClean="0">
                <a:solidFill>
                  <a:schemeClr val="bg1"/>
                </a:solidFill>
                <a:latin typeface="Microsoft YaHei" panose="020B0503020204020204" pitchFamily="34" charset="-122"/>
                <a:ea typeface="Microsoft YaHei" panose="020B0503020204020204" pitchFamily="34" charset="-122"/>
              </a:rPr>
              <a:t>CPU</a:t>
            </a:r>
            <a:r>
              <a:rPr lang="zh-CN" altLang="en-US" b="1" dirty="0" smtClean="0">
                <a:solidFill>
                  <a:schemeClr val="bg1"/>
                </a:solidFill>
                <a:latin typeface="Microsoft YaHei" panose="020B0503020204020204" pitchFamily="34" charset="-122"/>
                <a:ea typeface="Microsoft YaHei" panose="020B0503020204020204" pitchFamily="34" charset="-122"/>
              </a:rPr>
              <a:t>运行效率接近</a:t>
            </a:r>
            <a:r>
              <a:rPr lang="en-US" altLang="zh-CN" b="1" dirty="0" smtClean="0">
                <a:solidFill>
                  <a:schemeClr val="bg1"/>
                </a:solidFill>
                <a:latin typeface="Microsoft YaHei" panose="020B0503020204020204" pitchFamily="34" charset="-122"/>
                <a:ea typeface="Microsoft YaHei" panose="020B0503020204020204" pitchFamily="34" charset="-122"/>
              </a:rPr>
              <a:t>95%</a:t>
            </a:r>
            <a:r>
              <a:rPr lang="zh-CN" altLang="en-US" b="1" dirty="0" smtClean="0">
                <a:solidFill>
                  <a:schemeClr val="bg1"/>
                </a:solidFill>
                <a:latin typeface="Microsoft YaHei" panose="020B0503020204020204" pitchFamily="34" charset="-122"/>
                <a:ea typeface="Microsoft YaHei" panose="020B0503020204020204" pitchFamily="34" charset="-122"/>
              </a:rPr>
              <a:t>。</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大并发业务场景问题</a:t>
            </a:r>
            <a:endParaRPr lang="zh-CN" altLang="en-US" dirty="0"/>
          </a:p>
        </p:txBody>
      </p:sp>
      <p:sp>
        <p:nvSpPr>
          <p:cNvPr id="53" name="Rectangle 3"/>
          <p:cNvSpPr>
            <a:spLocks noChangeArrowheads="1"/>
          </p:cNvSpPr>
          <p:nvPr/>
        </p:nvSpPr>
        <p:spPr bwMode="gray">
          <a:xfrm>
            <a:off x="697510" y="966804"/>
            <a:ext cx="8634016" cy="8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84" rIns="45684" anchor="ctr"/>
          <a:lstStyle>
            <a:lvl1pPr defTabSz="802005">
              <a:defRPr sz="1400">
                <a:solidFill>
                  <a:schemeClr val="bg1"/>
                </a:solidFill>
                <a:latin typeface="FrutigerNext LT Regular" pitchFamily="34" charset="0"/>
                <a:ea typeface="MS PGothic" panose="020B0600070205080204" pitchFamily="34" charset="-128"/>
              </a:defRPr>
            </a:lvl1pPr>
            <a:lvl2pPr marL="742950" indent="-285750" defTabSz="802005">
              <a:defRPr sz="1400">
                <a:solidFill>
                  <a:schemeClr val="bg1"/>
                </a:solidFill>
                <a:latin typeface="FrutigerNext LT Regular" pitchFamily="34" charset="0"/>
                <a:ea typeface="MS PGothic" panose="020B0600070205080204" pitchFamily="34" charset="-128"/>
              </a:defRPr>
            </a:lvl2pPr>
            <a:lvl3pPr marL="1143000" indent="-228600" defTabSz="802005">
              <a:defRPr sz="1400">
                <a:solidFill>
                  <a:schemeClr val="bg1"/>
                </a:solidFill>
                <a:latin typeface="FrutigerNext LT Regular" pitchFamily="34" charset="0"/>
                <a:ea typeface="MS PGothic" panose="020B0600070205080204" pitchFamily="34" charset="-128"/>
              </a:defRPr>
            </a:lvl3pPr>
            <a:lvl4pPr marL="1600200" indent="-228600" defTabSz="802005">
              <a:defRPr sz="1400">
                <a:solidFill>
                  <a:schemeClr val="bg1"/>
                </a:solidFill>
                <a:latin typeface="FrutigerNext LT Regular" pitchFamily="34" charset="0"/>
                <a:ea typeface="MS PGothic" panose="020B0600070205080204" pitchFamily="34" charset="-128"/>
              </a:defRPr>
            </a:lvl4pPr>
            <a:lvl5pPr marL="2057400" indent="-228600" defTabSz="802005">
              <a:defRPr sz="1400">
                <a:solidFill>
                  <a:schemeClr val="bg1"/>
                </a:solidFill>
                <a:latin typeface="FrutigerNext LT Regular" pitchFamily="34" charset="0"/>
                <a:ea typeface="MS PGothic" panose="020B0600070205080204" pitchFamily="34" charset="-128"/>
              </a:defRPr>
            </a:lvl5pPr>
            <a:lvl6pPr marL="25146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6pPr>
            <a:lvl7pPr marL="29718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7pPr>
            <a:lvl8pPr marL="34290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8pPr>
            <a:lvl9pPr marL="38862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9pPr>
          </a:lstStyle>
          <a:p>
            <a:pPr fontAlgn="base">
              <a:spcBef>
                <a:spcPct val="0"/>
              </a:spcBef>
              <a:spcAft>
                <a:spcPct val="0"/>
              </a:spcAft>
            </a:pPr>
            <a:endParaRPr lang="zh-CN" altLang="en-US" sz="2800" b="1" kern="0" dirty="0">
              <a:solidFill>
                <a:srgbClr val="0070C0"/>
              </a:solidFill>
              <a:latin typeface="Microsoft YaHei" panose="020B0503020204020204" pitchFamily="34" charset="-122"/>
              <a:ea typeface="Microsoft YaHei" panose="020B0503020204020204" pitchFamily="34" charset="-122"/>
            </a:endParaRPr>
          </a:p>
        </p:txBody>
      </p:sp>
      <p:cxnSp>
        <p:nvCxnSpPr>
          <p:cNvPr id="7" name="直接箭头连接符 6"/>
          <p:cNvCxnSpPr/>
          <p:nvPr/>
        </p:nvCxnSpPr>
        <p:spPr>
          <a:xfrm flipV="1">
            <a:off x="1315092" y="4171312"/>
            <a:ext cx="3719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1623317" y="1469209"/>
            <a:ext cx="0" cy="30103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4405192" y="4294871"/>
            <a:ext cx="713527"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用户</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79" name="文本框 78"/>
          <p:cNvSpPr txBox="1"/>
          <p:nvPr/>
        </p:nvSpPr>
        <p:spPr>
          <a:xfrm>
            <a:off x="437655" y="1591057"/>
            <a:ext cx="1134297" cy="369332"/>
          </a:xfrm>
          <a:prstGeom prst="rect">
            <a:avLst/>
          </a:prstGeom>
          <a:noFill/>
        </p:spPr>
        <p:txBody>
          <a:bodyPr wrap="square" rtlCol="0">
            <a:spAutoFit/>
          </a:bodyPr>
          <a:lstStyle/>
          <a:p>
            <a:r>
              <a:rPr lang="zh-CN" altLang="en-US" dirty="0" smtClean="0">
                <a:solidFill>
                  <a:schemeClr val="bg1"/>
                </a:solidFill>
              </a:rPr>
              <a:t>响应时间</a:t>
            </a:r>
            <a:endParaRPr lang="zh-CN" altLang="en-US" dirty="0">
              <a:solidFill>
                <a:schemeClr val="bg1"/>
              </a:solidFill>
            </a:endParaRPr>
          </a:p>
        </p:txBody>
      </p:sp>
      <p:cxnSp>
        <p:nvCxnSpPr>
          <p:cNvPr id="80" name="直接箭头连接符 79"/>
          <p:cNvCxnSpPr/>
          <p:nvPr/>
        </p:nvCxnSpPr>
        <p:spPr>
          <a:xfrm flipV="1">
            <a:off x="6584030" y="4159328"/>
            <a:ext cx="3719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6892255" y="1457225"/>
            <a:ext cx="0" cy="30103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9674130" y="4282887"/>
            <a:ext cx="713527"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用户</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83" name="文本框 82"/>
          <p:cNvSpPr txBox="1"/>
          <p:nvPr/>
        </p:nvSpPr>
        <p:spPr>
          <a:xfrm>
            <a:off x="5912073" y="1579073"/>
            <a:ext cx="1134297"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吞吐量</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14" name="任意多边形 13"/>
          <p:cNvSpPr/>
          <p:nvPr/>
        </p:nvSpPr>
        <p:spPr>
          <a:xfrm>
            <a:off x="1849348" y="2065110"/>
            <a:ext cx="2619910" cy="1530849"/>
          </a:xfrm>
          <a:custGeom>
            <a:avLst/>
            <a:gdLst>
              <a:gd name="connsiteX0" fmla="*/ 0 w 2619910"/>
              <a:gd name="connsiteY0" fmla="*/ 1530849 h 1530849"/>
              <a:gd name="connsiteX1" fmla="*/ 1160980 w 2619910"/>
              <a:gd name="connsiteY1" fmla="*/ 1510301 h 1530849"/>
              <a:gd name="connsiteX2" fmla="*/ 1160980 w 2619910"/>
              <a:gd name="connsiteY2" fmla="*/ 1510301 h 1530849"/>
              <a:gd name="connsiteX3" fmla="*/ 2085654 w 2619910"/>
              <a:gd name="connsiteY3" fmla="*/ 1325366 h 1530849"/>
              <a:gd name="connsiteX4" fmla="*/ 2619910 w 2619910"/>
              <a:gd name="connsiteY4" fmla="*/ 0 h 1530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910" h="1530849">
                <a:moveTo>
                  <a:pt x="0" y="1530849"/>
                </a:moveTo>
                <a:lnTo>
                  <a:pt x="1160980" y="1510301"/>
                </a:lnTo>
                <a:lnTo>
                  <a:pt x="1160980" y="1510301"/>
                </a:lnTo>
                <a:cubicBezTo>
                  <a:pt x="1315092" y="1479478"/>
                  <a:pt x="1842499" y="1577083"/>
                  <a:pt x="2085654" y="1325366"/>
                </a:cubicBezTo>
                <a:cubicBezTo>
                  <a:pt x="2328809" y="1073649"/>
                  <a:pt x="2619910" y="0"/>
                  <a:pt x="261991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15" name="任意多边形 14"/>
          <p:cNvSpPr/>
          <p:nvPr/>
        </p:nvSpPr>
        <p:spPr>
          <a:xfrm>
            <a:off x="7171362" y="2176478"/>
            <a:ext cx="2537717" cy="1450304"/>
          </a:xfrm>
          <a:custGeom>
            <a:avLst/>
            <a:gdLst>
              <a:gd name="connsiteX0" fmla="*/ 0 w 2537717"/>
              <a:gd name="connsiteY0" fmla="*/ 1450304 h 1450304"/>
              <a:gd name="connsiteX1" fmla="*/ 441789 w 2537717"/>
              <a:gd name="connsiteY1" fmla="*/ 577000 h 1450304"/>
              <a:gd name="connsiteX2" fmla="*/ 1068512 w 2537717"/>
              <a:gd name="connsiteY2" fmla="*/ 1648 h 1450304"/>
              <a:gd name="connsiteX3" fmla="*/ 2537717 w 2537717"/>
              <a:gd name="connsiteY3" fmla="*/ 751661 h 1450304"/>
            </a:gdLst>
            <a:ahLst/>
            <a:cxnLst>
              <a:cxn ang="0">
                <a:pos x="connsiteX0" y="connsiteY0"/>
              </a:cxn>
              <a:cxn ang="0">
                <a:pos x="connsiteX1" y="connsiteY1"/>
              </a:cxn>
              <a:cxn ang="0">
                <a:pos x="connsiteX2" y="connsiteY2"/>
              </a:cxn>
              <a:cxn ang="0">
                <a:pos x="connsiteX3" y="connsiteY3"/>
              </a:cxn>
            </a:cxnLst>
            <a:rect l="l" t="t" r="r" b="b"/>
            <a:pathLst>
              <a:path w="2537717" h="1450304">
                <a:moveTo>
                  <a:pt x="0" y="1450304"/>
                </a:moveTo>
                <a:cubicBezTo>
                  <a:pt x="131852" y="1134373"/>
                  <a:pt x="263704" y="818443"/>
                  <a:pt x="441789" y="577000"/>
                </a:cubicBezTo>
                <a:cubicBezTo>
                  <a:pt x="619874" y="335557"/>
                  <a:pt x="719191" y="-27462"/>
                  <a:pt x="1068512" y="1648"/>
                </a:cubicBezTo>
                <a:cubicBezTo>
                  <a:pt x="1417833" y="30758"/>
                  <a:pt x="1977775" y="391209"/>
                  <a:pt x="2537717" y="7516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147" name="文本框 146"/>
          <p:cNvSpPr txBox="1"/>
          <p:nvPr/>
        </p:nvSpPr>
        <p:spPr>
          <a:xfrm>
            <a:off x="1315093" y="4794000"/>
            <a:ext cx="8691936" cy="833818"/>
          </a:xfrm>
          <a:prstGeom prst="rect">
            <a:avLst/>
          </a:prstGeom>
          <a:noFill/>
        </p:spPr>
        <p:txBody>
          <a:bodyPr wrap="square" rtlCol="0">
            <a:spAutoFit/>
          </a:bodyPr>
          <a:lstStyle/>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、连接数越多，后台需要的线程数越多，资源开销越大。</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、在</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CPU</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核数固定的情况下，</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调度开销大，不同线程访问数据库资源冲突大。</a:t>
            </a:r>
            <a:endParaRPr lang="en-US" altLang="zh-CN"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10562904" cy="540000"/>
          </a:xfrm>
        </p:spPr>
        <p:txBody>
          <a:bodyPr>
            <a:normAutofit/>
          </a:bodyPr>
          <a:lstStyle/>
          <a:p>
            <a:r>
              <a:rPr lang="zh-CN" altLang="en-US" dirty="0">
                <a:sym typeface="+mn-ea"/>
              </a:rPr>
              <a:t>华为计算商业策略：硬件开放、软件开源、使能合作伙伴</a:t>
            </a:r>
            <a:endParaRPr lang="zh-CN" altLang="en-US" dirty="0"/>
          </a:p>
        </p:txBody>
      </p:sp>
      <p:sp>
        <p:nvSpPr>
          <p:cNvPr id="57" name="矩形"/>
          <p:cNvSpPr/>
          <p:nvPr/>
        </p:nvSpPr>
        <p:spPr>
          <a:xfrm>
            <a:off x="10658248" y="1131462"/>
            <a:ext cx="821202" cy="275158"/>
          </a:xfrm>
          <a:prstGeom prst="rect">
            <a:avLst/>
          </a:prstGeom>
          <a:solidFill>
            <a:srgbClr val="00B0F0"/>
          </a:solidFill>
          <a:ln w="3175" cap="flat">
            <a:noFill/>
            <a:miter lim="400000"/>
          </a:ln>
          <a:effectLst/>
        </p:spPr>
        <p:txBody>
          <a:bodyPr wrap="square" lIns="86006" tIns="86006" rIns="86006" bIns="86006" numCol="1" anchor="ctr">
            <a:noAutofit/>
          </a:bodyPr>
          <a:lstStyle/>
          <a:p>
            <a:pPr algn="ctr" defTabSz="739775">
              <a:defRPr sz="2400" b="0">
                <a:solidFill>
                  <a:srgbClr val="000000"/>
                </a:solidFill>
                <a:latin typeface="Huawei Sans"/>
                <a:ea typeface="Huawei Sans"/>
                <a:cs typeface="Huawei Sans"/>
                <a:sym typeface="Huawei Sans"/>
              </a:defRPr>
            </a:pPr>
            <a:endParaRPr sz="160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58" name="Huawei"/>
          <p:cNvSpPr txBox="1"/>
          <p:nvPr/>
        </p:nvSpPr>
        <p:spPr>
          <a:xfrm>
            <a:off x="10731324" y="1074273"/>
            <a:ext cx="675055" cy="389538"/>
          </a:xfrm>
          <a:prstGeom prst="rect">
            <a:avLst/>
          </a:prstGeom>
          <a:noFill/>
          <a:ln w="3175" cap="flat">
            <a:noFill/>
            <a:miter lim="400000"/>
          </a:ln>
          <a:effectLst/>
        </p:spPr>
        <p:txBody>
          <a:bodyPr wrap="square" lIns="71076" tIns="71076" rIns="71076" bIns="71076" numCol="1" anchor="ctr">
            <a:spAutoFit/>
          </a:bodyPr>
          <a:lstStyle>
            <a:lvl1pPr defTabSz="554990">
              <a:defRPr sz="2800" b="0">
                <a:latin typeface="Arial" panose="020B0604020202020204"/>
                <a:ea typeface="Arial" panose="020B0604020202020204"/>
                <a:cs typeface="Arial" panose="020B0604020202020204"/>
                <a:sym typeface="Arial" panose="020B0604020202020204"/>
              </a:defRPr>
            </a:lvl1pPr>
          </a:lstStyle>
          <a:p>
            <a:pPr algn="ctr"/>
            <a:r>
              <a:rPr lang="zh-CN" altLang="en-US" sz="1600" b="1" dirty="0">
                <a:solidFill>
                  <a:prstClr val="white"/>
                </a:solidFill>
                <a:latin typeface="Microsoft YaHei" panose="020B0503020204020204" pitchFamily="34" charset="-122"/>
                <a:ea typeface="Microsoft YaHei" panose="020B0503020204020204" pitchFamily="34" charset="-122"/>
              </a:rPr>
              <a:t>华为</a:t>
            </a:r>
            <a:endParaRPr sz="1600" b="1" dirty="0">
              <a:solidFill>
                <a:prstClr val="white"/>
              </a:solidFill>
              <a:latin typeface="Microsoft YaHei" panose="020B0503020204020204" pitchFamily="34" charset="-122"/>
              <a:ea typeface="Microsoft YaHei" panose="020B0503020204020204" pitchFamily="34" charset="-122"/>
            </a:endParaRPr>
          </a:p>
        </p:txBody>
      </p:sp>
      <p:sp>
        <p:nvSpPr>
          <p:cNvPr id="59" name="矩形"/>
          <p:cNvSpPr/>
          <p:nvPr/>
        </p:nvSpPr>
        <p:spPr>
          <a:xfrm>
            <a:off x="9763533" y="1129096"/>
            <a:ext cx="821202" cy="279894"/>
          </a:xfrm>
          <a:prstGeom prst="rect">
            <a:avLst/>
          </a:prstGeom>
          <a:solidFill>
            <a:srgbClr val="92D050"/>
          </a:solidFill>
          <a:ln w="3175" cap="flat">
            <a:noFill/>
            <a:miter lim="400000"/>
          </a:ln>
          <a:effectLst/>
        </p:spPr>
        <p:txBody>
          <a:bodyPr wrap="square" lIns="86006" tIns="86006" rIns="86006" bIns="86006" numCol="1" anchor="ctr">
            <a:noAutofit/>
          </a:bodyPr>
          <a:lstStyle/>
          <a:p>
            <a:pPr algn="ctr" defTabSz="739775">
              <a:defRPr sz="2400" b="0">
                <a:solidFill>
                  <a:srgbClr val="000000"/>
                </a:solidFill>
                <a:latin typeface="Huawei Sans"/>
                <a:ea typeface="Huawei Sans"/>
                <a:cs typeface="Huawei Sans"/>
                <a:sym typeface="Huawei Sans"/>
              </a:defRPr>
            </a:pPr>
            <a:endParaRPr sz="160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60" name="Partner"/>
          <p:cNvSpPr txBox="1"/>
          <p:nvPr/>
        </p:nvSpPr>
        <p:spPr>
          <a:xfrm>
            <a:off x="9857527" y="1074274"/>
            <a:ext cx="633218" cy="389538"/>
          </a:xfrm>
          <a:prstGeom prst="rect">
            <a:avLst/>
          </a:prstGeom>
          <a:noFill/>
          <a:ln w="3175" cap="flat">
            <a:noFill/>
            <a:miter lim="400000"/>
          </a:ln>
          <a:effectLst/>
        </p:spPr>
        <p:txBody>
          <a:bodyPr wrap="square" lIns="71076" tIns="71076" rIns="71076" bIns="71076" numCol="1" anchor="ctr">
            <a:spAutoFit/>
          </a:bodyPr>
          <a:lstStyle>
            <a:lvl1pPr defTabSz="554990">
              <a:defRPr sz="2800" b="0">
                <a:latin typeface="Arial" panose="020B0604020202020204"/>
                <a:ea typeface="Arial" panose="020B0604020202020204"/>
                <a:cs typeface="Arial" panose="020B0604020202020204"/>
                <a:sym typeface="Arial" panose="020B0604020202020204"/>
              </a:defRPr>
            </a:lvl1pPr>
          </a:lstStyle>
          <a:p>
            <a:pPr algn="ctr"/>
            <a:r>
              <a:rPr lang="zh-CN" altLang="en-US" sz="1600" b="1" dirty="0">
                <a:solidFill>
                  <a:prstClr val="white"/>
                </a:solidFill>
                <a:latin typeface="Microsoft YaHei" panose="020B0503020204020204" pitchFamily="34" charset="-122"/>
                <a:ea typeface="Microsoft YaHei" panose="020B0503020204020204" pitchFamily="34" charset="-122"/>
              </a:rPr>
              <a:t>伙伴</a:t>
            </a:r>
            <a:endParaRPr sz="1600" b="1" dirty="0">
              <a:solidFill>
                <a:prstClr val="white"/>
              </a:solidFill>
              <a:latin typeface="Microsoft YaHei" panose="020B0503020204020204" pitchFamily="34" charset="-122"/>
              <a:ea typeface="Microsoft YaHei" panose="020B0503020204020204" pitchFamily="34" charset="-122"/>
            </a:endParaRPr>
          </a:p>
        </p:txBody>
      </p:sp>
      <p:grpSp>
        <p:nvGrpSpPr>
          <p:cNvPr id="61" name="组合 60"/>
          <p:cNvGrpSpPr/>
          <p:nvPr/>
        </p:nvGrpSpPr>
        <p:grpSpPr>
          <a:xfrm>
            <a:off x="638585" y="1448808"/>
            <a:ext cx="11199434" cy="4877072"/>
            <a:chOff x="727075" y="1292072"/>
            <a:chExt cx="11203809" cy="4688602"/>
          </a:xfrm>
        </p:grpSpPr>
        <p:sp>
          <p:nvSpPr>
            <p:cNvPr id="62" name="矩形"/>
            <p:cNvSpPr txBox="1"/>
            <p:nvPr/>
          </p:nvSpPr>
          <p:spPr>
            <a:xfrm>
              <a:off x="4055498" y="1303484"/>
              <a:ext cx="7875386" cy="4677190"/>
            </a:xfrm>
            <a:prstGeom prst="rect">
              <a:avLst/>
            </a:prstGeom>
            <a:solidFill>
              <a:srgbClr val="6C6C6C">
                <a:alpha val="20000"/>
              </a:srgbClr>
            </a:solidFill>
            <a:ln w="3175">
              <a:miter lim="400000"/>
            </a:ln>
          </p:spPr>
          <p:txBody>
            <a:bodyPr lIns="17981" tIns="17981" rIns="17981" bIns="17981" anchor="ctr"/>
            <a:lstStyle/>
            <a:p>
              <a:pPr algn="ctr" defTabSz="608965">
                <a:defRPr>
                  <a:latin typeface="Akkurat Pro"/>
                  <a:ea typeface="Akkurat Pro"/>
                  <a:cs typeface="Akkurat Pro"/>
                  <a:sym typeface="Akkurat Pro"/>
                </a:defRPr>
              </a:pPr>
              <a:endParaRPr sz="1215" b="1" dirty="0">
                <a:solidFill>
                  <a:srgbClr val="FFFFFF"/>
                </a:solidFill>
                <a:latin typeface="Microsoft YaHei" panose="020B0503020204020204" pitchFamily="34" charset="-122"/>
                <a:ea typeface="Microsoft YaHei" panose="020B0503020204020204" pitchFamily="34" charset="-122"/>
                <a:cs typeface="Arial" panose="020B0604020202020204" pitchFamily="34" charset="0"/>
                <a:sym typeface="Microsoft YaHei" panose="020B0503020204020204" pitchFamily="34" charset="-122"/>
              </a:endParaRPr>
            </a:p>
          </p:txBody>
        </p:sp>
        <p:grpSp>
          <p:nvGrpSpPr>
            <p:cNvPr id="63" name="组合 62"/>
            <p:cNvGrpSpPr/>
            <p:nvPr/>
          </p:nvGrpSpPr>
          <p:grpSpPr>
            <a:xfrm>
              <a:off x="4364844" y="1348498"/>
              <a:ext cx="6922517" cy="709842"/>
              <a:chOff x="13599757" y="4584223"/>
              <a:chExt cx="11254285" cy="1539270"/>
            </a:xfrm>
          </p:grpSpPr>
          <p:sp>
            <p:nvSpPr>
              <p:cNvPr id="116" name="矩形 115"/>
              <p:cNvSpPr/>
              <p:nvPr/>
            </p:nvSpPr>
            <p:spPr>
              <a:xfrm>
                <a:off x="13599757" y="4928961"/>
                <a:ext cx="2517219" cy="849601"/>
              </a:xfrm>
              <a:prstGeom prst="rect">
                <a:avLst/>
              </a:prstGeom>
            </p:spPr>
            <p:txBody>
              <a:bodyPr wrap="square" anchor="ctr">
                <a:spAutoFit/>
              </a:bodyPr>
              <a:lstStyle/>
              <a:p>
                <a:pPr algn="ctr" defTabSz="1217930" hangingPunct="0">
                  <a:lnSpc>
                    <a:spcPct val="120000"/>
                  </a:lnSpc>
                </a:pPr>
                <a:r>
                  <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使能合作伙伴</a:t>
                </a:r>
                <a:endPar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sp>
            <p:nvSpPr>
              <p:cNvPr id="117" name="矩形 116"/>
              <p:cNvSpPr/>
              <p:nvPr/>
            </p:nvSpPr>
            <p:spPr>
              <a:xfrm>
                <a:off x="16719912" y="4584223"/>
                <a:ext cx="8134130" cy="1539270"/>
              </a:xfrm>
              <a:prstGeom prst="rect">
                <a:avLst/>
              </a:prstGeom>
            </p:spPr>
            <p:txBody>
              <a:bodyPr wrap="square" anchor="ctr">
                <a:spAutoFit/>
              </a:bodyPr>
              <a:lstStyle/>
              <a:p>
                <a:pPr defTabSz="739775">
                  <a:lnSpc>
                    <a:spcPct val="150000"/>
                  </a:lnSpc>
                  <a:defRPr sz="3200" b="0">
                    <a:latin typeface="FZLanTingHeiS-R-GB"/>
                    <a:ea typeface="FZLanTingHeiS-R-GB"/>
                    <a:cs typeface="FZLanTingHeiS-R-GB"/>
                    <a:sym typeface="FZLanTingHeiS-R-GB"/>
                  </a:defRPr>
                </a:pPr>
                <a:r>
                  <a:rPr lang="zh-CN" altLang="en-US" sz="1400" b="1" dirty="0">
                    <a:solidFill>
                      <a:schemeClr val="bg1"/>
                    </a:solidFill>
                    <a:latin typeface="Microsoft YaHei" panose="020B0503020204020204" pitchFamily="34" charset="-122"/>
                    <a:ea typeface="Microsoft YaHei" panose="020B0503020204020204" pitchFamily="34" charset="-122"/>
                    <a:cs typeface="Calibri" panose="020F0502020204030204" charset="0"/>
                    <a:sym typeface="FZLanTingHeiS-R-GB"/>
                  </a:rPr>
                  <a:t>用三年时间让</a:t>
                </a:r>
                <a:r>
                  <a:rPr lang="en-US" altLang="zh-CN" sz="1400" b="1" dirty="0">
                    <a:solidFill>
                      <a:schemeClr val="bg1"/>
                    </a:solidFill>
                    <a:latin typeface="Microsoft YaHei" panose="020B0503020204020204" pitchFamily="34" charset="-122"/>
                    <a:ea typeface="Microsoft YaHei" panose="020B0503020204020204" pitchFamily="34" charset="-122"/>
                    <a:cs typeface="Calibri" panose="020F0502020204030204" charset="0"/>
                    <a:sym typeface="FZLanTingHeiS-R-GB"/>
                  </a:rPr>
                  <a:t>90%</a:t>
                </a:r>
                <a:r>
                  <a:rPr lang="zh-CN" altLang="en-US" sz="1400" b="1" dirty="0">
                    <a:solidFill>
                      <a:schemeClr val="bg1"/>
                    </a:solidFill>
                    <a:latin typeface="Microsoft YaHei" panose="020B0503020204020204" pitchFamily="34" charset="-122"/>
                    <a:ea typeface="Microsoft YaHei" panose="020B0503020204020204" pitchFamily="34" charset="-122"/>
                    <a:cs typeface="Calibri" panose="020F0502020204030204" charset="0"/>
                    <a:sym typeface="FZLanTingHeiS-R-GB"/>
                  </a:rPr>
                  <a:t>的软件跑在鲲鹏上</a:t>
                </a:r>
                <a:endParaRPr lang="en-US" altLang="zh-CN" sz="1400" b="1" dirty="0">
                  <a:solidFill>
                    <a:schemeClr val="bg1"/>
                  </a:solidFill>
                  <a:latin typeface="Microsoft YaHei" panose="020B0503020204020204" pitchFamily="34" charset="-122"/>
                  <a:ea typeface="Microsoft YaHei" panose="020B0503020204020204" pitchFamily="34" charset="-122"/>
                  <a:cs typeface="Calibri" panose="020F0502020204030204" charset="0"/>
                  <a:sym typeface="FZLanTingHeiS-R-GB"/>
                </a:endParaRPr>
              </a:p>
              <a:p>
                <a:pPr marL="285750" indent="-285750" defTabSz="739775">
                  <a:lnSpc>
                    <a:spcPct val="150000"/>
                  </a:lnSpc>
                  <a:buFont typeface="Arial" panose="020B0604020202020204" pitchFamily="34" charset="0"/>
                  <a:buChar char="•"/>
                  <a:defRPr sz="3200" b="0">
                    <a:latin typeface="FZLanTingHeiS-R-GB"/>
                    <a:ea typeface="FZLanTingHeiS-R-GB"/>
                    <a:cs typeface="FZLanTingHeiS-R-GB"/>
                    <a:sym typeface="FZLanTingHeiS-R-GB"/>
                  </a:defRPr>
                </a:pP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支持合作伙伴应用和软件的迁移</a:t>
                </a:r>
                <a:endPar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endParaRPr>
              </a:p>
            </p:txBody>
          </p:sp>
        </p:grpSp>
        <p:grpSp>
          <p:nvGrpSpPr>
            <p:cNvPr id="64" name="组合 63"/>
            <p:cNvGrpSpPr/>
            <p:nvPr/>
          </p:nvGrpSpPr>
          <p:grpSpPr>
            <a:xfrm>
              <a:off x="4553257" y="2186503"/>
              <a:ext cx="7304313" cy="1434471"/>
              <a:chOff x="13906052" y="3983442"/>
              <a:chExt cx="11874990" cy="3110605"/>
            </a:xfrm>
          </p:grpSpPr>
          <p:sp>
            <p:nvSpPr>
              <p:cNvPr id="114" name="矩形 113"/>
              <p:cNvSpPr/>
              <p:nvPr/>
            </p:nvSpPr>
            <p:spPr>
              <a:xfrm>
                <a:off x="13906052" y="5372852"/>
                <a:ext cx="1904611" cy="849601"/>
              </a:xfrm>
              <a:prstGeom prst="rect">
                <a:avLst/>
              </a:prstGeom>
            </p:spPr>
            <p:txBody>
              <a:bodyPr wrap="square" anchor="ctr">
                <a:spAutoFit/>
              </a:bodyPr>
              <a:lstStyle/>
              <a:p>
                <a:pPr algn="ctr" defTabSz="1217930" hangingPunct="0">
                  <a:lnSpc>
                    <a:spcPct val="120000"/>
                  </a:lnSpc>
                </a:pPr>
                <a:r>
                  <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软件开源</a:t>
                </a:r>
                <a:endPar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sp>
            <p:nvSpPr>
              <p:cNvPr id="115" name="矩形 114"/>
              <p:cNvSpPr/>
              <p:nvPr/>
            </p:nvSpPr>
            <p:spPr>
              <a:xfrm>
                <a:off x="16719909" y="3983442"/>
                <a:ext cx="9061133" cy="3110605"/>
              </a:xfrm>
              <a:prstGeom prst="rect">
                <a:avLst/>
              </a:prstGeom>
            </p:spPr>
            <p:txBody>
              <a:bodyPr wrap="square" anchor="ctr">
                <a:spAutoFit/>
              </a:bodyPr>
              <a:lstStyle/>
              <a:p>
                <a:pPr defTabSz="913765">
                  <a:lnSpc>
                    <a:spcPct val="130000"/>
                  </a:lnSpc>
                </a:pPr>
                <a:r>
                  <a:rPr lang="zh-CN" altLang="en-US" sz="1400" b="1" dirty="0">
                    <a:solidFill>
                      <a:schemeClr val="bg1"/>
                    </a:solidFill>
                    <a:latin typeface="Microsoft YaHei" panose="020B0503020204020204" pitchFamily="34" charset="-122"/>
                    <a:ea typeface="Microsoft YaHei" panose="020B0503020204020204" pitchFamily="34" charset="-122"/>
                    <a:cs typeface="Calibri" panose="020F0502020204030204" charset="0"/>
                  </a:rPr>
                  <a:t>将软件利润重分配给新</a:t>
                </a:r>
                <a:r>
                  <a:rPr lang="en-US" altLang="zh-CN" sz="1400" b="1" dirty="0">
                    <a:solidFill>
                      <a:schemeClr val="bg1"/>
                    </a:solidFill>
                    <a:latin typeface="Microsoft YaHei" panose="020B0503020204020204" pitchFamily="34" charset="-122"/>
                    <a:ea typeface="Microsoft YaHei" panose="020B0503020204020204" pitchFamily="34" charset="-122"/>
                    <a:cs typeface="Calibri" panose="020F0502020204030204" charset="0"/>
                  </a:rPr>
                  <a:t>ISV</a:t>
                </a:r>
                <a:r>
                  <a:rPr lang="zh-CN" altLang="en-US" sz="1400" b="1" dirty="0">
                    <a:solidFill>
                      <a:schemeClr val="bg1"/>
                    </a:solidFill>
                    <a:latin typeface="Microsoft YaHei" panose="020B0503020204020204" pitchFamily="34" charset="-122"/>
                    <a:ea typeface="Microsoft YaHei" panose="020B0503020204020204" pitchFamily="34" charset="-122"/>
                    <a:cs typeface="Calibri" panose="020F0502020204030204" charset="0"/>
                  </a:rPr>
                  <a:t>，重新分配软件价值链</a:t>
                </a:r>
                <a:endParaRPr lang="en-US" altLang="zh-CN" sz="1400" b="1" dirty="0">
                  <a:solidFill>
                    <a:schemeClr val="bg1"/>
                  </a:solidFill>
                  <a:latin typeface="Microsoft YaHei" panose="020B0503020204020204" pitchFamily="34" charset="-122"/>
                  <a:ea typeface="Microsoft YaHei" panose="020B0503020204020204" pitchFamily="34" charset="-122"/>
                  <a:cs typeface="Calibri" panose="020F0502020204030204" charset="0"/>
                </a:endParaRPr>
              </a:p>
              <a:p>
                <a:pPr marL="285750" indent="-285750" defTabSz="913765">
                  <a:lnSpc>
                    <a:spcPct val="130000"/>
                  </a:lnSpc>
                  <a:buFont typeface="Arial" panose="020B0604020202020204" pitchFamily="34" charset="0"/>
                  <a:buChar char="•"/>
                </a:pPr>
                <a:r>
                  <a:rPr lang="zh-CN" altLang="en-US" sz="1400" dirty="0">
                    <a:solidFill>
                      <a:schemeClr val="bg1"/>
                    </a:solidFill>
                    <a:latin typeface="Microsoft YaHei" panose="020B0503020204020204" pitchFamily="34" charset="-122"/>
                    <a:ea typeface="Microsoft YaHei" panose="020B0503020204020204" pitchFamily="34" charset="-122"/>
                  </a:rPr>
                  <a:t>开源</a:t>
                </a:r>
                <a:r>
                  <a:rPr lang="en-US" altLang="zh-CN" sz="1400" dirty="0">
                    <a:solidFill>
                      <a:schemeClr val="bg1"/>
                    </a:solidFill>
                    <a:latin typeface="Microsoft YaHei" panose="020B0503020204020204" pitchFamily="34" charset="-122"/>
                    <a:ea typeface="Microsoft YaHei" panose="020B0503020204020204" pitchFamily="34" charset="-122"/>
                  </a:rPr>
                  <a:t>AI </a:t>
                </a:r>
                <a:r>
                  <a:rPr lang="zh-CN" altLang="en-US" sz="1400" dirty="0">
                    <a:solidFill>
                      <a:schemeClr val="bg1"/>
                    </a:solidFill>
                    <a:latin typeface="Microsoft YaHei" panose="020B0503020204020204" pitchFamily="34" charset="-122"/>
                    <a:ea typeface="Microsoft YaHei" panose="020B0503020204020204" pitchFamily="34" charset="-122"/>
                  </a:rPr>
                  <a:t>框架</a:t>
                </a:r>
                <a:r>
                  <a:rPr lang="en-US" altLang="zh-CN" sz="1400" dirty="0" err="1">
                    <a:solidFill>
                      <a:schemeClr val="bg1"/>
                    </a:solidFill>
                    <a:latin typeface="Microsoft YaHei" panose="020B0503020204020204" pitchFamily="34" charset="-122"/>
                    <a:ea typeface="Microsoft YaHei" panose="020B0503020204020204" pitchFamily="34" charset="-122"/>
                  </a:rPr>
                  <a:t>MindSpore</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285750" indent="-285750" defTabSz="913765">
                  <a:lnSpc>
                    <a:spcPct val="130000"/>
                  </a:lnSpc>
                  <a:buFont typeface="Arial" panose="020B0604020202020204" pitchFamily="34" charset="0"/>
                  <a:buChar char="•"/>
                </a:pPr>
                <a:r>
                  <a:rPr lang="en-US" altLang="zh-CN" sz="1400" dirty="0" err="1">
                    <a:solidFill>
                      <a:schemeClr val="bg1"/>
                    </a:solidFill>
                    <a:latin typeface="Microsoft YaHei" panose="020B0503020204020204" pitchFamily="34" charset="-122"/>
                    <a:ea typeface="Microsoft YaHei" panose="020B0503020204020204" pitchFamily="34" charset="-122"/>
                  </a:rPr>
                  <a:t>openLooKeng</a:t>
                </a:r>
                <a:r>
                  <a:rPr lang="zh-CN" altLang="en-US" sz="1400" dirty="0">
                    <a:solidFill>
                      <a:schemeClr val="bg1"/>
                    </a:solidFill>
                    <a:latin typeface="Microsoft YaHei" panose="020B0503020204020204" pitchFamily="34" charset="-122"/>
                    <a:ea typeface="Microsoft YaHei" panose="020B0503020204020204" pitchFamily="34" charset="-122"/>
                  </a:rPr>
                  <a:t>开源数据虚拟化引擎</a:t>
                </a:r>
                <a:endParaRPr lang="en-US" altLang="zh-CN" sz="1400" dirty="0">
                  <a:solidFill>
                    <a:schemeClr val="bg1"/>
                  </a:solidFill>
                  <a:latin typeface="Microsoft YaHei" panose="020B0503020204020204" pitchFamily="34" charset="-122"/>
                  <a:ea typeface="Microsoft YaHei" panose="020B0503020204020204" pitchFamily="34" charset="-122"/>
                  <a:cs typeface="FZLanTingHeiS-R-GB"/>
                  <a:sym typeface="FZLanTingHeiS-R-GB"/>
                </a:endParaRPr>
              </a:p>
              <a:p>
                <a:pPr marL="285750" indent="-285750" defTabSz="913765">
                  <a:lnSpc>
                    <a:spcPct val="130000"/>
                  </a:lnSpc>
                  <a:buFont typeface="Arial" panose="020B0604020202020204" pitchFamily="34" charset="0"/>
                  <a:buChar char="•"/>
                </a:pPr>
                <a:r>
                  <a:rPr lang="en-US" altLang="zh-CN" sz="1400" dirty="0" err="1">
                    <a:solidFill>
                      <a:schemeClr val="bg1"/>
                    </a:solidFill>
                    <a:latin typeface="Microsoft YaHei" panose="020B0503020204020204" pitchFamily="34" charset="-122"/>
                    <a:ea typeface="Microsoft YaHei" panose="020B0503020204020204" pitchFamily="34" charset="-122"/>
                    <a:cs typeface="FZLanTingHeiS-R-GB"/>
                    <a:sym typeface="FZLanTingHeiS-R-GB"/>
                  </a:rPr>
                  <a:t>openGauss</a:t>
                </a: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开源数据库（</a:t>
                </a:r>
                <a:r>
                  <a:rPr lang="en-US" altLang="zh-CN"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OLTP</a:t>
                </a: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单机版），构筑鲲鹏数据库生态</a:t>
                </a:r>
                <a:endPar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endParaRPr>
              </a:p>
              <a:p>
                <a:pPr marL="285750" indent="-285750" defTabSz="387985">
                  <a:lnSpc>
                    <a:spcPct val="130000"/>
                  </a:lnSpc>
                  <a:buFont typeface="Arial" panose="020B0604020202020204" pitchFamily="34" charset="0"/>
                  <a:buChar char="•"/>
                  <a:defRPr b="0">
                    <a:latin typeface="FZLanTingHeiS-R-GB"/>
                    <a:ea typeface="FZLanTingHeiS-R-GB"/>
                    <a:cs typeface="FZLanTingHeiS-R-GB"/>
                    <a:sym typeface="FZLanTingHeiS-R-GB"/>
                  </a:defRPr>
                </a:pPr>
                <a:r>
                  <a:rPr lang="en-US" altLang="zh-CN" sz="1400" dirty="0" err="1">
                    <a:solidFill>
                      <a:schemeClr val="bg1"/>
                    </a:solidFill>
                    <a:latin typeface="Microsoft YaHei" panose="020B0503020204020204" pitchFamily="34" charset="-122"/>
                    <a:ea typeface="Microsoft YaHei" panose="020B0503020204020204" pitchFamily="34" charset="-122"/>
                    <a:cs typeface="FZLanTingHeiS-R-GB"/>
                    <a:sym typeface="FZLanTingHeiS-R-GB"/>
                  </a:rPr>
                  <a:t>openEuler</a:t>
                </a: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开源操作系统，使能伙伴操作系统商业发行</a:t>
                </a:r>
                <a:endPar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endParaRPr>
              </a:p>
            </p:txBody>
          </p:sp>
        </p:grpSp>
        <p:grpSp>
          <p:nvGrpSpPr>
            <p:cNvPr id="65" name="组合 64"/>
            <p:cNvGrpSpPr/>
            <p:nvPr/>
          </p:nvGrpSpPr>
          <p:grpSpPr>
            <a:xfrm>
              <a:off x="4564545" y="3878317"/>
              <a:ext cx="7061605" cy="1020397"/>
              <a:chOff x="13924408" y="4877228"/>
              <a:chExt cx="11480406" cy="2212702"/>
            </a:xfrm>
          </p:grpSpPr>
          <p:sp>
            <p:nvSpPr>
              <p:cNvPr id="112" name="矩形 111"/>
              <p:cNvSpPr/>
              <p:nvPr/>
            </p:nvSpPr>
            <p:spPr>
              <a:xfrm>
                <a:off x="13924408" y="5513929"/>
                <a:ext cx="1867907" cy="849603"/>
              </a:xfrm>
              <a:prstGeom prst="rect">
                <a:avLst/>
              </a:prstGeom>
            </p:spPr>
            <p:txBody>
              <a:bodyPr wrap="square" anchor="ctr">
                <a:spAutoFit/>
              </a:bodyPr>
              <a:lstStyle/>
              <a:p>
                <a:pPr algn="ctr" defTabSz="1217930" hangingPunct="0">
                  <a:lnSpc>
                    <a:spcPct val="120000"/>
                  </a:lnSpc>
                </a:pPr>
                <a:r>
                  <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硬件开放</a:t>
                </a:r>
                <a:endPar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sp>
            <p:nvSpPr>
              <p:cNvPr id="113" name="矩形 112"/>
              <p:cNvSpPr/>
              <p:nvPr/>
            </p:nvSpPr>
            <p:spPr>
              <a:xfrm>
                <a:off x="16719910" y="4877228"/>
                <a:ext cx="8684904" cy="2212702"/>
              </a:xfrm>
              <a:prstGeom prst="rect">
                <a:avLst/>
              </a:prstGeom>
            </p:spPr>
            <p:txBody>
              <a:bodyPr wrap="square" anchor="ctr">
                <a:spAutoFit/>
              </a:bodyPr>
              <a:lstStyle/>
              <a:p>
                <a:pPr defTabSz="387985">
                  <a:lnSpc>
                    <a:spcPct val="150000"/>
                  </a:lnSpc>
                  <a:defRPr b="0">
                    <a:latin typeface="FZLanTingHeiS-R-GB"/>
                    <a:ea typeface="FZLanTingHeiS-R-GB"/>
                    <a:cs typeface="FZLanTingHeiS-R-GB"/>
                    <a:sym typeface="FZLanTingHeiS-R-GB"/>
                  </a:defRPr>
                </a:pPr>
                <a:r>
                  <a:rPr lang="zh-CN" altLang="en-US" sz="1400" b="1" dirty="0">
                    <a:solidFill>
                      <a:schemeClr val="bg1"/>
                    </a:solidFill>
                    <a:latin typeface="Microsoft YaHei" panose="020B0503020204020204" pitchFamily="34" charset="-122"/>
                    <a:ea typeface="Microsoft YaHei" panose="020B0503020204020204" pitchFamily="34" charset="-122"/>
                    <a:cs typeface="Calibri" panose="020F0502020204030204" charset="0"/>
                    <a:sym typeface="FZLanTingHeiS-R-GB"/>
                  </a:rPr>
                  <a:t>降低整机门槛，打破现有格局，重新分配整机价值链</a:t>
                </a:r>
                <a:endParaRPr lang="zh-CN" altLang="en-US" sz="1400" b="1" dirty="0">
                  <a:solidFill>
                    <a:schemeClr val="bg1"/>
                  </a:solidFill>
                  <a:latin typeface="Microsoft YaHei" panose="020B0503020204020204" pitchFamily="34" charset="-122"/>
                  <a:ea typeface="Microsoft YaHei" panose="020B0503020204020204" pitchFamily="34" charset="-122"/>
                  <a:cs typeface="Calibri" panose="020F0502020204030204" charset="0"/>
                  <a:sym typeface="FZLanTingHeiS-R-GB"/>
                </a:endParaRPr>
              </a:p>
              <a:p>
                <a:pPr marL="285750" indent="-285750" defTabSz="387985">
                  <a:lnSpc>
                    <a:spcPct val="150000"/>
                  </a:lnSpc>
                  <a:buFont typeface="Arial" panose="020B0604020202020204" pitchFamily="34" charset="0"/>
                  <a:buChar char="•"/>
                  <a:defRPr b="0">
                    <a:latin typeface="FZLanTingHeiS-R-GB"/>
                    <a:ea typeface="FZLanTingHeiS-R-GB"/>
                    <a:cs typeface="FZLanTingHeiS-R-GB"/>
                    <a:sym typeface="FZLanTingHeiS-R-GB"/>
                  </a:defRPr>
                </a:pP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提供鲲鹏主板，</a:t>
                </a:r>
                <a:r>
                  <a:rPr lang="en-US" altLang="zh-CN"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SSD/</a:t>
                </a: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网卡</a:t>
                </a:r>
                <a:r>
                  <a:rPr lang="en-US" altLang="zh-CN"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/RAID</a:t>
                </a: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卡等部件，使能伙伴发展自有品牌部件、服务器和</a:t>
                </a:r>
                <a:r>
                  <a:rPr lang="en-US" altLang="zh-CN"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PC</a:t>
                </a: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等</a:t>
                </a:r>
                <a:endPar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endParaRPr>
              </a:p>
            </p:txBody>
          </p:sp>
        </p:grpSp>
        <p:grpSp>
          <p:nvGrpSpPr>
            <p:cNvPr id="66" name="组合 65"/>
            <p:cNvGrpSpPr/>
            <p:nvPr/>
          </p:nvGrpSpPr>
          <p:grpSpPr>
            <a:xfrm>
              <a:off x="4558897" y="5240860"/>
              <a:ext cx="5925964" cy="391798"/>
              <a:chOff x="13915226" y="5247507"/>
              <a:chExt cx="9634136" cy="849600"/>
            </a:xfrm>
          </p:grpSpPr>
          <p:sp>
            <p:nvSpPr>
              <p:cNvPr id="110" name="矩形 109"/>
              <p:cNvSpPr/>
              <p:nvPr/>
            </p:nvSpPr>
            <p:spPr>
              <a:xfrm>
                <a:off x="13915226" y="5247507"/>
                <a:ext cx="1886259" cy="849600"/>
              </a:xfrm>
              <a:prstGeom prst="rect">
                <a:avLst/>
              </a:prstGeom>
            </p:spPr>
            <p:txBody>
              <a:bodyPr wrap="square" anchor="ctr">
                <a:spAutoFit/>
              </a:bodyPr>
              <a:lstStyle/>
              <a:p>
                <a:pPr algn="ctr" defTabSz="1217930" hangingPunct="0">
                  <a:lnSpc>
                    <a:spcPct val="120000"/>
                  </a:lnSpc>
                </a:pPr>
                <a:r>
                  <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华为聚焦</a:t>
                </a:r>
                <a:endParaRPr lang="zh-CN" altLang="en-US" sz="1865" b="1" kern="0" spc="-1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sp>
            <p:nvSpPr>
              <p:cNvPr id="111" name="矩形 110"/>
              <p:cNvSpPr/>
              <p:nvPr/>
            </p:nvSpPr>
            <p:spPr>
              <a:xfrm>
                <a:off x="16719908" y="5303064"/>
                <a:ext cx="6829454" cy="652040"/>
              </a:xfrm>
              <a:prstGeom prst="rect">
                <a:avLst/>
              </a:prstGeom>
            </p:spPr>
            <p:txBody>
              <a:bodyPr wrap="square" anchor="ctr">
                <a:spAutoFit/>
              </a:bodyPr>
              <a:lstStyle/>
              <a:p>
                <a:pPr marL="285750" indent="-285750" defTabSz="739775">
                  <a:lnSpc>
                    <a:spcPct val="110000"/>
                  </a:lnSpc>
                  <a:buFont typeface="Arial" panose="020B0604020202020204" pitchFamily="34" charset="0"/>
                  <a:buChar char="•"/>
                  <a:defRPr sz="3200" b="0">
                    <a:latin typeface="FZLanTingHeiS-R-GB"/>
                    <a:ea typeface="FZLanTingHeiS-R-GB"/>
                    <a:cs typeface="FZLanTingHeiS-R-GB"/>
                    <a:sym typeface="FZLanTingHeiS-R-GB"/>
                  </a:defRPr>
                </a:pPr>
                <a:r>
                  <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rPr>
                  <a:t>鲲鹏处理器研发，全场景芯片，鲲鹏云服务</a:t>
                </a:r>
                <a:endParaRPr lang="zh-CN" altLang="en-US" sz="1400" dirty="0">
                  <a:solidFill>
                    <a:schemeClr val="bg1"/>
                  </a:solidFill>
                  <a:latin typeface="Microsoft YaHei" panose="020B0503020204020204" pitchFamily="34" charset="-122"/>
                  <a:ea typeface="Microsoft YaHei" panose="020B0503020204020204" pitchFamily="34" charset="-122"/>
                  <a:cs typeface="FZLanTingHeiS-R-GB"/>
                  <a:sym typeface="FZLanTingHeiS-R-GB"/>
                </a:endParaRPr>
              </a:p>
            </p:txBody>
          </p:sp>
        </p:grpSp>
        <p:sp>
          <p:nvSpPr>
            <p:cNvPr id="67" name="矩形"/>
            <p:cNvSpPr/>
            <p:nvPr/>
          </p:nvSpPr>
          <p:spPr>
            <a:xfrm>
              <a:off x="829735" y="4610960"/>
              <a:ext cx="3132572" cy="356995"/>
            </a:xfrm>
            <a:prstGeom prst="rect">
              <a:avLst/>
            </a:prstGeom>
            <a:solidFill>
              <a:srgbClr val="00B0F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68" name="Motherboard + processor | 主板+处理器"/>
            <p:cNvSpPr txBox="1"/>
            <p:nvPr/>
          </p:nvSpPr>
          <p:spPr>
            <a:xfrm>
              <a:off x="736545" y="4602217"/>
              <a:ext cx="3318953" cy="374485"/>
            </a:xfrm>
            <a:prstGeom prst="rect">
              <a:avLst/>
            </a:prstGeom>
            <a:ln w="3175">
              <a:miter lim="400000"/>
            </a:ln>
          </p:spPr>
          <p:txBody>
            <a:bodyPr lIns="71076" tIns="71076" rIns="71076" bIns="71076" anchor="ctr">
              <a:spAutoFit/>
            </a:bodyPr>
            <a:lstStyle/>
            <a:p>
              <a:pPr algn="ctr" defTabSz="739775">
                <a:defRPr sz="3200" b="0">
                  <a:latin typeface="Huawei Sans"/>
                  <a:ea typeface="Huawei Sans"/>
                  <a:cs typeface="Huawei Sans"/>
                  <a:sym typeface="Huawei Sans"/>
                </a:defRPr>
              </a:pPr>
              <a:r>
                <a:rPr lang="zh-CN" altLang="en-US"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rPr>
                <a:t>主板</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90" name="矩形"/>
            <p:cNvSpPr/>
            <p:nvPr/>
          </p:nvSpPr>
          <p:spPr>
            <a:xfrm>
              <a:off x="829736" y="3199447"/>
              <a:ext cx="3132572" cy="356993"/>
            </a:xfrm>
            <a:prstGeom prst="rect">
              <a:avLst/>
            </a:prstGeom>
            <a:solidFill>
              <a:srgbClr val="92D05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91" name="Operating system | 操作系统"/>
            <p:cNvSpPr txBox="1"/>
            <p:nvPr/>
          </p:nvSpPr>
          <p:spPr>
            <a:xfrm>
              <a:off x="1247150" y="3190705"/>
              <a:ext cx="2297745" cy="374485"/>
            </a:xfrm>
            <a:prstGeom prst="rect">
              <a:avLst/>
            </a:prstGeom>
            <a:ln w="3175">
              <a:miter lim="400000"/>
            </a:ln>
          </p:spPr>
          <p:txBody>
            <a:bodyPr lIns="71076" tIns="71076" rIns="71076" bIns="71076" anchor="ctr">
              <a:spAutoFit/>
            </a:bodyPr>
            <a:lstStyle/>
            <a:p>
              <a:pPr algn="ctr" defTabSz="739775">
                <a:defRPr sz="3200" b="0">
                  <a:latin typeface="Huawei Sans"/>
                  <a:ea typeface="Huawei Sans"/>
                  <a:cs typeface="Huawei Sans"/>
                  <a:sym typeface="Huawei Sans"/>
                </a:defRPr>
              </a:pPr>
              <a:r>
                <a:rPr sz="1600" b="1" dirty="0" err="1">
                  <a:solidFill>
                    <a:prstClr val="white"/>
                  </a:solidFill>
                  <a:latin typeface="Microsoft YaHei" panose="020B0503020204020204" pitchFamily="34" charset="-122"/>
                  <a:ea typeface="Microsoft YaHei" panose="020B0503020204020204" pitchFamily="34" charset="-122"/>
                  <a:cs typeface="FZLanTingHeiS-R-GB"/>
                  <a:sym typeface="FZLanTingHeiS-R-GB"/>
                </a:rPr>
                <a:t>操作系统</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92" name="矩形"/>
            <p:cNvSpPr/>
            <p:nvPr/>
          </p:nvSpPr>
          <p:spPr>
            <a:xfrm>
              <a:off x="829736" y="1292072"/>
              <a:ext cx="3132572" cy="375265"/>
            </a:xfrm>
            <a:prstGeom prst="rect">
              <a:avLst/>
            </a:prstGeom>
            <a:solidFill>
              <a:srgbClr val="92D05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93" name="Applications | 应用"/>
            <p:cNvSpPr txBox="1"/>
            <p:nvPr/>
          </p:nvSpPr>
          <p:spPr>
            <a:xfrm>
              <a:off x="1279489" y="1300259"/>
              <a:ext cx="2298995" cy="374485"/>
            </a:xfrm>
            <a:prstGeom prst="rect">
              <a:avLst/>
            </a:prstGeom>
            <a:ln w="3175">
              <a:miter lim="400000"/>
            </a:ln>
          </p:spPr>
          <p:txBody>
            <a:bodyPr lIns="71076" tIns="71076" rIns="71076" bIns="71076" anchor="ctr">
              <a:spAutoFit/>
            </a:bodyPr>
            <a:lstStyle/>
            <a:p>
              <a:pPr algn="ctr" defTabSz="739775">
                <a:defRPr sz="3200" b="0">
                  <a:latin typeface="Huawei Sans"/>
                  <a:ea typeface="Huawei Sans"/>
                  <a:cs typeface="Huawei Sans"/>
                  <a:sym typeface="Huawei Sans"/>
                </a:defRPr>
              </a:pPr>
              <a:r>
                <a:rPr sz="1600" b="1" dirty="0" err="1">
                  <a:solidFill>
                    <a:prstClr val="white"/>
                  </a:solidFill>
                  <a:latin typeface="Microsoft YaHei" panose="020B0503020204020204" pitchFamily="34" charset="-122"/>
                  <a:ea typeface="Microsoft YaHei" panose="020B0503020204020204" pitchFamily="34" charset="-122"/>
                  <a:cs typeface="FZLanTingHeiS-R-GB"/>
                  <a:sym typeface="FZLanTingHeiS-R-GB"/>
                </a:rPr>
                <a:t>应用</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94" name="矩形"/>
            <p:cNvSpPr/>
            <p:nvPr/>
          </p:nvSpPr>
          <p:spPr>
            <a:xfrm>
              <a:off x="820266" y="5103497"/>
              <a:ext cx="3132572" cy="356993"/>
            </a:xfrm>
            <a:prstGeom prst="rect">
              <a:avLst/>
            </a:prstGeom>
            <a:solidFill>
              <a:srgbClr val="00B0F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95" name="Motherboard + processor | 主板+处理器"/>
            <p:cNvSpPr txBox="1"/>
            <p:nvPr/>
          </p:nvSpPr>
          <p:spPr>
            <a:xfrm>
              <a:off x="727075" y="5094753"/>
              <a:ext cx="3318953" cy="374485"/>
            </a:xfrm>
            <a:prstGeom prst="rect">
              <a:avLst/>
            </a:prstGeom>
            <a:ln w="3175">
              <a:miter lim="400000"/>
            </a:ln>
          </p:spPr>
          <p:txBody>
            <a:bodyPr lIns="71076" tIns="71076" rIns="71076" bIns="71076" anchor="ctr">
              <a:spAutoFit/>
            </a:bodyPr>
            <a:lstStyle/>
            <a:p>
              <a:pPr algn="ctr" defTabSz="739775">
                <a:defRPr sz="3200" b="0">
                  <a:latin typeface="Huawei Sans"/>
                  <a:ea typeface="Huawei Sans"/>
                  <a:cs typeface="Huawei Sans"/>
                  <a:sym typeface="Huawei Sans"/>
                </a:defRPr>
              </a:pPr>
              <a:r>
                <a:rPr lang="zh-CN" altLang="en-US"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rPr>
                <a:t>华为云</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96" name="矩形"/>
            <p:cNvSpPr/>
            <p:nvPr/>
          </p:nvSpPr>
          <p:spPr>
            <a:xfrm>
              <a:off x="820266" y="5589998"/>
              <a:ext cx="3132572" cy="356993"/>
            </a:xfrm>
            <a:prstGeom prst="rect">
              <a:avLst/>
            </a:prstGeom>
            <a:solidFill>
              <a:srgbClr val="00B0F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97" name="Public cloud  / Private cloud"/>
            <p:cNvSpPr txBox="1"/>
            <p:nvPr/>
          </p:nvSpPr>
          <p:spPr>
            <a:xfrm>
              <a:off x="1085779" y="5581252"/>
              <a:ext cx="2601548" cy="374485"/>
            </a:xfrm>
            <a:prstGeom prst="rect">
              <a:avLst/>
            </a:prstGeom>
            <a:ln w="3175">
              <a:miter lim="400000"/>
            </a:ln>
          </p:spPr>
          <p:txBody>
            <a:bodyPr lIns="71076" tIns="71076" rIns="71076" bIns="71076" anchor="ctr">
              <a:spAutoFit/>
            </a:bodyPr>
            <a:lstStyle>
              <a:lvl1pPr defTabSz="554990">
                <a:defRPr sz="3200" b="0">
                  <a:latin typeface="Huawei Sans"/>
                  <a:ea typeface="Huawei Sans"/>
                  <a:cs typeface="Huawei Sans"/>
                  <a:sym typeface="Huawei Sans"/>
                </a:defRPr>
              </a:lvl1pPr>
            </a:lstStyle>
            <a:p>
              <a:pPr algn="ctr"/>
              <a:r>
                <a:rPr lang="zh-CN" altLang="en-US" sz="1600" b="1" dirty="0">
                  <a:solidFill>
                    <a:prstClr val="white"/>
                  </a:solidFill>
                  <a:latin typeface="Microsoft YaHei" panose="020B0503020204020204" pitchFamily="34" charset="-122"/>
                  <a:ea typeface="Microsoft YaHei" panose="020B0503020204020204" pitchFamily="34" charset="-122"/>
                </a:rPr>
                <a:t>处理器</a:t>
              </a:r>
              <a:endParaRPr sz="1600" b="1" dirty="0">
                <a:solidFill>
                  <a:prstClr val="white"/>
                </a:solidFill>
                <a:latin typeface="Microsoft YaHei" panose="020B0503020204020204" pitchFamily="34" charset="-122"/>
                <a:ea typeface="Microsoft YaHei" panose="020B0503020204020204" pitchFamily="34" charset="-122"/>
              </a:endParaRPr>
            </a:p>
          </p:txBody>
        </p:sp>
        <p:sp>
          <p:nvSpPr>
            <p:cNvPr id="98" name="矩形"/>
            <p:cNvSpPr/>
            <p:nvPr/>
          </p:nvSpPr>
          <p:spPr>
            <a:xfrm>
              <a:off x="829736" y="2226447"/>
              <a:ext cx="3132572" cy="356993"/>
            </a:xfrm>
            <a:prstGeom prst="rect">
              <a:avLst/>
            </a:prstGeom>
            <a:solidFill>
              <a:srgbClr val="92D05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99" name="Middleware | 中间件"/>
            <p:cNvSpPr txBox="1"/>
            <p:nvPr/>
          </p:nvSpPr>
          <p:spPr>
            <a:xfrm>
              <a:off x="1155147" y="2217642"/>
              <a:ext cx="2481751" cy="374607"/>
            </a:xfrm>
            <a:prstGeom prst="rect">
              <a:avLst/>
            </a:prstGeom>
            <a:ln w="3175">
              <a:miter lim="400000"/>
            </a:ln>
          </p:spPr>
          <p:txBody>
            <a:bodyPr lIns="71076" tIns="71076" rIns="71076" bIns="71076" anchor="ctr">
              <a:spAutoFit/>
            </a:bodyPr>
            <a:lstStyle/>
            <a:p>
              <a:pPr algn="ctr" defTabSz="739775">
                <a:defRPr sz="3200" b="0">
                  <a:latin typeface="Huawei Sans"/>
                  <a:ea typeface="Huawei Sans"/>
                  <a:cs typeface="Huawei Sans"/>
                  <a:sym typeface="Huawei Sans"/>
                </a:defRPr>
              </a:pPr>
              <a:r>
                <a:rPr lang="en-US" altLang="zh-CN"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rPr>
                <a:t>AI</a:t>
              </a:r>
              <a:r>
                <a:rPr lang="zh-CN" altLang="en-US"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rPr>
                <a:t>框架</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100" name="形状"/>
            <p:cNvSpPr/>
            <p:nvPr/>
          </p:nvSpPr>
          <p:spPr>
            <a:xfrm>
              <a:off x="829736" y="4148162"/>
              <a:ext cx="3132572" cy="3569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moveTo>
                    <a:pt x="0" y="0"/>
                  </a:moveTo>
                  <a:lnTo>
                    <a:pt x="21600" y="0"/>
                  </a:lnTo>
                  <a:lnTo>
                    <a:pt x="21600" y="21600"/>
                  </a:lnTo>
                </a:path>
              </a:pathLst>
            </a:custGeom>
            <a:solidFill>
              <a:srgbClr val="92D050"/>
            </a:solidFill>
            <a:ln w="3175" cap="flat">
              <a:noFill/>
              <a:miter lim="400000"/>
            </a:ln>
            <a:effectLst/>
          </p:spPr>
          <p:txBody>
            <a:bodyPr wrap="square" lIns="86006" tIns="86006" rIns="86006" bIns="86006" numCol="1" anchor="ctr">
              <a:noAutofit/>
            </a:bodyPr>
            <a:lstStyle/>
            <a:p>
              <a:pPr algn="ctr" defTabSz="739775">
                <a:defRPr sz="2400" b="0">
                  <a:solidFill>
                    <a:srgbClr val="000000"/>
                  </a:solidFill>
                  <a:latin typeface="Huawei Sans"/>
                  <a:ea typeface="Huawei Sans"/>
                  <a:cs typeface="Huawei Sans"/>
                  <a:sym typeface="Huawei Sans"/>
                </a:defRPr>
              </a:pPr>
              <a:endParaRPr sz="160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101" name="形状"/>
            <p:cNvSpPr/>
            <p:nvPr/>
          </p:nvSpPr>
          <p:spPr>
            <a:xfrm rot="10800000">
              <a:off x="829738" y="4148162"/>
              <a:ext cx="3132572" cy="3569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moveTo>
                    <a:pt x="0" y="0"/>
                  </a:moveTo>
                  <a:lnTo>
                    <a:pt x="21600" y="0"/>
                  </a:lnTo>
                  <a:lnTo>
                    <a:pt x="21600" y="21600"/>
                  </a:lnTo>
                </a:path>
              </a:pathLst>
            </a:custGeom>
            <a:solidFill>
              <a:srgbClr val="00B0F0"/>
            </a:solidFill>
            <a:ln w="3175" cap="flat">
              <a:noFill/>
              <a:miter lim="400000"/>
            </a:ln>
            <a:effectLst/>
          </p:spPr>
          <p:txBody>
            <a:bodyPr wrap="square" lIns="86006" tIns="86006" rIns="86006" bIns="86006" numCol="1" anchor="ctr">
              <a:noAutofit/>
            </a:bodyP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102" name="文本框 20"/>
            <p:cNvSpPr txBox="1"/>
            <p:nvPr/>
          </p:nvSpPr>
          <p:spPr>
            <a:xfrm>
              <a:off x="2094483" y="4124924"/>
              <a:ext cx="584129" cy="403471"/>
            </a:xfrm>
            <a:prstGeom prst="rect">
              <a:avLst/>
            </a:prstGeom>
            <a:ln w="3175">
              <a:miter lim="400000"/>
            </a:ln>
          </p:spPr>
          <p:txBody>
            <a:bodyPr wrap="none" lIns="86006" tIns="86006" rIns="86006" bIns="86006" anchor="ctr">
              <a:spAutoFit/>
            </a:bodyPr>
            <a:lstStyle/>
            <a:p>
              <a:pPr algn="ctr" defTabSz="739775">
                <a:spcBef>
                  <a:spcPts val="1065"/>
                </a:spcBef>
                <a:defRPr sz="3200" b="0">
                  <a:latin typeface="Huawei Sans"/>
                  <a:ea typeface="Huawei Sans"/>
                  <a:cs typeface="Huawei Sans"/>
                  <a:sym typeface="Huawei Sans"/>
                </a:defRPr>
              </a:pPr>
              <a:r>
                <a:rPr sz="1600" b="1" dirty="0" err="1">
                  <a:solidFill>
                    <a:prstClr val="white"/>
                  </a:solidFill>
                  <a:latin typeface="Microsoft YaHei" panose="020B0503020204020204" pitchFamily="34" charset="-122"/>
                  <a:ea typeface="Microsoft YaHei" panose="020B0503020204020204" pitchFamily="34" charset="-122"/>
                  <a:cs typeface="FZLanTingHeiS-R-GB"/>
                  <a:sym typeface="FZLanTingHeiS-R-GB"/>
                </a:rPr>
                <a:t>部件</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103" name="形状"/>
            <p:cNvSpPr/>
            <p:nvPr/>
          </p:nvSpPr>
          <p:spPr>
            <a:xfrm>
              <a:off x="829736" y="3685948"/>
              <a:ext cx="3132572" cy="3569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moveTo>
                    <a:pt x="0" y="0"/>
                  </a:moveTo>
                  <a:lnTo>
                    <a:pt x="21600" y="0"/>
                  </a:lnTo>
                  <a:lnTo>
                    <a:pt x="21600" y="21600"/>
                  </a:lnTo>
                </a:path>
              </a:pathLst>
            </a:custGeom>
            <a:solidFill>
              <a:srgbClr val="92D05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104" name="形状"/>
            <p:cNvSpPr/>
            <p:nvPr/>
          </p:nvSpPr>
          <p:spPr>
            <a:xfrm rot="10800000">
              <a:off x="829736" y="3685948"/>
              <a:ext cx="3132572" cy="3569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moveTo>
                    <a:pt x="0" y="0"/>
                  </a:moveTo>
                  <a:lnTo>
                    <a:pt x="21600" y="0"/>
                  </a:lnTo>
                  <a:lnTo>
                    <a:pt x="21600" y="21600"/>
                  </a:lnTo>
                </a:path>
              </a:pathLst>
            </a:custGeom>
            <a:solidFill>
              <a:srgbClr val="00B0F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105" name="文本框 24"/>
            <p:cNvSpPr txBox="1"/>
            <p:nvPr/>
          </p:nvSpPr>
          <p:spPr>
            <a:xfrm>
              <a:off x="2103955" y="3662707"/>
              <a:ext cx="584129" cy="403471"/>
            </a:xfrm>
            <a:prstGeom prst="rect">
              <a:avLst/>
            </a:prstGeom>
            <a:ln w="3175">
              <a:miter lim="400000"/>
            </a:ln>
          </p:spPr>
          <p:txBody>
            <a:bodyPr wrap="none" lIns="86006" tIns="86006" rIns="86006" bIns="86006" anchor="ctr">
              <a:spAutoFit/>
            </a:bodyPr>
            <a:lstStyle/>
            <a:p>
              <a:pPr algn="ctr" defTabSz="739775">
                <a:spcBef>
                  <a:spcPts val="1065"/>
                </a:spcBef>
                <a:defRPr sz="3200" b="0">
                  <a:latin typeface="Huawei Sans"/>
                  <a:ea typeface="Huawei Sans"/>
                  <a:cs typeface="Huawei Sans"/>
                  <a:sym typeface="Huawei Sans"/>
                </a:defRPr>
              </a:pPr>
              <a:r>
                <a:rPr sz="1600" b="1" dirty="0" err="1">
                  <a:solidFill>
                    <a:prstClr val="white"/>
                  </a:solidFill>
                  <a:latin typeface="Microsoft YaHei" panose="020B0503020204020204" pitchFamily="34" charset="-122"/>
                  <a:ea typeface="Microsoft YaHei" panose="020B0503020204020204" pitchFamily="34" charset="-122"/>
                  <a:cs typeface="FZLanTingHeiS-R-GB"/>
                  <a:sym typeface="FZLanTingHeiS-R-GB"/>
                </a:rPr>
                <a:t>整机</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106" name="矩形"/>
            <p:cNvSpPr/>
            <p:nvPr/>
          </p:nvSpPr>
          <p:spPr>
            <a:xfrm>
              <a:off x="829735" y="2703981"/>
              <a:ext cx="3132572" cy="356993"/>
            </a:xfrm>
            <a:prstGeom prst="rect">
              <a:avLst/>
            </a:prstGeom>
            <a:solidFill>
              <a:srgbClr val="92D05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107" name="Middleware | 中间件"/>
            <p:cNvSpPr txBox="1"/>
            <p:nvPr/>
          </p:nvSpPr>
          <p:spPr>
            <a:xfrm>
              <a:off x="1155146" y="2695238"/>
              <a:ext cx="2481751" cy="374485"/>
            </a:xfrm>
            <a:prstGeom prst="rect">
              <a:avLst/>
            </a:prstGeom>
            <a:ln w="3175">
              <a:miter lim="400000"/>
            </a:ln>
          </p:spPr>
          <p:txBody>
            <a:bodyPr lIns="71076" tIns="71076" rIns="71076" bIns="71076" anchor="ctr">
              <a:spAutoFit/>
            </a:bodyPr>
            <a:lstStyle/>
            <a:p>
              <a:pPr algn="ctr" defTabSz="739775">
                <a:defRPr sz="3200" b="0">
                  <a:latin typeface="Huawei Sans"/>
                  <a:ea typeface="Huawei Sans"/>
                  <a:cs typeface="Huawei Sans"/>
                  <a:sym typeface="Huawei Sans"/>
                </a:defRPr>
              </a:pPr>
              <a:r>
                <a:rPr lang="zh-CN" altLang="en-US"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rPr>
                <a:t>数据库</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sp>
          <p:nvSpPr>
            <p:cNvPr id="108" name="矩形"/>
            <p:cNvSpPr/>
            <p:nvPr/>
          </p:nvSpPr>
          <p:spPr>
            <a:xfrm>
              <a:off x="829736" y="1758642"/>
              <a:ext cx="3132572" cy="356993"/>
            </a:xfrm>
            <a:prstGeom prst="rect">
              <a:avLst/>
            </a:prstGeom>
            <a:solidFill>
              <a:srgbClr val="92D050"/>
            </a:solidFill>
            <a:ln w="3175">
              <a:miter lim="400000"/>
            </a:ln>
          </p:spPr>
          <p:txBody>
            <a:bodyPr lIns="86006" tIns="86006" rIns="86006" bIns="86006" anchor="ctr"/>
            <a:lstStyle/>
            <a:p>
              <a:pPr algn="ctr" defTabSz="739775">
                <a:defRPr sz="2400" b="0">
                  <a:solidFill>
                    <a:srgbClr val="000000"/>
                  </a:solidFill>
                  <a:latin typeface="Huawei Sans"/>
                  <a:ea typeface="Huawei Sans"/>
                  <a:cs typeface="Huawei Sans"/>
                  <a:sym typeface="Huawei Sans"/>
                </a:defRPr>
              </a:pPr>
              <a:endParaRPr sz="1600" dirty="0">
                <a:solidFill>
                  <a:srgbClr val="000000"/>
                </a:solidFill>
                <a:latin typeface="Microsoft YaHei" panose="020B0503020204020204" pitchFamily="34" charset="-122"/>
                <a:ea typeface="Microsoft YaHei" panose="020B0503020204020204" pitchFamily="34" charset="-122"/>
                <a:cs typeface="Huawei Sans"/>
                <a:sym typeface="Huawei Sans"/>
              </a:endParaRPr>
            </a:p>
          </p:txBody>
        </p:sp>
        <p:sp>
          <p:nvSpPr>
            <p:cNvPr id="109" name="Middleware | 中间件"/>
            <p:cNvSpPr txBox="1"/>
            <p:nvPr/>
          </p:nvSpPr>
          <p:spPr>
            <a:xfrm>
              <a:off x="1155147" y="1749899"/>
              <a:ext cx="2481751" cy="374485"/>
            </a:xfrm>
            <a:prstGeom prst="rect">
              <a:avLst/>
            </a:prstGeom>
            <a:ln w="3175">
              <a:miter lim="400000"/>
            </a:ln>
          </p:spPr>
          <p:txBody>
            <a:bodyPr lIns="71076" tIns="71076" rIns="71076" bIns="71076" anchor="ctr">
              <a:spAutoFit/>
            </a:bodyPr>
            <a:lstStyle/>
            <a:p>
              <a:pPr algn="ctr" defTabSz="739775">
                <a:defRPr sz="3200" b="0">
                  <a:latin typeface="Huawei Sans"/>
                  <a:ea typeface="Huawei Sans"/>
                  <a:cs typeface="Huawei Sans"/>
                  <a:sym typeface="Huawei Sans"/>
                </a:defRPr>
              </a:pPr>
              <a:r>
                <a:rPr sz="1600" b="1" dirty="0" err="1">
                  <a:solidFill>
                    <a:prstClr val="white"/>
                  </a:solidFill>
                  <a:latin typeface="Microsoft YaHei" panose="020B0503020204020204" pitchFamily="34" charset="-122"/>
                  <a:ea typeface="Microsoft YaHei" panose="020B0503020204020204" pitchFamily="34" charset="-122"/>
                  <a:cs typeface="FZLanTingHeiS-R-GB"/>
                  <a:sym typeface="FZLanTingHeiS-R-GB"/>
                </a:rPr>
                <a:t>中间件</a:t>
              </a:r>
              <a:endParaRPr sz="1600" b="1" dirty="0">
                <a:solidFill>
                  <a:prstClr val="white"/>
                </a:solidFill>
                <a:latin typeface="Microsoft YaHei" panose="020B0503020204020204" pitchFamily="34" charset="-122"/>
                <a:ea typeface="Microsoft YaHei" panose="020B0503020204020204" pitchFamily="34" charset="-122"/>
                <a:cs typeface="FZLanTingHeiS-R-GB"/>
                <a:sym typeface="FZLanTingHeiS-R-GB"/>
              </a:endParaRPr>
            </a:p>
          </p:txBody>
        </p:sp>
      </p:grpSp>
      <p:cxnSp>
        <p:nvCxnSpPr>
          <p:cNvPr id="118" name="直接连接符 117"/>
          <p:cNvCxnSpPr/>
          <p:nvPr/>
        </p:nvCxnSpPr>
        <p:spPr>
          <a:xfrm>
            <a:off x="3990106" y="2295174"/>
            <a:ext cx="7344838" cy="0"/>
          </a:xfrm>
          <a:prstGeom prst="line">
            <a:avLst/>
          </a:prstGeom>
          <a:gradFill flip="none" rotWithShape="1">
            <a:gsLst>
              <a:gs pos="0">
                <a:srgbClr val="FFFFFF">
                  <a:alpha val="0"/>
                </a:srgbClr>
              </a:gs>
              <a:gs pos="100000">
                <a:srgbClr val="FFFFFF">
                  <a:alpha val="18000"/>
                  <a:lumMod val="68000"/>
                  <a:lumOff val="32000"/>
                </a:srgbClr>
              </a:gs>
            </a:gsLst>
            <a:path path="shape">
              <a:fillToRect l="118141" t="45792" r="-18141" b="54207"/>
            </a:path>
          </a:gradFill>
          <a:ln w="25400" cap="flat">
            <a:gradFill>
              <a:gsLst>
                <a:gs pos="44000">
                  <a:srgbClr val="BA2D29"/>
                </a:gs>
                <a:gs pos="77000">
                  <a:srgbClr val="BA2D29"/>
                </a:gs>
                <a:gs pos="24000">
                  <a:srgbClr val="FF8B90"/>
                </a:gs>
                <a:gs pos="93000">
                  <a:schemeClr val="accent1">
                    <a:lumMod val="45000"/>
                    <a:lumOff val="55000"/>
                    <a:alpha val="0"/>
                  </a:schemeClr>
                </a:gs>
                <a:gs pos="3000">
                  <a:srgbClr val="E2E2E2"/>
                </a:gs>
                <a:gs pos="98000">
                  <a:schemeClr val="accent1">
                    <a:lumMod val="30000"/>
                    <a:lumOff val="70000"/>
                    <a:alpha val="0"/>
                  </a:schemeClr>
                </a:gs>
              </a:gsLst>
              <a:lin ang="8400000" scaled="0"/>
            </a:gradFill>
            <a:prstDash val="solid"/>
            <a:miter lim="400000"/>
          </a:ln>
          <a:effectLst/>
        </p:spPr>
      </p:cxnSp>
      <p:cxnSp>
        <p:nvCxnSpPr>
          <p:cNvPr id="119" name="直接连接符 118"/>
          <p:cNvCxnSpPr/>
          <p:nvPr/>
        </p:nvCxnSpPr>
        <p:spPr>
          <a:xfrm>
            <a:off x="4142447" y="3960849"/>
            <a:ext cx="7344838" cy="0"/>
          </a:xfrm>
          <a:prstGeom prst="line">
            <a:avLst/>
          </a:prstGeom>
          <a:gradFill flip="none" rotWithShape="1">
            <a:gsLst>
              <a:gs pos="0">
                <a:srgbClr val="FFFFFF">
                  <a:alpha val="0"/>
                </a:srgbClr>
              </a:gs>
              <a:gs pos="100000">
                <a:srgbClr val="FFFFFF">
                  <a:alpha val="18000"/>
                  <a:lumMod val="68000"/>
                  <a:lumOff val="32000"/>
                </a:srgbClr>
              </a:gs>
            </a:gsLst>
            <a:path path="shape">
              <a:fillToRect l="118141" t="45792" r="-18141" b="54207"/>
            </a:path>
          </a:gradFill>
          <a:ln w="25400" cap="flat">
            <a:gradFill>
              <a:gsLst>
                <a:gs pos="44000">
                  <a:srgbClr val="BA2D29"/>
                </a:gs>
                <a:gs pos="77000">
                  <a:srgbClr val="BA2D29"/>
                </a:gs>
                <a:gs pos="24000">
                  <a:srgbClr val="FF8B90"/>
                </a:gs>
                <a:gs pos="93000">
                  <a:schemeClr val="accent1">
                    <a:lumMod val="45000"/>
                    <a:lumOff val="55000"/>
                    <a:alpha val="0"/>
                  </a:schemeClr>
                </a:gs>
                <a:gs pos="3000">
                  <a:srgbClr val="E2E2E2"/>
                </a:gs>
                <a:gs pos="98000">
                  <a:schemeClr val="accent1">
                    <a:lumMod val="30000"/>
                    <a:lumOff val="70000"/>
                    <a:alpha val="0"/>
                  </a:schemeClr>
                </a:gs>
              </a:gsLst>
              <a:lin ang="8400000" scaled="0"/>
            </a:gradFill>
            <a:prstDash val="solid"/>
            <a:miter lim="400000"/>
          </a:ln>
          <a:effectLst/>
        </p:spPr>
      </p:cxnSp>
      <p:cxnSp>
        <p:nvCxnSpPr>
          <p:cNvPr id="120" name="直接连接符 119"/>
          <p:cNvCxnSpPr/>
          <p:nvPr/>
        </p:nvCxnSpPr>
        <p:spPr>
          <a:xfrm>
            <a:off x="3990106" y="5413444"/>
            <a:ext cx="7344838" cy="0"/>
          </a:xfrm>
          <a:prstGeom prst="line">
            <a:avLst/>
          </a:prstGeom>
          <a:gradFill flip="none" rotWithShape="1">
            <a:gsLst>
              <a:gs pos="0">
                <a:srgbClr val="FFFFFF">
                  <a:alpha val="0"/>
                </a:srgbClr>
              </a:gs>
              <a:gs pos="100000">
                <a:srgbClr val="FFFFFF">
                  <a:alpha val="18000"/>
                  <a:lumMod val="68000"/>
                  <a:lumOff val="32000"/>
                </a:srgbClr>
              </a:gs>
            </a:gsLst>
            <a:path path="shape">
              <a:fillToRect l="118141" t="45792" r="-18141" b="54207"/>
            </a:path>
          </a:gradFill>
          <a:ln w="25400" cap="flat">
            <a:gradFill>
              <a:gsLst>
                <a:gs pos="44000">
                  <a:srgbClr val="BA2D29"/>
                </a:gs>
                <a:gs pos="77000">
                  <a:srgbClr val="BA2D29"/>
                </a:gs>
                <a:gs pos="24000">
                  <a:srgbClr val="FF8B90"/>
                </a:gs>
                <a:gs pos="93000">
                  <a:schemeClr val="accent1">
                    <a:lumMod val="45000"/>
                    <a:lumOff val="55000"/>
                    <a:alpha val="0"/>
                  </a:schemeClr>
                </a:gs>
                <a:gs pos="3000">
                  <a:srgbClr val="E2E2E2"/>
                </a:gs>
                <a:gs pos="98000">
                  <a:schemeClr val="accent1">
                    <a:lumMod val="30000"/>
                    <a:lumOff val="70000"/>
                    <a:alpha val="0"/>
                  </a:schemeClr>
                </a:gs>
              </a:gsLst>
              <a:lin ang="8400000" scaled="0"/>
            </a:gradFill>
            <a:prstDash val="solid"/>
            <a:miter lim="400000"/>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大并发问题解决方案</a:t>
            </a:r>
            <a:endParaRPr lang="zh-CN" altLang="en-US" dirty="0"/>
          </a:p>
        </p:txBody>
      </p:sp>
      <p:sp>
        <p:nvSpPr>
          <p:cNvPr id="53" name="Rectangle 3"/>
          <p:cNvSpPr>
            <a:spLocks noChangeArrowheads="1"/>
          </p:cNvSpPr>
          <p:nvPr/>
        </p:nvSpPr>
        <p:spPr bwMode="gray">
          <a:xfrm>
            <a:off x="697510" y="966804"/>
            <a:ext cx="8634016" cy="8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84" rIns="45684" anchor="ctr"/>
          <a:lstStyle>
            <a:lvl1pPr defTabSz="802005">
              <a:defRPr sz="1400">
                <a:solidFill>
                  <a:schemeClr val="bg1"/>
                </a:solidFill>
                <a:latin typeface="FrutigerNext LT Regular" pitchFamily="34" charset="0"/>
                <a:ea typeface="MS PGothic" panose="020B0600070205080204" pitchFamily="34" charset="-128"/>
              </a:defRPr>
            </a:lvl1pPr>
            <a:lvl2pPr marL="742950" indent="-285750" defTabSz="802005">
              <a:defRPr sz="1400">
                <a:solidFill>
                  <a:schemeClr val="bg1"/>
                </a:solidFill>
                <a:latin typeface="FrutigerNext LT Regular" pitchFamily="34" charset="0"/>
                <a:ea typeface="MS PGothic" panose="020B0600070205080204" pitchFamily="34" charset="-128"/>
              </a:defRPr>
            </a:lvl2pPr>
            <a:lvl3pPr marL="1143000" indent="-228600" defTabSz="802005">
              <a:defRPr sz="1400">
                <a:solidFill>
                  <a:schemeClr val="bg1"/>
                </a:solidFill>
                <a:latin typeface="FrutigerNext LT Regular" pitchFamily="34" charset="0"/>
                <a:ea typeface="MS PGothic" panose="020B0600070205080204" pitchFamily="34" charset="-128"/>
              </a:defRPr>
            </a:lvl3pPr>
            <a:lvl4pPr marL="1600200" indent="-228600" defTabSz="802005">
              <a:defRPr sz="1400">
                <a:solidFill>
                  <a:schemeClr val="bg1"/>
                </a:solidFill>
                <a:latin typeface="FrutigerNext LT Regular" pitchFamily="34" charset="0"/>
                <a:ea typeface="MS PGothic" panose="020B0600070205080204" pitchFamily="34" charset="-128"/>
              </a:defRPr>
            </a:lvl4pPr>
            <a:lvl5pPr marL="2057400" indent="-228600" defTabSz="802005">
              <a:defRPr sz="1400">
                <a:solidFill>
                  <a:schemeClr val="bg1"/>
                </a:solidFill>
                <a:latin typeface="FrutigerNext LT Regular" pitchFamily="34" charset="0"/>
                <a:ea typeface="MS PGothic" panose="020B0600070205080204" pitchFamily="34" charset="-128"/>
              </a:defRPr>
            </a:lvl5pPr>
            <a:lvl6pPr marL="25146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6pPr>
            <a:lvl7pPr marL="29718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7pPr>
            <a:lvl8pPr marL="34290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8pPr>
            <a:lvl9pPr marL="38862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9pPr>
          </a:lstStyle>
          <a:p>
            <a:pPr fontAlgn="base">
              <a:spcBef>
                <a:spcPct val="0"/>
              </a:spcBef>
              <a:spcAft>
                <a:spcPct val="0"/>
              </a:spcAft>
            </a:pPr>
            <a:endParaRPr lang="zh-CN" altLang="en-US" sz="2800" b="1" kern="0" dirty="0">
              <a:solidFill>
                <a:srgbClr val="0070C0"/>
              </a:solidFill>
              <a:latin typeface="Microsoft YaHei" panose="020B0503020204020204" pitchFamily="34" charset="-122"/>
              <a:ea typeface="Microsoft YaHei" panose="020B0503020204020204" pitchFamily="34" charset="-122"/>
            </a:endParaRPr>
          </a:p>
        </p:txBody>
      </p:sp>
      <p:sp>
        <p:nvSpPr>
          <p:cNvPr id="29" name="矩形 28"/>
          <p:cNvSpPr/>
          <p:nvPr/>
        </p:nvSpPr>
        <p:spPr bwMode="auto">
          <a:xfrm>
            <a:off x="1197313" y="1784204"/>
            <a:ext cx="1871720" cy="410763"/>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zh-CN" altLang="en-US" sz="1600" kern="0" dirty="0" smtClean="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应用</a:t>
            </a:r>
            <a:endParaRPr lang="zh-CN" altLang="en-US" sz="16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0" name="矩形 29"/>
          <p:cNvSpPr/>
          <p:nvPr/>
        </p:nvSpPr>
        <p:spPr bwMode="auto">
          <a:xfrm>
            <a:off x="1197313" y="2869713"/>
            <a:ext cx="1871720" cy="410763"/>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zh-CN" altLang="en-US" sz="16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连接池</a:t>
            </a:r>
            <a:endParaRPr lang="zh-CN" altLang="en-US" sz="16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1" name="文本框 30"/>
          <p:cNvSpPr txBox="1"/>
          <p:nvPr/>
        </p:nvSpPr>
        <p:spPr>
          <a:xfrm>
            <a:off x="985291" y="1506686"/>
            <a:ext cx="2579842" cy="2054936"/>
          </a:xfrm>
          <a:prstGeom prst="rect">
            <a:avLst/>
          </a:prstGeom>
          <a:noFill/>
          <a:ln>
            <a:solidFill>
              <a:schemeClr val="bg1"/>
            </a:solidFill>
            <a:prstDash val="dash"/>
          </a:ln>
        </p:spPr>
        <p:txBody>
          <a:bodyPr wrap="square" rtlCol="0">
            <a:noAutofit/>
          </a:bodyPr>
          <a:lstStyle/>
          <a:p>
            <a:endParaRPr lang="zh-CN" altLang="en-US" sz="1600" dirty="0" smtClean="0">
              <a:latin typeface="Microsoft YaHei" panose="020B0503020204020204" pitchFamily="34" charset="-122"/>
              <a:ea typeface="Microsoft YaHei" panose="020B0503020204020204" pitchFamily="34" charset="-122"/>
            </a:endParaRPr>
          </a:p>
        </p:txBody>
      </p:sp>
      <p:cxnSp>
        <p:nvCxnSpPr>
          <p:cNvPr id="4" name="直接箭头连接符 3"/>
          <p:cNvCxnSpPr/>
          <p:nvPr/>
        </p:nvCxnSpPr>
        <p:spPr>
          <a:xfrm>
            <a:off x="1582220" y="2194967"/>
            <a:ext cx="0" cy="64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1929826" y="2213805"/>
            <a:ext cx="0" cy="64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755168" y="2213805"/>
            <a:ext cx="0" cy="64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2104487" y="2203530"/>
            <a:ext cx="0" cy="64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2289423" y="2213805"/>
            <a:ext cx="0" cy="64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2474358" y="2213805"/>
            <a:ext cx="0" cy="64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2659292" y="2203531"/>
            <a:ext cx="0" cy="64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bwMode="auto">
          <a:xfrm>
            <a:off x="1205877" y="4083902"/>
            <a:ext cx="1871720" cy="410763"/>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zh-CN" altLang="en-US" sz="1600" kern="0" dirty="0" smtClean="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服务器连接</a:t>
            </a:r>
            <a:endParaRPr lang="zh-CN" altLang="en-US" sz="16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9" name="矩形 38"/>
          <p:cNvSpPr/>
          <p:nvPr/>
        </p:nvSpPr>
        <p:spPr bwMode="auto">
          <a:xfrm>
            <a:off x="1205877" y="5220781"/>
            <a:ext cx="1871720" cy="410763"/>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zh-CN" altLang="en-US" sz="16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线程</a:t>
            </a:r>
            <a:r>
              <a:rPr lang="zh-CN" altLang="en-US" sz="1600" kern="0" dirty="0" smtClean="0">
                <a:solidFill>
                  <a:srgbClr val="000000"/>
                </a:solidFill>
                <a:latin typeface="Microsoft YaHei" panose="020B0503020204020204" pitchFamily="34" charset="-122"/>
                <a:ea typeface="Microsoft YaHei" panose="020B0503020204020204" pitchFamily="34" charset="-122"/>
                <a:cs typeface="Arial" panose="020B0604020202020204" pitchFamily="34" charset="0"/>
              </a:rPr>
              <a:t>池</a:t>
            </a:r>
            <a:endParaRPr lang="zh-CN" altLang="en-US" sz="16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0" name="文本框 39"/>
          <p:cNvSpPr txBox="1"/>
          <p:nvPr/>
        </p:nvSpPr>
        <p:spPr>
          <a:xfrm>
            <a:off x="993857" y="3806384"/>
            <a:ext cx="2579842" cy="2054936"/>
          </a:xfrm>
          <a:prstGeom prst="rect">
            <a:avLst/>
          </a:prstGeom>
          <a:noFill/>
          <a:ln>
            <a:solidFill>
              <a:schemeClr val="bg1"/>
            </a:solidFill>
            <a:prstDash val="dash"/>
          </a:ln>
        </p:spPr>
        <p:txBody>
          <a:bodyPr wrap="square" rtlCol="0">
            <a:noAutofit/>
          </a:bodyPr>
          <a:lstStyle/>
          <a:p>
            <a:endParaRPr lang="zh-CN" altLang="en-US" sz="1600" dirty="0" smtClean="0">
              <a:latin typeface="Microsoft YaHei" panose="020B0503020204020204" pitchFamily="34" charset="-122"/>
              <a:ea typeface="Microsoft YaHei" panose="020B0503020204020204" pitchFamily="34" charset="-122"/>
            </a:endParaRPr>
          </a:p>
        </p:txBody>
      </p:sp>
      <p:sp>
        <p:nvSpPr>
          <p:cNvPr id="48" name="任意多边形 47"/>
          <p:cNvSpPr/>
          <p:nvPr/>
        </p:nvSpPr>
        <p:spPr bwMode="auto">
          <a:xfrm>
            <a:off x="1641067" y="4494665"/>
            <a:ext cx="228202" cy="734552"/>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Microsoft YaHei" panose="020B0503020204020204" pitchFamily="34" charset="-122"/>
              <a:ea typeface="Microsoft YaHei" panose="020B0503020204020204" pitchFamily="34" charset="-122"/>
            </a:endParaRPr>
          </a:p>
        </p:txBody>
      </p:sp>
      <p:sp>
        <p:nvSpPr>
          <p:cNvPr id="50" name="任意多边形 49"/>
          <p:cNvSpPr/>
          <p:nvPr/>
        </p:nvSpPr>
        <p:spPr bwMode="auto">
          <a:xfrm>
            <a:off x="2019495" y="4492955"/>
            <a:ext cx="228202" cy="734552"/>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Microsoft YaHei" panose="020B0503020204020204" pitchFamily="34" charset="-122"/>
              <a:ea typeface="Microsoft YaHei" panose="020B0503020204020204" pitchFamily="34" charset="-122"/>
            </a:endParaRPr>
          </a:p>
        </p:txBody>
      </p:sp>
      <p:sp>
        <p:nvSpPr>
          <p:cNvPr id="51" name="任意多边形 50"/>
          <p:cNvSpPr/>
          <p:nvPr/>
        </p:nvSpPr>
        <p:spPr bwMode="auto">
          <a:xfrm>
            <a:off x="2440738" y="4472407"/>
            <a:ext cx="228202" cy="734552"/>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chemeClr val="bg1"/>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Microsoft YaHei" panose="020B0503020204020204" pitchFamily="34" charset="-122"/>
              <a:ea typeface="Microsoft YaHei" panose="020B0503020204020204" pitchFamily="34" charset="-122"/>
            </a:endParaRPr>
          </a:p>
        </p:txBody>
      </p:sp>
      <p:cxnSp>
        <p:nvCxnSpPr>
          <p:cNvPr id="6" name="直接箭头连接符 5"/>
          <p:cNvCxnSpPr/>
          <p:nvPr/>
        </p:nvCxnSpPr>
        <p:spPr>
          <a:xfrm>
            <a:off x="1755168" y="3280476"/>
            <a:ext cx="0" cy="8034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104487" y="3280476"/>
            <a:ext cx="0" cy="8034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440738" y="3280476"/>
            <a:ext cx="0" cy="8034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4405192" y="2093960"/>
            <a:ext cx="6891368" cy="2726003"/>
          </a:xfrm>
          <a:prstGeom prst="rect">
            <a:avLst/>
          </a:prstGeom>
          <a:noFill/>
        </p:spPr>
        <p:txBody>
          <a:bodyPr wrap="square" rtlCol="0">
            <a:spAutoFit/>
          </a:bodyPr>
          <a:lstStyle/>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、连接池一般在客户端设置，连接</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池避免了连接的频繁</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创建和</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销毁。连接复用。</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、线程池在</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数据库</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服务器</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上配置，</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控制数据库服务器活动</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线程数目。线程复用。对系统的业务起到流控作用，</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防止出现雪崩。</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endPar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3</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、在高并发场景下</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，可以将</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连接池和线程池结合起来使用。</a:t>
            </a:r>
            <a:endParaRPr lang="en-US" altLang="zh-CN"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线程池实现原理</a:t>
            </a:r>
            <a:endParaRPr lang="zh-CN" altLang="en-US" dirty="0"/>
          </a:p>
        </p:txBody>
      </p:sp>
      <p:sp>
        <p:nvSpPr>
          <p:cNvPr id="53" name="Rectangle 3"/>
          <p:cNvSpPr>
            <a:spLocks noChangeArrowheads="1"/>
          </p:cNvSpPr>
          <p:nvPr/>
        </p:nvSpPr>
        <p:spPr bwMode="gray">
          <a:xfrm>
            <a:off x="697510" y="966804"/>
            <a:ext cx="8634016" cy="8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84" rIns="45684" anchor="ctr"/>
          <a:lstStyle>
            <a:lvl1pPr defTabSz="802005">
              <a:defRPr sz="1400">
                <a:solidFill>
                  <a:schemeClr val="bg1"/>
                </a:solidFill>
                <a:latin typeface="FrutigerNext LT Regular" pitchFamily="34" charset="0"/>
                <a:ea typeface="MS PGothic" panose="020B0600070205080204" pitchFamily="34" charset="-128"/>
              </a:defRPr>
            </a:lvl1pPr>
            <a:lvl2pPr marL="742950" indent="-285750" defTabSz="802005">
              <a:defRPr sz="1400">
                <a:solidFill>
                  <a:schemeClr val="bg1"/>
                </a:solidFill>
                <a:latin typeface="FrutigerNext LT Regular" pitchFamily="34" charset="0"/>
                <a:ea typeface="MS PGothic" panose="020B0600070205080204" pitchFamily="34" charset="-128"/>
              </a:defRPr>
            </a:lvl2pPr>
            <a:lvl3pPr marL="1143000" indent="-228600" defTabSz="802005">
              <a:defRPr sz="1400">
                <a:solidFill>
                  <a:schemeClr val="bg1"/>
                </a:solidFill>
                <a:latin typeface="FrutigerNext LT Regular" pitchFamily="34" charset="0"/>
                <a:ea typeface="MS PGothic" panose="020B0600070205080204" pitchFamily="34" charset="-128"/>
              </a:defRPr>
            </a:lvl3pPr>
            <a:lvl4pPr marL="1600200" indent="-228600" defTabSz="802005">
              <a:defRPr sz="1400">
                <a:solidFill>
                  <a:schemeClr val="bg1"/>
                </a:solidFill>
                <a:latin typeface="FrutigerNext LT Regular" pitchFamily="34" charset="0"/>
                <a:ea typeface="MS PGothic" panose="020B0600070205080204" pitchFamily="34" charset="-128"/>
              </a:defRPr>
            </a:lvl4pPr>
            <a:lvl5pPr marL="2057400" indent="-228600" defTabSz="802005">
              <a:defRPr sz="1400">
                <a:solidFill>
                  <a:schemeClr val="bg1"/>
                </a:solidFill>
                <a:latin typeface="FrutigerNext LT Regular" pitchFamily="34" charset="0"/>
                <a:ea typeface="MS PGothic" panose="020B0600070205080204" pitchFamily="34" charset="-128"/>
              </a:defRPr>
            </a:lvl5pPr>
            <a:lvl6pPr marL="25146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6pPr>
            <a:lvl7pPr marL="29718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7pPr>
            <a:lvl8pPr marL="34290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8pPr>
            <a:lvl9pPr marL="38862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9pPr>
          </a:lstStyle>
          <a:p>
            <a:pPr fontAlgn="base">
              <a:spcBef>
                <a:spcPct val="0"/>
              </a:spcBef>
              <a:spcAft>
                <a:spcPct val="0"/>
              </a:spcAft>
            </a:pPr>
            <a:endParaRPr lang="zh-CN" altLang="en-US" sz="2800" b="1" kern="0" dirty="0">
              <a:solidFill>
                <a:srgbClr val="0070C0"/>
              </a:solidFill>
              <a:latin typeface="Microsoft YaHei" panose="020B0503020204020204" pitchFamily="34" charset="-122"/>
              <a:ea typeface="Microsoft YaHei" panose="020B0503020204020204" pitchFamily="34" charset="-122"/>
            </a:endParaRPr>
          </a:p>
        </p:txBody>
      </p:sp>
      <p:grpSp>
        <p:nvGrpSpPr>
          <p:cNvPr id="16" name="组合 15"/>
          <p:cNvGrpSpPr/>
          <p:nvPr/>
        </p:nvGrpSpPr>
        <p:grpSpPr>
          <a:xfrm>
            <a:off x="774885" y="1681827"/>
            <a:ext cx="4683718" cy="4006032"/>
            <a:chOff x="6714611" y="1351105"/>
            <a:chExt cx="4342732" cy="4184351"/>
          </a:xfrm>
        </p:grpSpPr>
        <p:sp>
          <p:nvSpPr>
            <p:cNvPr id="18" name="圆角矩形 17"/>
            <p:cNvSpPr/>
            <p:nvPr/>
          </p:nvSpPr>
          <p:spPr bwMode="auto">
            <a:xfrm>
              <a:off x="6817667" y="1351105"/>
              <a:ext cx="1816977" cy="447287"/>
            </a:xfrm>
            <a:prstGeom prst="roundRect">
              <a:avLst/>
            </a:prstGeom>
            <a:solidFill>
              <a:srgbClr val="92D05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ThreadPoolControler</a:t>
              </a:r>
              <a:endParaRPr lang="zh-CN" altLang="en-US" sz="1050" kern="0" dirty="0">
                <a:solidFill>
                  <a:srgbClr val="000000"/>
                </a:solidFill>
                <a:latin typeface="Arial" panose="020B0604020202020204" pitchFamily="34" charset="0"/>
              </a:endParaRPr>
            </a:p>
          </p:txBody>
        </p:sp>
        <p:sp>
          <p:nvSpPr>
            <p:cNvPr id="19" name="圆角矩形 18"/>
            <p:cNvSpPr/>
            <p:nvPr/>
          </p:nvSpPr>
          <p:spPr bwMode="auto">
            <a:xfrm>
              <a:off x="9121923" y="1359206"/>
              <a:ext cx="1728192" cy="447287"/>
            </a:xfrm>
            <a:prstGeom prst="roundRect">
              <a:avLst/>
            </a:prstGeom>
            <a:solidFill>
              <a:srgbClr val="FFC00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ThreadSessionControler</a:t>
              </a:r>
              <a:endParaRPr lang="zh-CN" altLang="en-US" sz="1050" kern="0" dirty="0">
                <a:solidFill>
                  <a:srgbClr val="000000"/>
                </a:solidFill>
                <a:latin typeface="Arial" panose="020B0604020202020204" pitchFamily="34" charset="0"/>
              </a:endParaRPr>
            </a:p>
          </p:txBody>
        </p:sp>
        <p:cxnSp>
          <p:nvCxnSpPr>
            <p:cNvPr id="20" name="直接箭头连接符 19"/>
            <p:cNvCxnSpPr>
              <a:stCxn id="18" idx="3"/>
              <a:endCxn id="19" idx="1"/>
            </p:cNvCxnSpPr>
            <p:nvPr/>
          </p:nvCxnSpPr>
          <p:spPr bwMode="auto">
            <a:xfrm>
              <a:off x="8634644" y="1574749"/>
              <a:ext cx="487279" cy="8101"/>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pic>
          <p:nvPicPr>
            <p:cNvPr id="21" name="Picture 4" descr="C:\Users\z00203287\AppData\Roaming\eSpace_Desktop\UserData\z00203287\imagefiles\159AB79C-D1B4-4800-98E5-0E1124C01D3D.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61219" y="2438139"/>
              <a:ext cx="756548" cy="1295697"/>
            </a:xfrm>
            <a:prstGeom prst="rect">
              <a:avLst/>
            </a:prstGeom>
            <a:noFill/>
            <a:extLst>
              <a:ext uri="{909E8E84-426E-40DD-AFC4-6F175D3DCCD1}">
                <a14:hiddenFill xmlns:a14="http://schemas.microsoft.com/office/drawing/2010/main">
                  <a:solidFill>
                    <a:srgbClr val="FFFFFF"/>
                  </a:solidFill>
                </a14:hiddenFill>
              </a:ext>
            </a:extLst>
          </p:spPr>
        </p:pic>
        <p:sp>
          <p:nvSpPr>
            <p:cNvPr id="22" name="圆角矩形 21"/>
            <p:cNvSpPr/>
            <p:nvPr/>
          </p:nvSpPr>
          <p:spPr bwMode="auto">
            <a:xfrm>
              <a:off x="7681763" y="2508662"/>
              <a:ext cx="1728192" cy="447287"/>
            </a:xfrm>
            <a:prstGeom prst="roundRect">
              <a:avLst/>
            </a:prstGeom>
            <a:solidFill>
              <a:srgbClr val="92D05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ThreadPoolGroup</a:t>
              </a:r>
              <a:endParaRPr lang="zh-CN" altLang="en-US" sz="1050" kern="0" dirty="0">
                <a:solidFill>
                  <a:srgbClr val="000000"/>
                </a:solidFill>
                <a:latin typeface="Arial" panose="020B0604020202020204" pitchFamily="34" charset="0"/>
              </a:endParaRPr>
            </a:p>
          </p:txBody>
        </p:sp>
        <p:pic>
          <p:nvPicPr>
            <p:cNvPr id="23" name="Picture 4" descr="C:\Users\z00203287\AppData\Roaming\eSpace_Desktop\UserData\z00203287\imagefiles\159AB79C-D1B4-4800-98E5-0E1124C01D3D.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67457" y="3957616"/>
              <a:ext cx="756548" cy="1295697"/>
            </a:xfrm>
            <a:prstGeom prst="rect">
              <a:avLst/>
            </a:prstGeom>
            <a:noFill/>
            <a:extLst>
              <a:ext uri="{909E8E84-426E-40DD-AFC4-6F175D3DCCD1}">
                <a14:hiddenFill xmlns:a14="http://schemas.microsoft.com/office/drawing/2010/main">
                  <a:solidFill>
                    <a:srgbClr val="FFFFFF"/>
                  </a:solidFill>
                </a14:hiddenFill>
              </a:ext>
            </a:extLst>
          </p:spPr>
        </p:pic>
        <p:sp>
          <p:nvSpPr>
            <p:cNvPr id="24" name="圆角矩形 23"/>
            <p:cNvSpPr/>
            <p:nvPr/>
          </p:nvSpPr>
          <p:spPr bwMode="auto">
            <a:xfrm>
              <a:off x="7717767" y="4107326"/>
              <a:ext cx="1728192" cy="447287"/>
            </a:xfrm>
            <a:prstGeom prst="roundRect">
              <a:avLst/>
            </a:prstGeom>
            <a:solidFill>
              <a:srgbClr val="92D05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ThreadPoolGroup</a:t>
              </a:r>
              <a:endParaRPr lang="zh-CN" altLang="en-US" sz="1050" kern="0" dirty="0">
                <a:solidFill>
                  <a:srgbClr val="000000"/>
                </a:solidFill>
                <a:latin typeface="Arial" panose="020B0604020202020204" pitchFamily="34" charset="0"/>
              </a:endParaRPr>
            </a:p>
          </p:txBody>
        </p:sp>
        <p:cxnSp>
          <p:nvCxnSpPr>
            <p:cNvPr id="25" name="直接连接符 24"/>
            <p:cNvCxnSpPr/>
            <p:nvPr/>
          </p:nvCxnSpPr>
          <p:spPr bwMode="auto">
            <a:xfrm>
              <a:off x="6714611" y="1582850"/>
              <a:ext cx="0" cy="3064771"/>
            </a:xfrm>
            <a:prstGeom prst="line">
              <a:avLst/>
            </a:prstGeom>
            <a:noFill/>
            <a:ln w="38100" cap="flat" cmpd="sng" algn="ctr">
              <a:solidFill>
                <a:srgbClr val="000000"/>
              </a:solidFill>
              <a:prstDash val="solid"/>
              <a:headEnd type="none" w="med" len="med"/>
              <a:tailEnd type="none" w="med" len="med"/>
            </a:ln>
            <a:effectLst>
              <a:outerShdw blurRad="40000" dist="23000" dir="5400000" rotWithShape="0">
                <a:srgbClr val="000000">
                  <a:alpha val="35000"/>
                </a:srgbClr>
              </a:outerShdw>
            </a:effectLst>
          </p:spPr>
        </p:cxnSp>
        <p:cxnSp>
          <p:nvCxnSpPr>
            <p:cNvPr id="26" name="直接箭头连接符 25"/>
            <p:cNvCxnSpPr/>
            <p:nvPr/>
          </p:nvCxnSpPr>
          <p:spPr bwMode="auto">
            <a:xfrm>
              <a:off x="6714611" y="3078992"/>
              <a:ext cx="246608"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cxnSp>
          <p:nvCxnSpPr>
            <p:cNvPr id="27" name="直接箭头连接符 26"/>
            <p:cNvCxnSpPr>
              <a:endCxn id="23" idx="1"/>
            </p:cNvCxnSpPr>
            <p:nvPr/>
          </p:nvCxnSpPr>
          <p:spPr bwMode="auto">
            <a:xfrm>
              <a:off x="6721133" y="4605465"/>
              <a:ext cx="246324"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sp>
          <p:nvSpPr>
            <p:cNvPr id="28" name="圆角矩形 27"/>
            <p:cNvSpPr/>
            <p:nvPr/>
          </p:nvSpPr>
          <p:spPr bwMode="auto">
            <a:xfrm>
              <a:off x="8412021" y="3078463"/>
              <a:ext cx="1783535" cy="279126"/>
            </a:xfrm>
            <a:prstGeom prst="roundRect">
              <a:avLst/>
            </a:prstGeom>
            <a:solidFill>
              <a:srgbClr val="92D05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ThreadPoolListener</a:t>
              </a:r>
              <a:endParaRPr lang="zh-CN" altLang="en-US" sz="1050" kern="0" dirty="0">
                <a:solidFill>
                  <a:srgbClr val="000000"/>
                </a:solidFill>
                <a:latin typeface="Arial" panose="020B0604020202020204" pitchFamily="34" charset="0"/>
              </a:endParaRPr>
            </a:p>
          </p:txBody>
        </p:sp>
        <p:sp>
          <p:nvSpPr>
            <p:cNvPr id="29" name="圆角矩形 28"/>
            <p:cNvSpPr/>
            <p:nvPr/>
          </p:nvSpPr>
          <p:spPr bwMode="auto">
            <a:xfrm>
              <a:off x="8412021" y="4674979"/>
              <a:ext cx="1783534" cy="264490"/>
            </a:xfrm>
            <a:prstGeom prst="roundRect">
              <a:avLst/>
            </a:prstGeom>
            <a:solidFill>
              <a:srgbClr val="92D05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ThreadPoolListener</a:t>
              </a:r>
              <a:endParaRPr lang="zh-CN" altLang="en-US" sz="1050" kern="0" dirty="0">
                <a:solidFill>
                  <a:srgbClr val="000000"/>
                </a:solidFill>
                <a:latin typeface="Arial" panose="020B0604020202020204" pitchFamily="34" charset="0"/>
              </a:endParaRPr>
            </a:p>
          </p:txBody>
        </p:sp>
        <p:sp>
          <p:nvSpPr>
            <p:cNvPr id="30" name="圆角矩形 29"/>
            <p:cNvSpPr/>
            <p:nvPr/>
          </p:nvSpPr>
          <p:spPr bwMode="auto">
            <a:xfrm>
              <a:off x="8418259" y="3417916"/>
              <a:ext cx="1783784" cy="246628"/>
            </a:xfrm>
            <a:prstGeom prst="roundRect">
              <a:avLst/>
            </a:prstGeom>
            <a:solidFill>
              <a:srgbClr val="FFC00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ThreadPoolWorker</a:t>
              </a:r>
              <a:endParaRPr lang="zh-CN" altLang="en-US" sz="1050" kern="0" dirty="0">
                <a:solidFill>
                  <a:srgbClr val="000000"/>
                </a:solidFill>
                <a:latin typeface="Arial" panose="020B0604020202020204" pitchFamily="34" charset="0"/>
              </a:endParaRPr>
            </a:p>
          </p:txBody>
        </p:sp>
        <p:sp>
          <p:nvSpPr>
            <p:cNvPr id="31" name="圆角矩形 30"/>
            <p:cNvSpPr/>
            <p:nvPr/>
          </p:nvSpPr>
          <p:spPr bwMode="auto">
            <a:xfrm>
              <a:off x="8418259" y="4997396"/>
              <a:ext cx="1783784" cy="246628"/>
            </a:xfrm>
            <a:prstGeom prst="roundRect">
              <a:avLst/>
            </a:prstGeom>
            <a:solidFill>
              <a:srgbClr val="FFC00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ThreadPoolWorker</a:t>
              </a:r>
              <a:endParaRPr lang="zh-CN" altLang="en-US" sz="1050" kern="0" dirty="0">
                <a:solidFill>
                  <a:srgbClr val="000000"/>
                </a:solidFill>
                <a:latin typeface="Arial" panose="020B0604020202020204" pitchFamily="34" charset="0"/>
              </a:endParaRPr>
            </a:p>
          </p:txBody>
        </p:sp>
        <p:sp>
          <p:nvSpPr>
            <p:cNvPr id="32" name="圆角矩形 31"/>
            <p:cNvSpPr/>
            <p:nvPr/>
          </p:nvSpPr>
          <p:spPr bwMode="auto">
            <a:xfrm>
              <a:off x="8418259" y="5288828"/>
              <a:ext cx="1783784" cy="246628"/>
            </a:xfrm>
            <a:prstGeom prst="roundRect">
              <a:avLst/>
            </a:prstGeom>
            <a:solidFill>
              <a:srgbClr val="FFC00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ThreadPoolWorker</a:t>
              </a:r>
              <a:endParaRPr lang="zh-CN" altLang="en-US" sz="1050" kern="0" dirty="0">
                <a:solidFill>
                  <a:srgbClr val="000000"/>
                </a:solidFill>
                <a:latin typeface="Arial" panose="020B0604020202020204" pitchFamily="34" charset="0"/>
              </a:endParaRPr>
            </a:p>
          </p:txBody>
        </p:sp>
        <p:sp>
          <p:nvSpPr>
            <p:cNvPr id="33" name="圆角矩形 32"/>
            <p:cNvSpPr/>
            <p:nvPr/>
          </p:nvSpPr>
          <p:spPr bwMode="auto">
            <a:xfrm>
              <a:off x="8412021" y="3733836"/>
              <a:ext cx="1783784" cy="246628"/>
            </a:xfrm>
            <a:prstGeom prst="roundRect">
              <a:avLst/>
            </a:prstGeom>
            <a:solidFill>
              <a:srgbClr val="FFC00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err="1">
                  <a:solidFill>
                    <a:srgbClr val="000000"/>
                  </a:solidFill>
                  <a:latin typeface="Arial" panose="020B0604020202020204" pitchFamily="34" charset="0"/>
                </a:rPr>
                <a:t>ThreadPoolWorker</a:t>
              </a:r>
              <a:endParaRPr lang="zh-CN" altLang="en-US" sz="1050" kern="0" dirty="0">
                <a:solidFill>
                  <a:srgbClr val="000000"/>
                </a:solidFill>
                <a:latin typeface="Arial" panose="020B0604020202020204" pitchFamily="34" charset="0"/>
              </a:endParaRPr>
            </a:p>
          </p:txBody>
        </p:sp>
        <p:cxnSp>
          <p:nvCxnSpPr>
            <p:cNvPr id="34" name="直接连接符 33"/>
            <p:cNvCxnSpPr/>
            <p:nvPr/>
          </p:nvCxnSpPr>
          <p:spPr bwMode="auto">
            <a:xfrm>
              <a:off x="8113811" y="2955949"/>
              <a:ext cx="0" cy="935703"/>
            </a:xfrm>
            <a:prstGeom prst="line">
              <a:avLst/>
            </a:prstGeom>
            <a:noFill/>
            <a:ln w="38100" cap="flat" cmpd="sng" algn="ctr">
              <a:solidFill>
                <a:srgbClr val="000000"/>
              </a:solidFill>
              <a:prstDash val="solid"/>
              <a:headEnd type="none" w="med" len="med"/>
              <a:tailEnd type="none" w="med" len="med"/>
            </a:ln>
            <a:effectLst>
              <a:outerShdw blurRad="40000" dist="23000" dir="5400000" rotWithShape="0">
                <a:srgbClr val="000000">
                  <a:alpha val="35000"/>
                </a:srgbClr>
              </a:outerShdw>
            </a:effectLst>
          </p:spPr>
        </p:cxnSp>
        <p:cxnSp>
          <p:nvCxnSpPr>
            <p:cNvPr id="35" name="直接箭头连接符 34"/>
            <p:cNvCxnSpPr/>
            <p:nvPr/>
          </p:nvCxnSpPr>
          <p:spPr bwMode="auto">
            <a:xfrm>
              <a:off x="8113811" y="3213770"/>
              <a:ext cx="246608"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cxnSp>
          <p:nvCxnSpPr>
            <p:cNvPr id="36" name="直接箭头连接符 35"/>
            <p:cNvCxnSpPr/>
            <p:nvPr/>
          </p:nvCxnSpPr>
          <p:spPr bwMode="auto">
            <a:xfrm>
              <a:off x="8113811" y="3501802"/>
              <a:ext cx="246608"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cxnSp>
          <p:nvCxnSpPr>
            <p:cNvPr id="37" name="直接箭头连接符 36"/>
            <p:cNvCxnSpPr/>
            <p:nvPr/>
          </p:nvCxnSpPr>
          <p:spPr bwMode="auto">
            <a:xfrm>
              <a:off x="8113811" y="3891652"/>
              <a:ext cx="246608"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cxnSp>
          <p:nvCxnSpPr>
            <p:cNvPr id="38" name="直接连接符 37"/>
            <p:cNvCxnSpPr/>
            <p:nvPr/>
          </p:nvCxnSpPr>
          <p:spPr bwMode="auto">
            <a:xfrm>
              <a:off x="8131761" y="4552965"/>
              <a:ext cx="0" cy="935703"/>
            </a:xfrm>
            <a:prstGeom prst="line">
              <a:avLst/>
            </a:prstGeom>
            <a:noFill/>
            <a:ln w="38100" cap="flat" cmpd="sng" algn="ctr">
              <a:solidFill>
                <a:srgbClr val="000000"/>
              </a:solidFill>
              <a:prstDash val="solid"/>
              <a:headEnd type="none" w="med" len="med"/>
              <a:tailEnd type="none" w="med" len="med"/>
            </a:ln>
            <a:effectLst>
              <a:outerShdw blurRad="40000" dist="23000" dir="5400000" rotWithShape="0">
                <a:srgbClr val="000000">
                  <a:alpha val="35000"/>
                </a:srgbClr>
              </a:outerShdw>
            </a:effectLst>
          </p:spPr>
        </p:cxnSp>
        <p:cxnSp>
          <p:nvCxnSpPr>
            <p:cNvPr id="39" name="直接箭头连接符 38"/>
            <p:cNvCxnSpPr/>
            <p:nvPr/>
          </p:nvCxnSpPr>
          <p:spPr bwMode="auto">
            <a:xfrm>
              <a:off x="8131761" y="4797946"/>
              <a:ext cx="246608"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cxnSp>
          <p:nvCxnSpPr>
            <p:cNvPr id="40" name="直接箭头连接符 39"/>
            <p:cNvCxnSpPr/>
            <p:nvPr/>
          </p:nvCxnSpPr>
          <p:spPr bwMode="auto">
            <a:xfrm>
              <a:off x="8131761" y="5085978"/>
              <a:ext cx="246608"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cxnSp>
          <p:nvCxnSpPr>
            <p:cNvPr id="41" name="直接箭头连接符 40"/>
            <p:cNvCxnSpPr/>
            <p:nvPr/>
          </p:nvCxnSpPr>
          <p:spPr bwMode="auto">
            <a:xfrm>
              <a:off x="8131761" y="5446018"/>
              <a:ext cx="246608" cy="0"/>
            </a:xfrm>
            <a:prstGeom prst="straightConnector1">
              <a:avLst/>
            </a:prstGeom>
            <a:noFill/>
            <a:ln w="38100" cap="flat" cmpd="sng" algn="ctr">
              <a:solidFill>
                <a:srgbClr val="000000"/>
              </a:solidFill>
              <a:prstDash val="solid"/>
              <a:tailEnd type="triangle"/>
            </a:ln>
            <a:effectLst>
              <a:outerShdw blurRad="40000" dist="23000" dir="5400000" rotWithShape="0">
                <a:srgbClr val="000000">
                  <a:alpha val="35000"/>
                </a:srgbClr>
              </a:outerShdw>
            </a:effectLst>
          </p:spPr>
        </p:cxnSp>
        <p:sp>
          <p:nvSpPr>
            <p:cNvPr id="42" name="圆角矩形 41"/>
            <p:cNvSpPr/>
            <p:nvPr/>
          </p:nvSpPr>
          <p:spPr bwMode="auto">
            <a:xfrm>
              <a:off x="9504511" y="1890917"/>
              <a:ext cx="846504" cy="246628"/>
            </a:xfrm>
            <a:prstGeom prst="roundRect">
              <a:avLst/>
            </a:prstGeom>
            <a:solidFill>
              <a:srgbClr val="00B0F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a:solidFill>
                    <a:srgbClr val="000000"/>
                  </a:solidFill>
                  <a:latin typeface="Arial" panose="020B0604020202020204" pitchFamily="34" charset="0"/>
                </a:rPr>
                <a:t>session</a:t>
              </a:r>
              <a:endParaRPr lang="zh-CN" altLang="en-US" sz="1050" kern="0" dirty="0">
                <a:solidFill>
                  <a:srgbClr val="000000"/>
                </a:solidFill>
                <a:latin typeface="Arial" panose="020B0604020202020204" pitchFamily="34" charset="0"/>
              </a:endParaRPr>
            </a:p>
          </p:txBody>
        </p:sp>
        <p:sp>
          <p:nvSpPr>
            <p:cNvPr id="43" name="圆角矩形 42"/>
            <p:cNvSpPr/>
            <p:nvPr/>
          </p:nvSpPr>
          <p:spPr bwMode="auto">
            <a:xfrm>
              <a:off x="10161599" y="1942282"/>
              <a:ext cx="846504" cy="246628"/>
            </a:xfrm>
            <a:prstGeom prst="roundRect">
              <a:avLst/>
            </a:prstGeom>
            <a:solidFill>
              <a:srgbClr val="00B0F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a:solidFill>
                    <a:srgbClr val="000000"/>
                  </a:solidFill>
                  <a:latin typeface="Arial" panose="020B0604020202020204" pitchFamily="34" charset="0"/>
                </a:rPr>
                <a:t>session</a:t>
              </a:r>
              <a:endParaRPr lang="zh-CN" altLang="en-US" sz="1050" kern="0" dirty="0">
                <a:solidFill>
                  <a:srgbClr val="000000"/>
                </a:solidFill>
                <a:latin typeface="Arial" panose="020B0604020202020204" pitchFamily="34" charset="0"/>
              </a:endParaRPr>
            </a:p>
          </p:txBody>
        </p:sp>
        <p:sp>
          <p:nvSpPr>
            <p:cNvPr id="44" name="圆角矩形 43"/>
            <p:cNvSpPr/>
            <p:nvPr/>
          </p:nvSpPr>
          <p:spPr bwMode="auto">
            <a:xfrm>
              <a:off x="9504511" y="2226291"/>
              <a:ext cx="846504" cy="246628"/>
            </a:xfrm>
            <a:prstGeom prst="roundRect">
              <a:avLst/>
            </a:prstGeom>
            <a:solidFill>
              <a:srgbClr val="00B0F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a:solidFill>
                    <a:srgbClr val="000000"/>
                  </a:solidFill>
                  <a:latin typeface="Arial" panose="020B0604020202020204" pitchFamily="34" charset="0"/>
                </a:rPr>
                <a:t>session</a:t>
              </a:r>
              <a:endParaRPr lang="zh-CN" altLang="en-US" sz="1050" kern="0" dirty="0">
                <a:solidFill>
                  <a:srgbClr val="000000"/>
                </a:solidFill>
                <a:latin typeface="Arial" panose="020B0604020202020204" pitchFamily="34" charset="0"/>
              </a:endParaRPr>
            </a:p>
          </p:txBody>
        </p:sp>
        <p:sp>
          <p:nvSpPr>
            <p:cNvPr id="45" name="圆角矩形 44"/>
            <p:cNvSpPr/>
            <p:nvPr/>
          </p:nvSpPr>
          <p:spPr bwMode="auto">
            <a:xfrm>
              <a:off x="10210839" y="2324699"/>
              <a:ext cx="846504" cy="246628"/>
            </a:xfrm>
            <a:prstGeom prst="roundRect">
              <a:avLst/>
            </a:prstGeom>
            <a:solidFill>
              <a:srgbClr val="00B0F0"/>
            </a:solidFill>
            <a:ln>
              <a:solidFill>
                <a:srgbClr val="000000"/>
              </a:solidFill>
            </a:ln>
            <a:effectLst/>
          </p:spPr>
          <p:txBody>
            <a:bodyPr vert="horz" wrap="square" lIns="91437" tIns="45719" rIns="91437" bIns="45719" numCol="1" rtlCol="0" anchor="t" anchorCtr="0" compatLnSpc="1"/>
            <a:lstStyle/>
            <a:p>
              <a:pPr algn="ctr" defTabSz="914400" fontAlgn="base">
                <a:spcBef>
                  <a:spcPct val="0"/>
                </a:spcBef>
                <a:spcAft>
                  <a:spcPct val="0"/>
                </a:spcAft>
                <a:buClr>
                  <a:srgbClr val="CC9900"/>
                </a:buClr>
                <a:defRPr/>
              </a:pPr>
              <a:r>
                <a:rPr lang="en-US" altLang="zh-CN" sz="1050" kern="0" dirty="0">
                  <a:solidFill>
                    <a:srgbClr val="000000"/>
                  </a:solidFill>
                  <a:latin typeface="Arial" panose="020B0604020202020204" pitchFamily="34" charset="0"/>
                </a:rPr>
                <a:t>session</a:t>
              </a:r>
              <a:endParaRPr lang="zh-CN" altLang="en-US" sz="1050" kern="0" dirty="0">
                <a:solidFill>
                  <a:srgbClr val="000000"/>
                </a:solidFill>
                <a:latin typeface="Arial" panose="020B0604020202020204" pitchFamily="34" charset="0"/>
              </a:endParaRPr>
            </a:p>
          </p:txBody>
        </p:sp>
      </p:grpSp>
      <p:sp>
        <p:nvSpPr>
          <p:cNvPr id="47" name="矩形 46"/>
          <p:cNvSpPr/>
          <p:nvPr/>
        </p:nvSpPr>
        <p:spPr>
          <a:xfrm>
            <a:off x="5574159" y="1417984"/>
            <a:ext cx="6588650" cy="4524315"/>
          </a:xfrm>
          <a:prstGeom prst="rect">
            <a:avLst/>
          </a:prstGeom>
        </p:spPr>
        <p:txBody>
          <a:bodyPr wrap="square">
            <a:spAutoFit/>
          </a:bodyPr>
          <a:lstStyle/>
          <a:p>
            <a:pPr marL="342900" lvl="0" indent="-342900">
              <a:lnSpc>
                <a:spcPct val="150000"/>
              </a:lnSpc>
              <a:spcAft>
                <a:spcPts val="0"/>
              </a:spcAft>
              <a:buFont typeface="+mj-lt"/>
              <a:buAutoNum type="arabicParenR"/>
            </a:pPr>
            <a:r>
              <a:rPr lang="zh-CN" altLang="zh-CN" sz="1200" dirty="0">
                <a:solidFill>
                  <a:schemeClr val="bg1"/>
                </a:solidFill>
                <a:latin typeface="Microsoft YaHei" panose="020B0503020204020204" pitchFamily="34" charset="-122"/>
                <a:ea typeface="Microsoft YaHei" panose="020B0503020204020204" pitchFamily="34" charset="-122"/>
              </a:rPr>
              <a:t>客户端向数据库发起连接请求，</a:t>
            </a:r>
            <a:r>
              <a:rPr lang="en-US" altLang="zh-CN" sz="1200" dirty="0" err="1">
                <a:solidFill>
                  <a:schemeClr val="bg1"/>
                </a:solidFill>
                <a:latin typeface="Microsoft YaHei" panose="020B0503020204020204" pitchFamily="34" charset="-122"/>
                <a:ea typeface="Microsoft YaHei" panose="020B0503020204020204" pitchFamily="34" charset="-122"/>
              </a:rPr>
              <a:t>PostMaster</a:t>
            </a:r>
            <a:r>
              <a:rPr lang="zh-CN" altLang="zh-CN" sz="1200" dirty="0">
                <a:solidFill>
                  <a:schemeClr val="bg1"/>
                </a:solidFill>
                <a:latin typeface="Microsoft YaHei" panose="020B0503020204020204" pitchFamily="34" charset="-122"/>
                <a:ea typeface="Microsoft YaHei" panose="020B0503020204020204" pitchFamily="34" charset="-122"/>
              </a:rPr>
              <a:t>线程接收到连接请求并被唤醒求。</a:t>
            </a:r>
            <a:r>
              <a:rPr lang="en-US" altLang="zh-CN" sz="1200" dirty="0" err="1">
                <a:solidFill>
                  <a:schemeClr val="bg1"/>
                </a:solidFill>
                <a:latin typeface="Microsoft YaHei" panose="020B0503020204020204" pitchFamily="34" charset="-122"/>
                <a:ea typeface="Microsoft YaHei" panose="020B0503020204020204" pitchFamily="34" charset="-122"/>
              </a:rPr>
              <a:t>PostMaster</a:t>
            </a:r>
            <a:r>
              <a:rPr lang="zh-CN" altLang="zh-CN" sz="1200" dirty="0">
                <a:solidFill>
                  <a:schemeClr val="bg1"/>
                </a:solidFill>
                <a:latin typeface="Microsoft YaHei" panose="020B0503020204020204" pitchFamily="34" charset="-122"/>
                <a:ea typeface="Microsoft YaHei" panose="020B0503020204020204" pitchFamily="34" charset="-122"/>
              </a:rPr>
              <a:t>线程创建该连接对应的</a:t>
            </a:r>
            <a:r>
              <a:rPr lang="en-US" altLang="zh-CN" sz="1200" dirty="0">
                <a:solidFill>
                  <a:schemeClr val="bg1"/>
                </a:solidFill>
                <a:latin typeface="Microsoft YaHei" panose="020B0503020204020204" pitchFamily="34" charset="-122"/>
                <a:ea typeface="Microsoft YaHei" panose="020B0503020204020204" pitchFamily="34" charset="-122"/>
              </a:rPr>
              <a:t>socket</a:t>
            </a:r>
            <a:r>
              <a:rPr lang="zh-CN" altLang="zh-CN" sz="1200" dirty="0">
                <a:solidFill>
                  <a:schemeClr val="bg1"/>
                </a:solidFill>
                <a:latin typeface="Microsoft YaHei" panose="020B0503020204020204" pitchFamily="34" charset="-122"/>
                <a:ea typeface="Microsoft YaHei" panose="020B0503020204020204" pitchFamily="34" charset="-122"/>
              </a:rPr>
              <a:t>，以及创建</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数据结构。遍历当前所有的</a:t>
            </a:r>
            <a:r>
              <a:rPr lang="en-US" altLang="zh-CN" sz="1200" dirty="0">
                <a:solidFill>
                  <a:schemeClr val="bg1"/>
                </a:solidFill>
                <a:latin typeface="Microsoft YaHei" panose="020B0503020204020204" pitchFamily="34" charset="-122"/>
                <a:ea typeface="Microsoft YaHei" panose="020B0503020204020204" pitchFamily="34" charset="-122"/>
              </a:rPr>
              <a:t>Thread Group</a:t>
            </a:r>
            <a:r>
              <a:rPr lang="zh-CN" altLang="zh-CN" sz="1200" dirty="0">
                <a:solidFill>
                  <a:schemeClr val="bg1"/>
                </a:solidFill>
                <a:latin typeface="Microsoft YaHei" panose="020B0503020204020204" pitchFamily="34" charset="-122"/>
                <a:ea typeface="Microsoft YaHei" panose="020B0503020204020204" pitchFamily="34" charset="-122"/>
              </a:rPr>
              <a:t>，找到当前活跃</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数量最少的</a:t>
            </a:r>
            <a:r>
              <a:rPr lang="en-US" altLang="zh-CN" sz="1200" dirty="0">
                <a:solidFill>
                  <a:schemeClr val="bg1"/>
                </a:solidFill>
                <a:latin typeface="Microsoft YaHei" panose="020B0503020204020204" pitchFamily="34" charset="-122"/>
                <a:ea typeface="Microsoft YaHei" panose="020B0503020204020204" pitchFamily="34" charset="-122"/>
              </a:rPr>
              <a:t>Thread Group</a:t>
            </a:r>
            <a:r>
              <a:rPr lang="zh-CN" altLang="zh-CN" sz="1200" dirty="0">
                <a:solidFill>
                  <a:schemeClr val="bg1"/>
                </a:solidFill>
                <a:latin typeface="Microsoft YaHei" panose="020B0503020204020204" pitchFamily="34" charset="-122"/>
                <a:ea typeface="Microsoft YaHei" panose="020B0503020204020204" pitchFamily="34" charset="-122"/>
              </a:rPr>
              <a:t>，并把最新的</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分发给该</a:t>
            </a:r>
            <a:r>
              <a:rPr lang="en-US" altLang="zh-CN" sz="1200" dirty="0">
                <a:solidFill>
                  <a:schemeClr val="bg1"/>
                </a:solidFill>
                <a:latin typeface="Microsoft YaHei" panose="020B0503020204020204" pitchFamily="34" charset="-122"/>
                <a:ea typeface="Microsoft YaHei" panose="020B0503020204020204" pitchFamily="34" charset="-122"/>
              </a:rPr>
              <a:t>Thread Group</a:t>
            </a:r>
            <a:r>
              <a:rPr lang="zh-CN" altLang="zh-CN" sz="1200" dirty="0">
                <a:solidFill>
                  <a:schemeClr val="bg1"/>
                </a:solidFill>
                <a:latin typeface="Microsoft YaHei" panose="020B0503020204020204" pitchFamily="34" charset="-122"/>
                <a:ea typeface="Microsoft YaHei" panose="020B0503020204020204" pitchFamily="34" charset="-122"/>
              </a:rPr>
              <a:t>，加入到该</a:t>
            </a:r>
            <a:r>
              <a:rPr lang="en-US" altLang="zh-CN" sz="1200" dirty="0">
                <a:solidFill>
                  <a:schemeClr val="bg1"/>
                </a:solidFill>
                <a:latin typeface="Microsoft YaHei" panose="020B0503020204020204" pitchFamily="34" charset="-122"/>
                <a:ea typeface="Microsoft YaHei" panose="020B0503020204020204" pitchFamily="34" charset="-122"/>
              </a:rPr>
              <a:t>Thread Group </a:t>
            </a:r>
            <a:r>
              <a:rPr lang="zh-CN" altLang="zh-CN" sz="1200" dirty="0">
                <a:solidFill>
                  <a:schemeClr val="bg1"/>
                </a:solidFill>
                <a:latin typeface="Microsoft YaHei" panose="020B0503020204020204" pitchFamily="34" charset="-122"/>
                <a:ea typeface="Microsoft YaHei" panose="020B0503020204020204" pitchFamily="34" charset="-122"/>
              </a:rPr>
              <a:t>的</a:t>
            </a:r>
            <a:r>
              <a:rPr lang="en-US" altLang="zh-CN" sz="1200" dirty="0" err="1">
                <a:solidFill>
                  <a:schemeClr val="bg1"/>
                </a:solidFill>
                <a:latin typeface="Microsoft YaHei" panose="020B0503020204020204" pitchFamily="34" charset="-122"/>
                <a:ea typeface="Microsoft YaHei" panose="020B0503020204020204" pitchFamily="34" charset="-122"/>
              </a:rPr>
              <a:t>epoll</a:t>
            </a:r>
            <a:r>
              <a:rPr lang="zh-CN" altLang="zh-CN" sz="1200" dirty="0">
                <a:solidFill>
                  <a:schemeClr val="bg1"/>
                </a:solidFill>
                <a:latin typeface="Microsoft YaHei" panose="020B0503020204020204" pitchFamily="34" charset="-122"/>
                <a:ea typeface="Microsoft YaHei" panose="020B0503020204020204" pitchFamily="34" charset="-122"/>
              </a:rPr>
              <a:t>列表之中。</a:t>
            </a:r>
            <a:endParaRPr lang="zh-CN" altLang="zh-CN" sz="1200" dirty="0">
              <a:solidFill>
                <a:schemeClr val="bg1"/>
              </a:solidFill>
              <a:latin typeface="Microsoft YaHei" panose="020B0503020204020204" pitchFamily="34" charset="-122"/>
              <a:ea typeface="Microsoft YaHei" panose="020B0503020204020204" pitchFamily="34" charset="-122"/>
            </a:endParaRPr>
          </a:p>
          <a:p>
            <a:pPr marL="342900" lvl="0" indent="-342900">
              <a:lnSpc>
                <a:spcPct val="150000"/>
              </a:lnSpc>
              <a:spcAft>
                <a:spcPts val="0"/>
              </a:spcAft>
              <a:buFont typeface="+mj-lt"/>
              <a:buAutoNum type="arabicParenR"/>
            </a:pPr>
            <a:r>
              <a:rPr lang="en-US" altLang="zh-CN" sz="1200" dirty="0">
                <a:solidFill>
                  <a:schemeClr val="bg1"/>
                </a:solidFill>
                <a:latin typeface="Microsoft YaHei" panose="020B0503020204020204" pitchFamily="34" charset="-122"/>
                <a:ea typeface="Microsoft YaHei" panose="020B0503020204020204" pitchFamily="34" charset="-122"/>
              </a:rPr>
              <a:t>Thread Group</a:t>
            </a:r>
            <a:r>
              <a:rPr lang="zh-CN" altLang="zh-CN" sz="1200" dirty="0">
                <a:solidFill>
                  <a:schemeClr val="bg1"/>
                </a:solidFill>
                <a:latin typeface="Microsoft YaHei" panose="020B0503020204020204" pitchFamily="34" charset="-122"/>
                <a:ea typeface="Microsoft YaHei" panose="020B0503020204020204" pitchFamily="34" charset="-122"/>
              </a:rPr>
              <a:t>的</a:t>
            </a:r>
            <a:r>
              <a:rPr lang="en-US" altLang="zh-CN" sz="1200" dirty="0">
                <a:solidFill>
                  <a:schemeClr val="bg1"/>
                </a:solidFill>
                <a:latin typeface="Microsoft YaHei" panose="020B0503020204020204" pitchFamily="34" charset="-122"/>
                <a:ea typeface="Microsoft YaHei" panose="020B0503020204020204" pitchFamily="34" charset="-122"/>
              </a:rPr>
              <a:t>listener</a:t>
            </a:r>
            <a:r>
              <a:rPr lang="zh-CN" altLang="zh-CN" sz="1200" dirty="0">
                <a:solidFill>
                  <a:schemeClr val="bg1"/>
                </a:solidFill>
                <a:latin typeface="Microsoft YaHei" panose="020B0503020204020204" pitchFamily="34" charset="-122"/>
                <a:ea typeface="Microsoft YaHei" panose="020B0503020204020204" pitchFamily="34" charset="-122"/>
              </a:rPr>
              <a:t>线程负责监听</a:t>
            </a:r>
            <a:r>
              <a:rPr lang="en-US" altLang="zh-CN" sz="1200" dirty="0" err="1">
                <a:solidFill>
                  <a:schemeClr val="bg1"/>
                </a:solidFill>
                <a:latin typeface="Microsoft YaHei" panose="020B0503020204020204" pitchFamily="34" charset="-122"/>
                <a:ea typeface="Microsoft YaHei" panose="020B0503020204020204" pitchFamily="34" charset="-122"/>
              </a:rPr>
              <a:t>epoll</a:t>
            </a:r>
            <a:r>
              <a:rPr lang="zh-CN" altLang="zh-CN" sz="1200" dirty="0">
                <a:solidFill>
                  <a:schemeClr val="bg1"/>
                </a:solidFill>
                <a:latin typeface="Microsoft YaHei" panose="020B0503020204020204" pitchFamily="34" charset="-122"/>
                <a:ea typeface="Microsoft YaHei" panose="020B0503020204020204" pitchFamily="34" charset="-122"/>
              </a:rPr>
              <a:t>列表中所有的客户连接。</a:t>
            </a:r>
            <a:endParaRPr lang="zh-CN" altLang="zh-CN" sz="1200" dirty="0">
              <a:solidFill>
                <a:schemeClr val="bg1"/>
              </a:solidFill>
              <a:latin typeface="Microsoft YaHei" panose="020B0503020204020204" pitchFamily="34" charset="-122"/>
              <a:ea typeface="Microsoft YaHei" panose="020B0503020204020204" pitchFamily="34" charset="-122"/>
            </a:endParaRPr>
          </a:p>
          <a:p>
            <a:pPr marL="342900" lvl="0" indent="-342900">
              <a:lnSpc>
                <a:spcPct val="150000"/>
              </a:lnSpc>
              <a:spcAft>
                <a:spcPts val="0"/>
              </a:spcAft>
              <a:buFont typeface="+mj-lt"/>
              <a:buAutoNum type="arabicParenR"/>
            </a:pPr>
            <a:r>
              <a:rPr lang="zh-CN" altLang="zh-CN" sz="1200" dirty="0">
                <a:solidFill>
                  <a:schemeClr val="bg1"/>
                </a:solidFill>
                <a:latin typeface="Microsoft YaHei" panose="020B0503020204020204" pitchFamily="34" charset="-122"/>
                <a:ea typeface="Microsoft YaHei" panose="020B0503020204020204" pitchFamily="34" charset="-122"/>
              </a:rPr>
              <a:t>客户端发起任务请求，</a:t>
            </a:r>
            <a:r>
              <a:rPr lang="en-US" altLang="zh-CN" sz="1200" dirty="0">
                <a:solidFill>
                  <a:schemeClr val="bg1"/>
                </a:solidFill>
                <a:latin typeface="Microsoft YaHei" panose="020B0503020204020204" pitchFamily="34" charset="-122"/>
                <a:ea typeface="Microsoft YaHei" panose="020B0503020204020204" pitchFamily="34" charset="-122"/>
              </a:rPr>
              <a:t>listener</a:t>
            </a:r>
            <a:r>
              <a:rPr lang="zh-CN" altLang="zh-CN" sz="1200" dirty="0">
                <a:solidFill>
                  <a:schemeClr val="bg1"/>
                </a:solidFill>
                <a:latin typeface="Microsoft YaHei" panose="020B0503020204020204" pitchFamily="34" charset="-122"/>
                <a:ea typeface="Microsoft YaHei" panose="020B0503020204020204" pitchFamily="34" charset="-122"/>
              </a:rPr>
              <a:t>线程被唤醒。</a:t>
            </a:r>
            <a:r>
              <a:rPr lang="en-US" altLang="zh-CN" sz="1200" dirty="0">
                <a:solidFill>
                  <a:schemeClr val="bg1"/>
                </a:solidFill>
                <a:latin typeface="Microsoft YaHei" panose="020B0503020204020204" pitchFamily="34" charset="-122"/>
                <a:ea typeface="Microsoft YaHei" panose="020B0503020204020204" pitchFamily="34" charset="-122"/>
              </a:rPr>
              <a:t>Listener</a:t>
            </a:r>
            <a:r>
              <a:rPr lang="zh-CN" altLang="zh-CN" sz="1200" dirty="0">
                <a:solidFill>
                  <a:schemeClr val="bg1"/>
                </a:solidFill>
                <a:latin typeface="Microsoft YaHei" panose="020B0503020204020204" pitchFamily="34" charset="-122"/>
                <a:ea typeface="Microsoft YaHei" panose="020B0503020204020204" pitchFamily="34" charset="-122"/>
              </a:rPr>
              <a:t>线程检查当前的</a:t>
            </a:r>
            <a:r>
              <a:rPr lang="en-US" altLang="zh-CN" sz="1200" dirty="0">
                <a:solidFill>
                  <a:schemeClr val="bg1"/>
                </a:solidFill>
                <a:latin typeface="Microsoft YaHei" panose="020B0503020204020204" pitchFamily="34" charset="-122"/>
                <a:ea typeface="Microsoft YaHei" panose="020B0503020204020204" pitchFamily="34" charset="-122"/>
              </a:rPr>
              <a:t>Thread Group </a:t>
            </a:r>
            <a:r>
              <a:rPr lang="zh-CN" altLang="zh-CN" sz="1200" dirty="0">
                <a:solidFill>
                  <a:schemeClr val="bg1"/>
                </a:solidFill>
                <a:latin typeface="Microsoft YaHei" panose="020B0503020204020204" pitchFamily="34" charset="-122"/>
                <a:ea typeface="Microsoft YaHei" panose="020B0503020204020204" pitchFamily="34" charset="-122"/>
              </a:rPr>
              <a:t>是否有空闲</a:t>
            </a:r>
            <a:r>
              <a:rPr lang="en-US" altLang="zh-CN" sz="1200" dirty="0">
                <a:solidFill>
                  <a:schemeClr val="bg1"/>
                </a:solidFill>
                <a:latin typeface="Microsoft YaHei" panose="020B0503020204020204" pitchFamily="34" charset="-122"/>
                <a:ea typeface="Microsoft YaHei" panose="020B0503020204020204" pitchFamily="34" charset="-122"/>
              </a:rPr>
              <a:t>worker</a:t>
            </a:r>
            <a:r>
              <a:rPr lang="zh-CN" altLang="zh-CN" sz="1200" dirty="0">
                <a:solidFill>
                  <a:schemeClr val="bg1"/>
                </a:solidFill>
                <a:latin typeface="Microsoft YaHei" panose="020B0503020204020204" pitchFamily="34" charset="-122"/>
                <a:ea typeface="Microsoft YaHei" panose="020B0503020204020204" pitchFamily="34" charset="-122"/>
              </a:rPr>
              <a:t>线程，如果有，则把当前</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分配给该</a:t>
            </a:r>
            <a:r>
              <a:rPr lang="en-US" altLang="zh-CN" sz="1200" dirty="0">
                <a:solidFill>
                  <a:schemeClr val="bg1"/>
                </a:solidFill>
                <a:latin typeface="Microsoft YaHei" panose="020B0503020204020204" pitchFamily="34" charset="-122"/>
                <a:ea typeface="Microsoft YaHei" panose="020B0503020204020204" pitchFamily="34" charset="-122"/>
              </a:rPr>
              <a:t>worker</a:t>
            </a:r>
            <a:r>
              <a:rPr lang="zh-CN" altLang="zh-CN" sz="1200" dirty="0">
                <a:solidFill>
                  <a:schemeClr val="bg1"/>
                </a:solidFill>
                <a:latin typeface="Microsoft YaHei" panose="020B0503020204020204" pitchFamily="34" charset="-122"/>
                <a:ea typeface="Microsoft YaHei" panose="020B0503020204020204" pitchFamily="34" charset="-122"/>
              </a:rPr>
              <a:t>线程，并唤醒该</a:t>
            </a:r>
            <a:r>
              <a:rPr lang="en-US" altLang="zh-CN" sz="1200" dirty="0">
                <a:solidFill>
                  <a:schemeClr val="bg1"/>
                </a:solidFill>
                <a:latin typeface="Microsoft YaHei" panose="020B0503020204020204" pitchFamily="34" charset="-122"/>
                <a:ea typeface="Microsoft YaHei" panose="020B0503020204020204" pitchFamily="34" charset="-122"/>
              </a:rPr>
              <a:t>worker</a:t>
            </a:r>
            <a:r>
              <a:rPr lang="zh-CN" altLang="zh-CN" sz="1200" dirty="0">
                <a:solidFill>
                  <a:schemeClr val="bg1"/>
                </a:solidFill>
                <a:latin typeface="Microsoft YaHei" panose="020B0503020204020204" pitchFamily="34" charset="-122"/>
                <a:ea typeface="Microsoft YaHei" panose="020B0503020204020204" pitchFamily="34" charset="-122"/>
              </a:rPr>
              <a:t>线程；如果没有，则把该</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放在等待队列之中。</a:t>
            </a:r>
            <a:endParaRPr lang="zh-CN" altLang="zh-CN" sz="1200" dirty="0">
              <a:solidFill>
                <a:schemeClr val="bg1"/>
              </a:solidFill>
              <a:latin typeface="Microsoft YaHei" panose="020B0503020204020204" pitchFamily="34" charset="-122"/>
              <a:ea typeface="Microsoft YaHei" panose="020B0503020204020204" pitchFamily="34" charset="-122"/>
            </a:endParaRPr>
          </a:p>
          <a:p>
            <a:pPr marL="342900" lvl="0" indent="-342900">
              <a:lnSpc>
                <a:spcPct val="150000"/>
              </a:lnSpc>
              <a:spcAft>
                <a:spcPts val="0"/>
              </a:spcAft>
              <a:buFont typeface="+mj-lt"/>
              <a:buAutoNum type="arabicParenR"/>
            </a:pPr>
            <a:r>
              <a:rPr lang="en-US" altLang="zh-CN" sz="1200" dirty="0">
                <a:solidFill>
                  <a:schemeClr val="bg1"/>
                </a:solidFill>
                <a:latin typeface="Microsoft YaHei" panose="020B0503020204020204" pitchFamily="34" charset="-122"/>
                <a:ea typeface="Microsoft YaHei" panose="020B0503020204020204" pitchFamily="34" charset="-122"/>
              </a:rPr>
              <a:t>worker</a:t>
            </a:r>
            <a:r>
              <a:rPr lang="zh-CN" altLang="zh-CN" sz="1200" dirty="0">
                <a:solidFill>
                  <a:schemeClr val="bg1"/>
                </a:solidFill>
                <a:latin typeface="Microsoft YaHei" panose="020B0503020204020204" pitchFamily="34" charset="-122"/>
                <a:ea typeface="Microsoft YaHei" panose="020B0503020204020204" pitchFamily="34" charset="-122"/>
              </a:rPr>
              <a:t>线程被唤醒后，读取客户端连接上的请求，执行相应请求，并返还请求结果。在一次事务结束（提交、回滚），或者事务超时退出的时候，</a:t>
            </a:r>
            <a:r>
              <a:rPr lang="en-US" altLang="zh-CN" sz="1200" dirty="0">
                <a:solidFill>
                  <a:schemeClr val="bg1"/>
                </a:solidFill>
                <a:latin typeface="Microsoft YaHei" panose="020B0503020204020204" pitchFamily="34" charset="-122"/>
                <a:ea typeface="Microsoft YaHei" panose="020B0503020204020204" pitchFamily="34" charset="-122"/>
              </a:rPr>
              <a:t>worker</a:t>
            </a:r>
            <a:r>
              <a:rPr lang="zh-CN" altLang="zh-CN" sz="1200" dirty="0">
                <a:solidFill>
                  <a:schemeClr val="bg1"/>
                </a:solidFill>
                <a:latin typeface="Microsoft YaHei" panose="020B0503020204020204" pitchFamily="34" charset="-122"/>
                <a:ea typeface="Microsoft YaHei" panose="020B0503020204020204" pitchFamily="34" charset="-122"/>
              </a:rPr>
              <a:t>线程的一次任务完成。</a:t>
            </a:r>
            <a:r>
              <a:rPr lang="en-US" altLang="zh-CN" sz="1200" dirty="0">
                <a:solidFill>
                  <a:schemeClr val="bg1"/>
                </a:solidFill>
                <a:latin typeface="Microsoft YaHei" panose="020B0503020204020204" pitchFamily="34" charset="-122"/>
                <a:ea typeface="Microsoft YaHei" panose="020B0503020204020204" pitchFamily="34" charset="-122"/>
              </a:rPr>
              <a:t>worker</a:t>
            </a:r>
            <a:r>
              <a:rPr lang="zh-CN" altLang="zh-CN" sz="1200" dirty="0">
                <a:solidFill>
                  <a:schemeClr val="bg1"/>
                </a:solidFill>
                <a:latin typeface="Microsoft YaHei" panose="020B0503020204020204" pitchFamily="34" charset="-122"/>
                <a:ea typeface="Microsoft YaHei" panose="020B0503020204020204" pitchFamily="34" charset="-122"/>
              </a:rPr>
              <a:t>线程将</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返回给</a:t>
            </a:r>
            <a:r>
              <a:rPr lang="en-US" altLang="zh-CN" sz="1200" dirty="0">
                <a:solidFill>
                  <a:schemeClr val="bg1"/>
                </a:solidFill>
                <a:latin typeface="Microsoft YaHei" panose="020B0503020204020204" pitchFamily="34" charset="-122"/>
                <a:ea typeface="Microsoft YaHei" panose="020B0503020204020204" pitchFamily="34" charset="-122"/>
              </a:rPr>
              <a:t>listener</a:t>
            </a:r>
            <a:r>
              <a:rPr lang="zh-CN" altLang="zh-CN" sz="1200" dirty="0">
                <a:solidFill>
                  <a:schemeClr val="bg1"/>
                </a:solidFill>
                <a:latin typeface="Microsoft YaHei" panose="020B0503020204020204" pitchFamily="34" charset="-122"/>
                <a:ea typeface="Microsoft YaHei" panose="020B0503020204020204" pitchFamily="34" charset="-122"/>
              </a:rPr>
              <a:t>线程，</a:t>
            </a:r>
            <a:r>
              <a:rPr lang="en-US" altLang="zh-CN" sz="1200" dirty="0">
                <a:solidFill>
                  <a:schemeClr val="bg1"/>
                </a:solidFill>
                <a:latin typeface="Microsoft YaHei" panose="020B0503020204020204" pitchFamily="34" charset="-122"/>
                <a:ea typeface="Microsoft YaHei" panose="020B0503020204020204" pitchFamily="34" charset="-122"/>
              </a:rPr>
              <a:t>listener</a:t>
            </a:r>
            <a:r>
              <a:rPr lang="zh-CN" altLang="zh-CN" sz="1200" dirty="0">
                <a:solidFill>
                  <a:schemeClr val="bg1"/>
                </a:solidFill>
                <a:latin typeface="Microsoft YaHei" panose="020B0503020204020204" pitchFamily="34" charset="-122"/>
                <a:ea typeface="Microsoft YaHei" panose="020B0503020204020204" pitchFamily="34" charset="-122"/>
              </a:rPr>
              <a:t>线程继续等待该</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的下一次请求。</a:t>
            </a:r>
            <a:r>
              <a:rPr lang="en-US" altLang="zh-CN" sz="1200" dirty="0">
                <a:solidFill>
                  <a:schemeClr val="bg1"/>
                </a:solidFill>
                <a:latin typeface="Microsoft YaHei" panose="020B0503020204020204" pitchFamily="34" charset="-122"/>
                <a:ea typeface="Microsoft YaHei" panose="020B0503020204020204" pitchFamily="34" charset="-122"/>
              </a:rPr>
              <a:t>worker</a:t>
            </a:r>
            <a:r>
              <a:rPr lang="zh-CN" altLang="zh-CN" sz="1200" dirty="0">
                <a:solidFill>
                  <a:schemeClr val="bg1"/>
                </a:solidFill>
                <a:latin typeface="Microsoft YaHei" panose="020B0503020204020204" pitchFamily="34" charset="-122"/>
                <a:ea typeface="Microsoft YaHei" panose="020B0503020204020204" pitchFamily="34" charset="-122"/>
              </a:rPr>
              <a:t>线程返还</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后，检查</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等待队列，如果存在等待响应请求的</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，则直接从该队列中取出新的</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并继续工作；如果没有等待响应的</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，则将自身标记为</a:t>
            </a:r>
            <a:r>
              <a:rPr lang="en-US" altLang="zh-CN" sz="1200" dirty="0">
                <a:solidFill>
                  <a:schemeClr val="bg1"/>
                </a:solidFill>
                <a:latin typeface="Microsoft YaHei" panose="020B0503020204020204" pitchFamily="34" charset="-122"/>
                <a:ea typeface="Microsoft YaHei" panose="020B0503020204020204" pitchFamily="34" charset="-122"/>
              </a:rPr>
              <a:t>free</a:t>
            </a:r>
            <a:r>
              <a:rPr lang="zh-CN" altLang="zh-CN" sz="1200" dirty="0">
                <a:solidFill>
                  <a:schemeClr val="bg1"/>
                </a:solidFill>
                <a:latin typeface="Microsoft YaHei" panose="020B0503020204020204" pitchFamily="34" charset="-122"/>
                <a:ea typeface="Microsoft YaHei" panose="020B0503020204020204" pitchFamily="34" charset="-122"/>
              </a:rPr>
              <a:t>状态，等待</a:t>
            </a:r>
            <a:r>
              <a:rPr lang="en-US" altLang="zh-CN" sz="1200" dirty="0">
                <a:solidFill>
                  <a:schemeClr val="bg1"/>
                </a:solidFill>
                <a:latin typeface="Microsoft YaHei" panose="020B0503020204020204" pitchFamily="34" charset="-122"/>
                <a:ea typeface="Microsoft YaHei" panose="020B0503020204020204" pitchFamily="34" charset="-122"/>
              </a:rPr>
              <a:t>listener</a:t>
            </a:r>
            <a:r>
              <a:rPr lang="zh-CN" altLang="zh-CN" sz="1200" dirty="0">
                <a:solidFill>
                  <a:schemeClr val="bg1"/>
                </a:solidFill>
                <a:latin typeface="Microsoft YaHei" panose="020B0503020204020204" pitchFamily="34" charset="-122"/>
                <a:ea typeface="Microsoft YaHei" panose="020B0503020204020204" pitchFamily="34" charset="-122"/>
              </a:rPr>
              <a:t>线程唤醒。</a:t>
            </a:r>
            <a:endParaRPr lang="zh-CN" altLang="zh-CN" sz="1200" dirty="0">
              <a:solidFill>
                <a:schemeClr val="bg1"/>
              </a:solidFill>
              <a:latin typeface="Microsoft YaHei" panose="020B0503020204020204" pitchFamily="34" charset="-122"/>
              <a:ea typeface="Microsoft YaHei" panose="020B0503020204020204" pitchFamily="34" charset="-122"/>
            </a:endParaRPr>
          </a:p>
          <a:p>
            <a:pPr marL="342900" lvl="0" indent="-342900">
              <a:lnSpc>
                <a:spcPct val="150000"/>
              </a:lnSpc>
              <a:spcAft>
                <a:spcPts val="0"/>
              </a:spcAft>
              <a:buFont typeface="+mj-lt"/>
              <a:buAutoNum type="arabicParenR"/>
            </a:pPr>
            <a:r>
              <a:rPr lang="zh-CN" altLang="zh-CN" sz="1200" dirty="0">
                <a:solidFill>
                  <a:schemeClr val="bg1"/>
                </a:solidFill>
                <a:latin typeface="Microsoft YaHei" panose="020B0503020204020204" pitchFamily="34" charset="-122"/>
                <a:ea typeface="Microsoft YaHei" panose="020B0503020204020204" pitchFamily="34" charset="-122"/>
              </a:rPr>
              <a:t>客户端断开连接时，</a:t>
            </a:r>
            <a:r>
              <a:rPr lang="en-US" altLang="zh-CN" sz="1200" dirty="0">
                <a:solidFill>
                  <a:schemeClr val="bg1"/>
                </a:solidFill>
                <a:latin typeface="Microsoft YaHei" panose="020B0503020204020204" pitchFamily="34" charset="-122"/>
                <a:ea typeface="Microsoft YaHei" panose="020B0503020204020204" pitchFamily="34" charset="-122"/>
              </a:rPr>
              <a:t>listener</a:t>
            </a:r>
            <a:r>
              <a:rPr lang="zh-CN" altLang="zh-CN" sz="1200" dirty="0">
                <a:solidFill>
                  <a:schemeClr val="bg1"/>
                </a:solidFill>
                <a:latin typeface="Microsoft YaHei" panose="020B0503020204020204" pitchFamily="34" charset="-122"/>
                <a:ea typeface="Microsoft YaHei" panose="020B0503020204020204" pitchFamily="34" charset="-122"/>
              </a:rPr>
              <a:t>线程被唤醒，关闭连接，同时清理</a:t>
            </a:r>
            <a:r>
              <a:rPr lang="en-US" altLang="zh-CN" sz="1200" dirty="0">
                <a:solidFill>
                  <a:schemeClr val="bg1"/>
                </a:solidFill>
                <a:latin typeface="Microsoft YaHei" panose="020B0503020204020204" pitchFamily="34" charset="-122"/>
                <a:ea typeface="Microsoft YaHei" panose="020B0503020204020204" pitchFamily="34" charset="-122"/>
              </a:rPr>
              <a:t>session</a:t>
            </a:r>
            <a:r>
              <a:rPr lang="zh-CN" altLang="zh-CN" sz="1200" dirty="0">
                <a:solidFill>
                  <a:schemeClr val="bg1"/>
                </a:solidFill>
                <a:latin typeface="Microsoft YaHei" panose="020B0503020204020204" pitchFamily="34" charset="-122"/>
                <a:ea typeface="Microsoft YaHei" panose="020B0503020204020204" pitchFamily="34" charset="-122"/>
              </a:rPr>
              <a:t>相关结构，释放内存和</a:t>
            </a:r>
            <a:r>
              <a:rPr lang="en-US" altLang="zh-CN" sz="1200" dirty="0" err="1">
                <a:solidFill>
                  <a:schemeClr val="bg1"/>
                </a:solidFill>
                <a:latin typeface="Microsoft YaHei" panose="020B0503020204020204" pitchFamily="34" charset="-122"/>
                <a:ea typeface="Microsoft YaHei" panose="020B0503020204020204" pitchFamily="34" charset="-122"/>
              </a:rPr>
              <a:t>fd</a:t>
            </a:r>
            <a:r>
              <a:rPr lang="zh-CN" altLang="zh-CN" sz="1200" dirty="0">
                <a:solidFill>
                  <a:schemeClr val="bg1"/>
                </a:solidFill>
                <a:latin typeface="Microsoft YaHei" panose="020B0503020204020204" pitchFamily="34" charset="-122"/>
                <a:ea typeface="Microsoft YaHei" panose="020B0503020204020204" pitchFamily="34" charset="-122"/>
              </a:rPr>
              <a:t>等资源</a:t>
            </a:r>
            <a:r>
              <a:rPr lang="zh-CN" altLang="zh-CN" sz="1200" dirty="0" smtClean="0">
                <a:solidFill>
                  <a:schemeClr val="bg1"/>
                </a:solidFill>
                <a:latin typeface="Microsoft YaHei" panose="020B0503020204020204" pitchFamily="34" charset="-122"/>
                <a:ea typeface="Microsoft YaHei" panose="020B0503020204020204" pitchFamily="34" charset="-122"/>
              </a:rPr>
              <a:t>。</a:t>
            </a:r>
            <a:endParaRPr lang="zh-CN" altLang="zh-CN" sz="12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线程池下大并发性能结果</a:t>
            </a:r>
            <a:endParaRPr lang="zh-CN" altLang="en-US" dirty="0"/>
          </a:p>
        </p:txBody>
      </p:sp>
      <p:sp>
        <p:nvSpPr>
          <p:cNvPr id="53" name="Rectangle 3"/>
          <p:cNvSpPr>
            <a:spLocks noChangeArrowheads="1"/>
          </p:cNvSpPr>
          <p:nvPr/>
        </p:nvSpPr>
        <p:spPr bwMode="gray">
          <a:xfrm>
            <a:off x="697510" y="966804"/>
            <a:ext cx="8634016" cy="8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84" rIns="45684" anchor="ctr"/>
          <a:lstStyle>
            <a:lvl1pPr defTabSz="802005">
              <a:defRPr sz="1400">
                <a:solidFill>
                  <a:schemeClr val="bg1"/>
                </a:solidFill>
                <a:latin typeface="FrutigerNext LT Regular" pitchFamily="34" charset="0"/>
                <a:ea typeface="MS PGothic" panose="020B0600070205080204" pitchFamily="34" charset="-128"/>
              </a:defRPr>
            </a:lvl1pPr>
            <a:lvl2pPr marL="742950" indent="-285750" defTabSz="802005">
              <a:defRPr sz="1400">
                <a:solidFill>
                  <a:schemeClr val="bg1"/>
                </a:solidFill>
                <a:latin typeface="FrutigerNext LT Regular" pitchFamily="34" charset="0"/>
                <a:ea typeface="MS PGothic" panose="020B0600070205080204" pitchFamily="34" charset="-128"/>
              </a:defRPr>
            </a:lvl2pPr>
            <a:lvl3pPr marL="1143000" indent="-228600" defTabSz="802005">
              <a:defRPr sz="1400">
                <a:solidFill>
                  <a:schemeClr val="bg1"/>
                </a:solidFill>
                <a:latin typeface="FrutigerNext LT Regular" pitchFamily="34" charset="0"/>
                <a:ea typeface="MS PGothic" panose="020B0600070205080204" pitchFamily="34" charset="-128"/>
              </a:defRPr>
            </a:lvl3pPr>
            <a:lvl4pPr marL="1600200" indent="-228600" defTabSz="802005">
              <a:defRPr sz="1400">
                <a:solidFill>
                  <a:schemeClr val="bg1"/>
                </a:solidFill>
                <a:latin typeface="FrutigerNext LT Regular" pitchFamily="34" charset="0"/>
                <a:ea typeface="MS PGothic" panose="020B0600070205080204" pitchFamily="34" charset="-128"/>
              </a:defRPr>
            </a:lvl4pPr>
            <a:lvl5pPr marL="2057400" indent="-228600" defTabSz="802005">
              <a:defRPr sz="1400">
                <a:solidFill>
                  <a:schemeClr val="bg1"/>
                </a:solidFill>
                <a:latin typeface="FrutigerNext LT Regular" pitchFamily="34" charset="0"/>
                <a:ea typeface="MS PGothic" panose="020B0600070205080204" pitchFamily="34" charset="-128"/>
              </a:defRPr>
            </a:lvl5pPr>
            <a:lvl6pPr marL="25146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6pPr>
            <a:lvl7pPr marL="29718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7pPr>
            <a:lvl8pPr marL="34290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8pPr>
            <a:lvl9pPr marL="38862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9pPr>
          </a:lstStyle>
          <a:p>
            <a:pPr fontAlgn="base">
              <a:spcBef>
                <a:spcPct val="0"/>
              </a:spcBef>
              <a:spcAft>
                <a:spcPct val="0"/>
              </a:spcAft>
            </a:pPr>
            <a:endParaRPr lang="zh-CN" altLang="en-US" sz="2800" b="1" kern="0" dirty="0">
              <a:solidFill>
                <a:srgbClr val="0070C0"/>
              </a:solidFill>
              <a:latin typeface="Microsoft YaHei" panose="020B0503020204020204" pitchFamily="34" charset="-122"/>
              <a:ea typeface="Microsoft YaHei" panose="020B0503020204020204" pitchFamily="34" charset="-122"/>
            </a:endParaRPr>
          </a:p>
        </p:txBody>
      </p:sp>
      <p:cxnSp>
        <p:nvCxnSpPr>
          <p:cNvPr id="7" name="直接箭头连接符 6"/>
          <p:cNvCxnSpPr/>
          <p:nvPr/>
        </p:nvCxnSpPr>
        <p:spPr>
          <a:xfrm flipV="1">
            <a:off x="1315092" y="4274052"/>
            <a:ext cx="3719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1623317" y="1571949"/>
            <a:ext cx="0" cy="30103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4405192" y="4397611"/>
            <a:ext cx="713527"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用户</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79" name="文本框 78"/>
          <p:cNvSpPr txBox="1"/>
          <p:nvPr/>
        </p:nvSpPr>
        <p:spPr>
          <a:xfrm>
            <a:off x="437655" y="1693797"/>
            <a:ext cx="1134297"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响应时间</a:t>
            </a:r>
            <a:endParaRPr lang="zh-CN" altLang="en-US" dirty="0">
              <a:solidFill>
                <a:schemeClr val="bg1"/>
              </a:solidFill>
              <a:latin typeface="Microsoft YaHei" panose="020B0503020204020204" pitchFamily="34" charset="-122"/>
              <a:ea typeface="Microsoft YaHei" panose="020B0503020204020204" pitchFamily="34" charset="-122"/>
            </a:endParaRPr>
          </a:p>
        </p:txBody>
      </p:sp>
      <p:cxnSp>
        <p:nvCxnSpPr>
          <p:cNvPr id="80" name="直接箭头连接符 79"/>
          <p:cNvCxnSpPr/>
          <p:nvPr/>
        </p:nvCxnSpPr>
        <p:spPr>
          <a:xfrm flipV="1">
            <a:off x="6584030" y="4262068"/>
            <a:ext cx="3719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6892255" y="1559965"/>
            <a:ext cx="0" cy="30103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9674130" y="4385627"/>
            <a:ext cx="713527"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用户</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83" name="文本框 82"/>
          <p:cNvSpPr txBox="1"/>
          <p:nvPr/>
        </p:nvSpPr>
        <p:spPr>
          <a:xfrm>
            <a:off x="5912073" y="1681813"/>
            <a:ext cx="1134297"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吞吐量</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147" name="文本框 146"/>
          <p:cNvSpPr txBox="1"/>
          <p:nvPr/>
        </p:nvSpPr>
        <p:spPr>
          <a:xfrm>
            <a:off x="1566105" y="5008270"/>
            <a:ext cx="8691936" cy="424603"/>
          </a:xfrm>
          <a:prstGeom prst="rect">
            <a:avLst/>
          </a:prstGeom>
          <a:noFill/>
        </p:spPr>
        <p:txBody>
          <a:bodyPr wrap="square" rtlCol="0">
            <a:spAutoFit/>
          </a:bodyPr>
          <a:lstStyle/>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、高并发下保持性能的稳定性。</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p:txBody>
      </p:sp>
      <p:sp>
        <p:nvSpPr>
          <p:cNvPr id="2" name="任意多边形 1"/>
          <p:cNvSpPr/>
          <p:nvPr/>
        </p:nvSpPr>
        <p:spPr>
          <a:xfrm>
            <a:off x="1818526" y="3267180"/>
            <a:ext cx="2938409" cy="640390"/>
          </a:xfrm>
          <a:custGeom>
            <a:avLst/>
            <a:gdLst>
              <a:gd name="connsiteX0" fmla="*/ 0 w 2938409"/>
              <a:gd name="connsiteY0" fmla="*/ 595902 h 640390"/>
              <a:gd name="connsiteX1" fmla="*/ 1387011 w 2938409"/>
              <a:gd name="connsiteY1" fmla="*/ 595902 h 640390"/>
              <a:gd name="connsiteX2" fmla="*/ 2024009 w 2938409"/>
              <a:gd name="connsiteY2" fmla="*/ 133564 h 640390"/>
              <a:gd name="connsiteX3" fmla="*/ 2938409 w 2938409"/>
              <a:gd name="connsiteY3" fmla="*/ 0 h 640390"/>
            </a:gdLst>
            <a:ahLst/>
            <a:cxnLst>
              <a:cxn ang="0">
                <a:pos x="connsiteX0" y="connsiteY0"/>
              </a:cxn>
              <a:cxn ang="0">
                <a:pos x="connsiteX1" y="connsiteY1"/>
              </a:cxn>
              <a:cxn ang="0">
                <a:pos x="connsiteX2" y="connsiteY2"/>
              </a:cxn>
              <a:cxn ang="0">
                <a:pos x="connsiteX3" y="connsiteY3"/>
              </a:cxn>
            </a:cxnLst>
            <a:rect l="l" t="t" r="r" b="b"/>
            <a:pathLst>
              <a:path w="2938409" h="640390">
                <a:moveTo>
                  <a:pt x="0" y="595902"/>
                </a:moveTo>
                <a:cubicBezTo>
                  <a:pt x="524838" y="634430"/>
                  <a:pt x="1049676" y="672958"/>
                  <a:pt x="1387011" y="595902"/>
                </a:cubicBezTo>
                <a:cubicBezTo>
                  <a:pt x="1724346" y="518846"/>
                  <a:pt x="1765443" y="232881"/>
                  <a:pt x="2024009" y="133564"/>
                </a:cubicBezTo>
                <a:cubicBezTo>
                  <a:pt x="2282575" y="34247"/>
                  <a:pt x="2938409" y="0"/>
                  <a:pt x="29384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4" name="任意多边形 3"/>
          <p:cNvSpPr/>
          <p:nvPr/>
        </p:nvSpPr>
        <p:spPr>
          <a:xfrm>
            <a:off x="7140539" y="2686159"/>
            <a:ext cx="2691830" cy="1084455"/>
          </a:xfrm>
          <a:custGeom>
            <a:avLst/>
            <a:gdLst>
              <a:gd name="connsiteX0" fmla="*/ 0 w 2691830"/>
              <a:gd name="connsiteY0" fmla="*/ 1084455 h 1084455"/>
              <a:gd name="connsiteX1" fmla="*/ 667821 w 2691830"/>
              <a:gd name="connsiteY1" fmla="*/ 108410 h 1084455"/>
              <a:gd name="connsiteX2" fmla="*/ 2691830 w 2691830"/>
              <a:gd name="connsiteY2" fmla="*/ 67314 h 1084455"/>
            </a:gdLst>
            <a:ahLst/>
            <a:cxnLst>
              <a:cxn ang="0">
                <a:pos x="connsiteX0" y="connsiteY0"/>
              </a:cxn>
              <a:cxn ang="0">
                <a:pos x="connsiteX1" y="connsiteY1"/>
              </a:cxn>
              <a:cxn ang="0">
                <a:pos x="connsiteX2" y="connsiteY2"/>
              </a:cxn>
            </a:cxnLst>
            <a:rect l="l" t="t" r="r" b="b"/>
            <a:pathLst>
              <a:path w="2691830" h="1084455">
                <a:moveTo>
                  <a:pt x="0" y="1084455"/>
                </a:moveTo>
                <a:cubicBezTo>
                  <a:pt x="109591" y="681194"/>
                  <a:pt x="219183" y="277934"/>
                  <a:pt x="667821" y="108410"/>
                </a:cubicBezTo>
                <a:cubicBezTo>
                  <a:pt x="1116459" y="-61114"/>
                  <a:pt x="1904144" y="3100"/>
                  <a:pt x="2691830" y="673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数据库事务</a:t>
            </a:r>
            <a:endParaRPr lang="zh-CN" altLang="en-US" dirty="0"/>
          </a:p>
        </p:txBody>
      </p:sp>
      <p:sp>
        <p:nvSpPr>
          <p:cNvPr id="53" name="Rectangle 3"/>
          <p:cNvSpPr>
            <a:spLocks noChangeArrowheads="1"/>
          </p:cNvSpPr>
          <p:nvPr/>
        </p:nvSpPr>
        <p:spPr bwMode="gray">
          <a:xfrm>
            <a:off x="697510" y="966804"/>
            <a:ext cx="8634016" cy="8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84" rIns="45684" anchor="ctr"/>
          <a:lstStyle>
            <a:lvl1pPr defTabSz="802005">
              <a:defRPr sz="1400">
                <a:solidFill>
                  <a:schemeClr val="bg1"/>
                </a:solidFill>
                <a:latin typeface="FrutigerNext LT Regular" pitchFamily="34" charset="0"/>
                <a:ea typeface="MS PGothic" panose="020B0600070205080204" pitchFamily="34" charset="-128"/>
              </a:defRPr>
            </a:lvl1pPr>
            <a:lvl2pPr marL="742950" indent="-285750" defTabSz="802005">
              <a:defRPr sz="1400">
                <a:solidFill>
                  <a:schemeClr val="bg1"/>
                </a:solidFill>
                <a:latin typeface="FrutigerNext LT Regular" pitchFamily="34" charset="0"/>
                <a:ea typeface="MS PGothic" panose="020B0600070205080204" pitchFamily="34" charset="-128"/>
              </a:defRPr>
            </a:lvl2pPr>
            <a:lvl3pPr marL="1143000" indent="-228600" defTabSz="802005">
              <a:defRPr sz="1400">
                <a:solidFill>
                  <a:schemeClr val="bg1"/>
                </a:solidFill>
                <a:latin typeface="FrutigerNext LT Regular" pitchFamily="34" charset="0"/>
                <a:ea typeface="MS PGothic" panose="020B0600070205080204" pitchFamily="34" charset="-128"/>
              </a:defRPr>
            </a:lvl3pPr>
            <a:lvl4pPr marL="1600200" indent="-228600" defTabSz="802005">
              <a:defRPr sz="1400">
                <a:solidFill>
                  <a:schemeClr val="bg1"/>
                </a:solidFill>
                <a:latin typeface="FrutigerNext LT Regular" pitchFamily="34" charset="0"/>
                <a:ea typeface="MS PGothic" panose="020B0600070205080204" pitchFamily="34" charset="-128"/>
              </a:defRPr>
            </a:lvl4pPr>
            <a:lvl5pPr marL="2057400" indent="-228600" defTabSz="802005">
              <a:defRPr sz="1400">
                <a:solidFill>
                  <a:schemeClr val="bg1"/>
                </a:solidFill>
                <a:latin typeface="FrutigerNext LT Regular" pitchFamily="34" charset="0"/>
                <a:ea typeface="MS PGothic" panose="020B0600070205080204" pitchFamily="34" charset="-128"/>
              </a:defRPr>
            </a:lvl5pPr>
            <a:lvl6pPr marL="25146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6pPr>
            <a:lvl7pPr marL="29718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7pPr>
            <a:lvl8pPr marL="34290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8pPr>
            <a:lvl9pPr marL="38862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9pPr>
          </a:lstStyle>
          <a:p>
            <a:pPr fontAlgn="base">
              <a:spcBef>
                <a:spcPct val="0"/>
              </a:spcBef>
              <a:spcAft>
                <a:spcPct val="0"/>
              </a:spcAft>
            </a:pPr>
            <a:endParaRPr lang="zh-CN" altLang="en-US" sz="2800" b="1" kern="0" dirty="0">
              <a:solidFill>
                <a:srgbClr val="0070C0"/>
              </a:solidFill>
              <a:latin typeface="Microsoft YaHei" panose="020B0503020204020204" pitchFamily="34" charset="-122"/>
              <a:ea typeface="Microsoft YaHei" panose="020B0503020204020204" pitchFamily="34" charset="-122"/>
            </a:endParaRPr>
          </a:p>
        </p:txBody>
      </p:sp>
      <p:sp>
        <p:nvSpPr>
          <p:cNvPr id="69" name="Rectangle 3"/>
          <p:cNvSpPr txBox="1">
            <a:spLocks noChangeArrowheads="1"/>
          </p:cNvSpPr>
          <p:nvPr/>
        </p:nvSpPr>
        <p:spPr bwMode="auto">
          <a:xfrm>
            <a:off x="734487" y="1187191"/>
            <a:ext cx="9416379" cy="1656184"/>
          </a:xfrm>
          <a:prstGeom prst="rect">
            <a:avLst/>
          </a:prstGeom>
          <a:noFill/>
          <a:ln w="9525">
            <a:noFill/>
            <a:miter lim="800000"/>
          </a:ln>
          <a:effectLst/>
        </p:spPr>
        <p:txBody>
          <a:bodyPr vert="horz" wrap="square" lIns="91409" tIns="45704" rIns="91409" bIns="45704" numCol="1" anchor="t" anchorCtr="0" compatLnSpc="1"/>
          <a:lstStyle/>
          <a:p>
            <a:pPr marL="342900" lvl="0" indent="-342900">
              <a:lnSpc>
                <a:spcPct val="90000"/>
              </a:lnSpc>
              <a:spcBef>
                <a:spcPct val="20000"/>
              </a:spcBef>
              <a:buClr>
                <a:srgbClr val="3333CC"/>
              </a:buClr>
              <a:buSzPct val="60000"/>
              <a:buFont typeface="Wingdings" panose="05000000000000000000" pitchFamily="2" charset="2"/>
              <a:buChar char="n"/>
            </a:pPr>
            <a:r>
              <a:rPr kumimoji="1" lang="zh-CN" altLang="en-US" sz="1400" b="1" kern="0" dirty="0" smtClean="0">
                <a:solidFill>
                  <a:schemeClr val="bg1"/>
                </a:solidFill>
                <a:latin typeface="Microsoft YaHei" panose="020B0503020204020204" pitchFamily="34" charset="-122"/>
                <a:ea typeface="Microsoft YaHei" panose="020B0503020204020204" pitchFamily="34" charset="-122"/>
              </a:rPr>
              <a:t>事务的</a:t>
            </a:r>
            <a:r>
              <a:rPr kumimoji="1" lang="en-US" altLang="zh-CN" sz="1400" b="1" kern="0" dirty="0" smtClean="0">
                <a:solidFill>
                  <a:schemeClr val="bg1"/>
                </a:solidFill>
                <a:latin typeface="Microsoft YaHei" panose="020B0503020204020204" pitchFamily="34" charset="-122"/>
                <a:ea typeface="Microsoft YaHei" panose="020B0503020204020204" pitchFamily="34" charset="-122"/>
              </a:rPr>
              <a:t>ACID</a:t>
            </a:r>
            <a:r>
              <a:rPr kumimoji="1" lang="zh-CN" altLang="en-US" sz="1400" b="1" kern="0" dirty="0" smtClean="0">
                <a:solidFill>
                  <a:schemeClr val="bg1"/>
                </a:solidFill>
                <a:latin typeface="Microsoft YaHei" panose="020B0503020204020204" pitchFamily="34" charset="-122"/>
                <a:ea typeface="Microsoft YaHei" panose="020B0503020204020204" pitchFamily="34" charset="-122"/>
              </a:rPr>
              <a:t>特性</a:t>
            </a:r>
            <a:endParaRPr kumimoji="1"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原子性（</a:t>
            </a:r>
            <a:r>
              <a:rPr kumimoji="1" lang="en-US" altLang="zh-CN" sz="1400" u="sng" kern="0" dirty="0" smtClean="0">
                <a:solidFill>
                  <a:schemeClr val="bg1"/>
                </a:solidFill>
                <a:latin typeface="Microsoft YaHei" panose="020B0503020204020204" pitchFamily="34" charset="-122"/>
                <a:ea typeface="Microsoft YaHei" panose="020B0503020204020204" pitchFamily="34" charset="-122"/>
              </a:rPr>
              <a:t>A</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tomicity</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）：事务所包含的操作要么全部完成，要么什么也没做。</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一致性（</a:t>
            </a:r>
            <a:r>
              <a:rPr kumimoji="1" lang="en-US" altLang="zh-CN" sz="1400" u="sng" kern="0" dirty="0" smtClean="0">
                <a:solidFill>
                  <a:schemeClr val="bg1"/>
                </a:solidFill>
                <a:latin typeface="Microsoft YaHei" panose="020B0503020204020204" pitchFamily="34" charset="-122"/>
                <a:ea typeface="Microsoft YaHei" panose="020B0503020204020204" pitchFamily="34" charset="-122"/>
              </a:rPr>
              <a:t>C</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onsistency</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）：在一致性数据库上执行事务后，数据库仍需保持为一致性的状态。</a:t>
            </a:r>
            <a:endParaRPr kumimoji="1" lang="zh-CN" altLang="en-US" sz="1400" kern="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隔离性（</a:t>
            </a:r>
            <a:r>
              <a:rPr kumimoji="1" lang="en-US" altLang="zh-CN" sz="1400" u="sng" kern="0" dirty="0" smtClean="0">
                <a:solidFill>
                  <a:schemeClr val="bg1"/>
                </a:solidFill>
                <a:latin typeface="Microsoft YaHei" panose="020B0503020204020204" pitchFamily="34" charset="-122"/>
                <a:ea typeface="Microsoft YaHei" panose="020B0503020204020204" pitchFamily="34" charset="-122"/>
              </a:rPr>
              <a:t>I</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solation</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）：没有结束的事务在提交之前不允许将其结果暴露给其它事务。</a:t>
            </a:r>
            <a:endParaRPr kumimoji="1" lang="zh-CN" altLang="en-US" sz="1400" kern="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持久性（</a:t>
            </a:r>
            <a:r>
              <a:rPr kumimoji="1" lang="en-US" altLang="zh-CN" sz="1400" u="sng" kern="0" dirty="0" smtClean="0">
                <a:solidFill>
                  <a:schemeClr val="bg1"/>
                </a:solidFill>
                <a:latin typeface="Microsoft YaHei" panose="020B0503020204020204" pitchFamily="34" charset="-122"/>
                <a:ea typeface="Microsoft YaHei" panose="020B0503020204020204" pitchFamily="34" charset="-122"/>
              </a:rPr>
              <a:t>D</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urability</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）：当一个事务的结果提交后，系统保证该结果不会因以后的故障而丢失。</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pPr>
            <a:endParaRPr kumimoji="1" lang="en-US" altLang="zh-CN" sz="1600" kern="0" dirty="0" smtClean="0">
              <a:solidFill>
                <a:schemeClr val="bg1"/>
              </a:solidFill>
              <a:latin typeface="Microsoft YaHei" panose="020B0503020204020204" pitchFamily="34" charset="-122"/>
              <a:ea typeface="Microsoft YaHei" panose="020B0503020204020204" pitchFamily="34" charset="-122"/>
            </a:endParaRPr>
          </a:p>
        </p:txBody>
      </p:sp>
      <p:sp>
        <p:nvSpPr>
          <p:cNvPr id="70" name="Rectangle 3"/>
          <p:cNvSpPr txBox="1">
            <a:spLocks noChangeArrowheads="1"/>
          </p:cNvSpPr>
          <p:nvPr/>
        </p:nvSpPr>
        <p:spPr bwMode="auto">
          <a:xfrm>
            <a:off x="806496" y="2843375"/>
            <a:ext cx="8136904" cy="288032"/>
          </a:xfrm>
          <a:prstGeom prst="rect">
            <a:avLst/>
          </a:prstGeom>
          <a:noFill/>
          <a:ln w="9525">
            <a:noFill/>
            <a:miter lim="800000"/>
          </a:ln>
          <a:effectLst/>
        </p:spPr>
        <p:txBody>
          <a:bodyPr vert="horz" wrap="square" lIns="91409" tIns="45704" rIns="91409" bIns="45704" numCol="1" anchor="t" anchorCtr="0" compatLnSpc="1"/>
          <a:lstStyle/>
          <a:p>
            <a:pPr marL="342900" lvl="0" indent="-342900">
              <a:lnSpc>
                <a:spcPct val="90000"/>
              </a:lnSpc>
              <a:spcBef>
                <a:spcPct val="20000"/>
              </a:spcBef>
              <a:buClr>
                <a:srgbClr val="3333CC"/>
              </a:buClr>
              <a:buSzPct val="60000"/>
              <a:buFont typeface="Wingdings" panose="05000000000000000000" pitchFamily="2" charset="2"/>
              <a:buChar char="n"/>
            </a:pPr>
            <a:r>
              <a:rPr kumimoji="1" lang="zh-CN" altLang="en-US" sz="1400" kern="0" dirty="0" smtClean="0">
                <a:solidFill>
                  <a:schemeClr val="bg1"/>
                </a:solidFill>
                <a:latin typeface="Tahoma" panose="020B0604030504040204"/>
                <a:ea typeface="SimSun" panose="02010600030101010101" pitchFamily="2" charset="-122"/>
              </a:rPr>
              <a:t>范例：银行转账（小张，小李都给小王转账）</a:t>
            </a:r>
            <a:endParaRPr kumimoji="1" lang="en-US" altLang="zh-CN" sz="1400" kern="0" dirty="0" smtClean="0">
              <a:solidFill>
                <a:schemeClr val="bg1"/>
              </a:solidFill>
              <a:latin typeface="Tahoma" panose="020B0604030504040204"/>
              <a:ea typeface="SimSun" panose="02010600030101010101" pitchFamily="2" charset="-122"/>
            </a:endParaRPr>
          </a:p>
          <a:p>
            <a:pPr marL="742950" lvl="1" indent="-285750">
              <a:lnSpc>
                <a:spcPct val="120000"/>
              </a:lnSpc>
              <a:spcBef>
                <a:spcPct val="20000"/>
              </a:spcBef>
              <a:buClr>
                <a:srgbClr val="FF0000"/>
              </a:buClr>
              <a:buSzPct val="55000"/>
            </a:pPr>
            <a:endParaRPr kumimoji="1" lang="en-US" altLang="zh-CN" sz="1600" kern="0" dirty="0" smtClean="0">
              <a:solidFill>
                <a:schemeClr val="bg1"/>
              </a:solidFill>
              <a:latin typeface="Tahoma" panose="020B0604030504040204"/>
              <a:ea typeface="SimSun" panose="02010600030101010101" pitchFamily="2" charset="-122"/>
            </a:endParaRPr>
          </a:p>
        </p:txBody>
      </p:sp>
      <p:sp>
        <p:nvSpPr>
          <p:cNvPr id="71" name="矩形 70"/>
          <p:cNvSpPr/>
          <p:nvPr/>
        </p:nvSpPr>
        <p:spPr bwMode="auto">
          <a:xfrm>
            <a:off x="2174648" y="3203415"/>
            <a:ext cx="1512168" cy="295417"/>
          </a:xfrm>
          <a:prstGeom prst="rect">
            <a:avLst/>
          </a:prstGeom>
          <a:noFill/>
          <a:ln w="9525" cap="flat" cmpd="sng" algn="ctr">
            <a:solidFill>
              <a:schemeClr val="bg1"/>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indent="0" algn="l" defTabSz="802005" rtl="0" eaLnBrk="1" fontAlgn="base" latinLnBrk="0" hangingPunct="1">
              <a:lnSpc>
                <a:spcPct val="100000"/>
              </a:lnSpc>
              <a:spcBef>
                <a:spcPct val="0"/>
              </a:spcBef>
              <a:spcAft>
                <a:spcPct val="0"/>
              </a:spcAft>
              <a:buClrTx/>
              <a:buSzTx/>
              <a:buFontTx/>
              <a:buNone/>
            </a:pPr>
            <a:endParaRPr kumimoji="0" lang="zh-CN" altLang="en-US" sz="1400" b="0" i="0" u="none" strike="noStrike" cap="none" normalizeH="0" baseline="0" smtClean="0">
              <a:ln>
                <a:noFill/>
              </a:ln>
              <a:solidFill>
                <a:schemeClr val="bg1"/>
              </a:solidFill>
              <a:effectLst/>
              <a:latin typeface="Microsoft YaHei" panose="020B0503020204020204" pitchFamily="34" charset="-122"/>
              <a:ea typeface="Microsoft YaHei" panose="020B0503020204020204" pitchFamily="34" charset="-122"/>
            </a:endParaRPr>
          </a:p>
        </p:txBody>
      </p:sp>
      <p:cxnSp>
        <p:nvCxnSpPr>
          <p:cNvPr id="72" name="直接箭头连接符 71"/>
          <p:cNvCxnSpPr/>
          <p:nvPr/>
        </p:nvCxnSpPr>
        <p:spPr bwMode="auto">
          <a:xfrm>
            <a:off x="2894728" y="3491447"/>
            <a:ext cx="0" cy="2088232"/>
          </a:xfrm>
          <a:prstGeom prst="straightConnector1">
            <a:avLst/>
          </a:prstGeom>
          <a:noFill/>
          <a:ln w="9525" cap="flat" cmpd="sng" algn="ctr">
            <a:solidFill>
              <a:schemeClr val="bg1"/>
            </a:solidFill>
            <a:prstDash val="solid"/>
            <a:round/>
            <a:headEnd type="none" w="med" len="med"/>
            <a:tailEnd type="arrow"/>
          </a:ln>
          <a:effectLst/>
        </p:spPr>
      </p:cxnSp>
      <p:sp>
        <p:nvSpPr>
          <p:cNvPr id="73" name="TextBox 12"/>
          <p:cNvSpPr txBox="1"/>
          <p:nvPr/>
        </p:nvSpPr>
        <p:spPr>
          <a:xfrm>
            <a:off x="2257017" y="3203415"/>
            <a:ext cx="1440160"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小王账号</a:t>
            </a:r>
            <a:r>
              <a:rPr lang="en-US" altLang="zh-CN" sz="1400" dirty="0" smtClean="0">
                <a:solidFill>
                  <a:schemeClr val="bg1"/>
                </a:solidFill>
                <a:latin typeface="Microsoft YaHei" panose="020B0503020204020204" pitchFamily="34" charset="-122"/>
                <a:ea typeface="Microsoft YaHei" panose="020B0503020204020204" pitchFamily="34" charset="-122"/>
              </a:rPr>
              <a:t>100 </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74" name="TextBox 14"/>
          <p:cNvSpPr txBox="1"/>
          <p:nvPr/>
        </p:nvSpPr>
        <p:spPr>
          <a:xfrm>
            <a:off x="2606696" y="5579679"/>
            <a:ext cx="650212"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时间</a:t>
            </a:r>
            <a:r>
              <a:rPr lang="en-US" altLang="zh-CN" sz="1400" dirty="0" smtClean="0">
                <a:solidFill>
                  <a:schemeClr val="bg1"/>
                </a:solidFill>
                <a:latin typeface="Microsoft YaHei" panose="020B0503020204020204" pitchFamily="34" charset="-122"/>
                <a:ea typeface="Microsoft YaHei" panose="020B0503020204020204" pitchFamily="34" charset="-122"/>
              </a:rPr>
              <a:t>t</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75" name="TextBox 15"/>
          <p:cNvSpPr txBox="1"/>
          <p:nvPr/>
        </p:nvSpPr>
        <p:spPr>
          <a:xfrm>
            <a:off x="3614808" y="3779479"/>
            <a:ext cx="1440160"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小张转帐</a:t>
            </a:r>
            <a:r>
              <a:rPr lang="en-US" altLang="zh-CN" sz="1400" dirty="0" smtClean="0">
                <a:solidFill>
                  <a:schemeClr val="bg1"/>
                </a:solidFill>
                <a:latin typeface="Microsoft YaHei" panose="020B0503020204020204" pitchFamily="34" charset="-122"/>
                <a:ea typeface="Microsoft YaHei" panose="020B0503020204020204" pitchFamily="34" charset="-122"/>
              </a:rPr>
              <a:t>200 </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76" name="直接箭头连接符 75"/>
          <p:cNvCxnSpPr/>
          <p:nvPr/>
        </p:nvCxnSpPr>
        <p:spPr bwMode="auto">
          <a:xfrm flipH="1">
            <a:off x="2894728" y="3923495"/>
            <a:ext cx="648072" cy="0"/>
          </a:xfrm>
          <a:prstGeom prst="straightConnector1">
            <a:avLst/>
          </a:prstGeom>
          <a:noFill/>
          <a:ln w="9525" cap="flat" cmpd="sng" algn="ctr">
            <a:solidFill>
              <a:schemeClr val="bg1"/>
            </a:solidFill>
            <a:prstDash val="solid"/>
            <a:round/>
            <a:headEnd type="none" w="med" len="med"/>
            <a:tailEnd type="arrow"/>
          </a:ln>
          <a:effectLst/>
        </p:spPr>
      </p:cxnSp>
      <p:sp>
        <p:nvSpPr>
          <p:cNvPr id="77" name="TextBox 18"/>
          <p:cNvSpPr txBox="1"/>
          <p:nvPr/>
        </p:nvSpPr>
        <p:spPr>
          <a:xfrm>
            <a:off x="2997557" y="3584003"/>
            <a:ext cx="966479"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t1</a:t>
            </a:r>
            <a:r>
              <a:rPr lang="zh-CN" altLang="en-US" sz="1400" dirty="0" smtClean="0">
                <a:solidFill>
                  <a:schemeClr val="bg1"/>
                </a:solidFill>
                <a:latin typeface="Microsoft YaHei" panose="020B0503020204020204" pitchFamily="34" charset="-122"/>
                <a:ea typeface="Microsoft YaHei" panose="020B0503020204020204" pitchFamily="34" charset="-122"/>
              </a:rPr>
              <a:t>时刻</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78" name="直接箭头连接符 77"/>
          <p:cNvCxnSpPr/>
          <p:nvPr/>
        </p:nvCxnSpPr>
        <p:spPr bwMode="auto">
          <a:xfrm flipH="1">
            <a:off x="2894728" y="4427551"/>
            <a:ext cx="720080" cy="0"/>
          </a:xfrm>
          <a:prstGeom prst="straightConnector1">
            <a:avLst/>
          </a:prstGeom>
          <a:noFill/>
          <a:ln w="9525" cap="flat" cmpd="sng" algn="ctr">
            <a:solidFill>
              <a:schemeClr val="bg1"/>
            </a:solidFill>
            <a:prstDash val="solid"/>
            <a:round/>
            <a:headEnd type="none" w="med" len="med"/>
            <a:tailEnd type="arrow"/>
          </a:ln>
          <a:effectLst/>
        </p:spPr>
      </p:cxnSp>
      <p:sp>
        <p:nvSpPr>
          <p:cNvPr id="79" name="TextBox 20"/>
          <p:cNvSpPr txBox="1"/>
          <p:nvPr/>
        </p:nvSpPr>
        <p:spPr>
          <a:xfrm>
            <a:off x="3007921" y="4088059"/>
            <a:ext cx="966479"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t3</a:t>
            </a:r>
            <a:r>
              <a:rPr lang="zh-CN" altLang="en-US" sz="1400" dirty="0" smtClean="0">
                <a:solidFill>
                  <a:schemeClr val="bg1"/>
                </a:solidFill>
                <a:latin typeface="Microsoft YaHei" panose="020B0503020204020204" pitchFamily="34" charset="-122"/>
                <a:ea typeface="Microsoft YaHei" panose="020B0503020204020204" pitchFamily="34" charset="-122"/>
              </a:rPr>
              <a:t>时刻</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80" name="直接箭头连接符 79"/>
          <p:cNvCxnSpPr/>
          <p:nvPr/>
        </p:nvCxnSpPr>
        <p:spPr bwMode="auto">
          <a:xfrm flipH="1">
            <a:off x="2894728" y="5003615"/>
            <a:ext cx="864096" cy="0"/>
          </a:xfrm>
          <a:prstGeom prst="straightConnector1">
            <a:avLst/>
          </a:prstGeom>
          <a:noFill/>
          <a:ln w="9525" cap="flat" cmpd="sng" algn="ctr">
            <a:solidFill>
              <a:schemeClr val="bg1"/>
            </a:solidFill>
            <a:prstDash val="solid"/>
            <a:round/>
            <a:headEnd type="none" w="med" len="med"/>
            <a:tailEnd type="arrow"/>
          </a:ln>
          <a:effectLst/>
        </p:spPr>
      </p:cxnSp>
      <p:sp>
        <p:nvSpPr>
          <p:cNvPr id="81" name="TextBox 23"/>
          <p:cNvSpPr txBox="1"/>
          <p:nvPr/>
        </p:nvSpPr>
        <p:spPr>
          <a:xfrm>
            <a:off x="2997557" y="4695035"/>
            <a:ext cx="894471"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t5</a:t>
            </a:r>
            <a:r>
              <a:rPr lang="zh-CN" altLang="en-US" sz="1400" dirty="0" smtClean="0">
                <a:solidFill>
                  <a:schemeClr val="bg1"/>
                </a:solidFill>
                <a:latin typeface="Microsoft YaHei" panose="020B0503020204020204" pitchFamily="34" charset="-122"/>
                <a:ea typeface="Microsoft YaHei" panose="020B0503020204020204" pitchFamily="34" charset="-122"/>
              </a:rPr>
              <a:t>时刻</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82" name="TextBox 24"/>
          <p:cNvSpPr txBox="1"/>
          <p:nvPr/>
        </p:nvSpPr>
        <p:spPr>
          <a:xfrm>
            <a:off x="3758824" y="4859599"/>
            <a:ext cx="1296144"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服务器故障</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83" name="直接箭头连接符 82"/>
          <p:cNvCxnSpPr/>
          <p:nvPr/>
        </p:nvCxnSpPr>
        <p:spPr bwMode="auto">
          <a:xfrm>
            <a:off x="2102640" y="4139519"/>
            <a:ext cx="792088" cy="0"/>
          </a:xfrm>
          <a:prstGeom prst="straightConnector1">
            <a:avLst/>
          </a:prstGeom>
          <a:noFill/>
          <a:ln w="9525" cap="flat" cmpd="sng" algn="ctr">
            <a:solidFill>
              <a:schemeClr val="bg1"/>
            </a:solidFill>
            <a:prstDash val="solid"/>
            <a:round/>
            <a:headEnd type="none" w="med" len="med"/>
            <a:tailEnd type="arrow"/>
          </a:ln>
          <a:effectLst/>
        </p:spPr>
      </p:cxnSp>
      <p:sp>
        <p:nvSpPr>
          <p:cNvPr id="84" name="TextBox 27"/>
          <p:cNvSpPr txBox="1"/>
          <p:nvPr/>
        </p:nvSpPr>
        <p:spPr>
          <a:xfrm>
            <a:off x="2102639" y="3759021"/>
            <a:ext cx="720079"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t2</a:t>
            </a:r>
            <a:r>
              <a:rPr lang="zh-CN" altLang="en-US" sz="1400" dirty="0" smtClean="0">
                <a:solidFill>
                  <a:schemeClr val="bg1"/>
                </a:solidFill>
                <a:latin typeface="Microsoft YaHei" panose="020B0503020204020204" pitchFamily="34" charset="-122"/>
                <a:ea typeface="Microsoft YaHei" panose="020B0503020204020204" pitchFamily="34" charset="-122"/>
              </a:rPr>
              <a:t>时刻</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85" name="TextBox 28"/>
          <p:cNvSpPr txBox="1"/>
          <p:nvPr/>
        </p:nvSpPr>
        <p:spPr>
          <a:xfrm>
            <a:off x="662479" y="3995503"/>
            <a:ext cx="1440161"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小李转帐</a:t>
            </a:r>
            <a:r>
              <a:rPr lang="en-US" altLang="zh-CN" sz="1400" dirty="0" smtClean="0">
                <a:solidFill>
                  <a:schemeClr val="bg1"/>
                </a:solidFill>
                <a:latin typeface="Microsoft YaHei" panose="020B0503020204020204" pitchFamily="34" charset="-122"/>
                <a:ea typeface="Microsoft YaHei" panose="020B0503020204020204" pitchFamily="34" charset="-122"/>
              </a:rPr>
              <a:t>300 </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86" name="TextBox 30"/>
          <p:cNvSpPr txBox="1"/>
          <p:nvPr/>
        </p:nvSpPr>
        <p:spPr>
          <a:xfrm>
            <a:off x="3614808" y="4283535"/>
            <a:ext cx="1584176" cy="523220"/>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小张取消转帐，回滚</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87" name="直接箭头连接符 86"/>
          <p:cNvCxnSpPr/>
          <p:nvPr/>
        </p:nvCxnSpPr>
        <p:spPr bwMode="auto">
          <a:xfrm>
            <a:off x="2102640" y="4643575"/>
            <a:ext cx="792088" cy="0"/>
          </a:xfrm>
          <a:prstGeom prst="straightConnector1">
            <a:avLst/>
          </a:prstGeom>
          <a:noFill/>
          <a:ln w="9525" cap="flat" cmpd="sng" algn="ctr">
            <a:solidFill>
              <a:schemeClr val="bg1"/>
            </a:solidFill>
            <a:prstDash val="solid"/>
            <a:round/>
            <a:headEnd type="none" w="med" len="med"/>
            <a:tailEnd type="arrow"/>
          </a:ln>
          <a:effectLst/>
        </p:spPr>
      </p:cxnSp>
      <p:sp>
        <p:nvSpPr>
          <p:cNvPr id="88" name="TextBox 34"/>
          <p:cNvSpPr txBox="1"/>
          <p:nvPr/>
        </p:nvSpPr>
        <p:spPr>
          <a:xfrm>
            <a:off x="2143825" y="4304173"/>
            <a:ext cx="966479"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t4</a:t>
            </a:r>
            <a:r>
              <a:rPr lang="zh-CN" altLang="en-US" sz="1400" dirty="0" smtClean="0">
                <a:solidFill>
                  <a:schemeClr val="bg1"/>
                </a:solidFill>
                <a:latin typeface="Microsoft YaHei" panose="020B0503020204020204" pitchFamily="34" charset="-122"/>
                <a:ea typeface="Microsoft YaHei" panose="020B0503020204020204" pitchFamily="34" charset="-122"/>
              </a:rPr>
              <a:t>时刻</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89" name="TextBox 35"/>
          <p:cNvSpPr txBox="1"/>
          <p:nvPr/>
        </p:nvSpPr>
        <p:spPr>
          <a:xfrm>
            <a:off x="662480" y="4458463"/>
            <a:ext cx="1584176" cy="523220"/>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小李转帐结束，提交</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147" name="TextBox 36"/>
          <p:cNvSpPr txBox="1"/>
          <p:nvPr/>
        </p:nvSpPr>
        <p:spPr>
          <a:xfrm>
            <a:off x="2246656" y="5147631"/>
            <a:ext cx="1296144"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小王账号？￥</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148" name="TextBox 38"/>
          <p:cNvSpPr txBox="1"/>
          <p:nvPr/>
        </p:nvSpPr>
        <p:spPr>
          <a:xfrm>
            <a:off x="5301367" y="3336799"/>
            <a:ext cx="6709120" cy="2117503"/>
          </a:xfrm>
          <a:prstGeom prst="rect">
            <a:avLst/>
          </a:prstGeom>
          <a:noFill/>
        </p:spPr>
        <p:txBody>
          <a:bodyPr wrap="square" rtlCol="0">
            <a:spAutoFit/>
          </a:bodyPr>
          <a:lstStyle/>
          <a:p>
            <a:pPr marL="742950" lvl="1" indent="-285750">
              <a:lnSpc>
                <a:spcPct val="120000"/>
              </a:lnSpc>
              <a:spcBef>
                <a:spcPct val="20000"/>
              </a:spcBef>
              <a:buClr>
                <a:srgbClr val="FF0000"/>
              </a:buClr>
              <a:buSzPct val="55000"/>
              <a:buFont typeface="Wingdings" panose="05000000000000000000" pitchFamily="2" charset="2"/>
              <a:buChar char="n"/>
            </a:pP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ACID</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保障服务器重启后，小王的账号为</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400 </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原子性保障：小张取消转账后，小王账号仍然为</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100 </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 </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一致性保障：小李的账号少</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300 </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￥，小王账号多</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300 </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￥。保证他们两个账号的总和不变。</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隔离性保障：小张转账的</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200 </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￥对小李不可见，不然结果为</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700 </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持久性保障：服务器故障重启后，小李的转帐仍然是成功的。</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endParaRPr>
          </a:p>
          <a:p>
            <a:pPr marL="742950" lvl="1" indent="-285750">
              <a:lnSpc>
                <a:spcPct val="120000"/>
              </a:lnSpc>
              <a:spcBef>
                <a:spcPct val="20000"/>
              </a:spcBef>
              <a:buClr>
                <a:srgbClr val="FF0000"/>
              </a:buClr>
              <a:buSzPct val="55000"/>
              <a:buFont typeface="Wingdings" panose="05000000000000000000" pitchFamily="2" charset="2"/>
              <a:buChar char="n"/>
            </a:pP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小王的账号始终为</a:t>
            </a:r>
            <a:r>
              <a:rPr kumimoji="1" lang="en-US" altLang="zh-CN" sz="1400" kern="0" dirty="0" smtClean="0">
                <a:solidFill>
                  <a:schemeClr val="bg1"/>
                </a:solidFill>
                <a:latin typeface="Microsoft YaHei" panose="020B0503020204020204" pitchFamily="34" charset="-122"/>
                <a:ea typeface="Microsoft YaHei" panose="020B0503020204020204" pitchFamily="34" charset="-122"/>
              </a:rPr>
              <a:t>400 </a:t>
            </a:r>
            <a:r>
              <a:rPr kumimoji="1" lang="zh-CN" altLang="en-US" sz="1400" kern="0" dirty="0" smtClean="0">
                <a:solidFill>
                  <a:schemeClr val="bg1"/>
                </a:solidFill>
                <a:latin typeface="Microsoft YaHei" panose="020B0503020204020204" pitchFamily="34" charset="-122"/>
                <a:ea typeface="Microsoft YaHei" panose="020B0503020204020204" pitchFamily="34" charset="-122"/>
              </a:rPr>
              <a:t>￥。</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数据库事务机制</a:t>
            </a:r>
            <a:endParaRPr lang="zh-CN" altLang="en-US" dirty="0"/>
          </a:p>
        </p:txBody>
      </p:sp>
      <p:sp>
        <p:nvSpPr>
          <p:cNvPr id="53" name="Rectangle 3"/>
          <p:cNvSpPr>
            <a:spLocks noChangeArrowheads="1"/>
          </p:cNvSpPr>
          <p:nvPr/>
        </p:nvSpPr>
        <p:spPr bwMode="gray">
          <a:xfrm>
            <a:off x="697510" y="966804"/>
            <a:ext cx="8634016" cy="8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84" rIns="45684" anchor="ctr"/>
          <a:lstStyle>
            <a:lvl1pPr defTabSz="802005">
              <a:defRPr sz="1400">
                <a:solidFill>
                  <a:schemeClr val="bg1"/>
                </a:solidFill>
                <a:latin typeface="FrutigerNext LT Regular" pitchFamily="34" charset="0"/>
                <a:ea typeface="MS PGothic" panose="020B0600070205080204" pitchFamily="34" charset="-128"/>
              </a:defRPr>
            </a:lvl1pPr>
            <a:lvl2pPr marL="742950" indent="-285750" defTabSz="802005">
              <a:defRPr sz="1400">
                <a:solidFill>
                  <a:schemeClr val="bg1"/>
                </a:solidFill>
                <a:latin typeface="FrutigerNext LT Regular" pitchFamily="34" charset="0"/>
                <a:ea typeface="MS PGothic" panose="020B0600070205080204" pitchFamily="34" charset="-128"/>
              </a:defRPr>
            </a:lvl2pPr>
            <a:lvl3pPr marL="1143000" indent="-228600" defTabSz="802005">
              <a:defRPr sz="1400">
                <a:solidFill>
                  <a:schemeClr val="bg1"/>
                </a:solidFill>
                <a:latin typeface="FrutigerNext LT Regular" pitchFamily="34" charset="0"/>
                <a:ea typeface="MS PGothic" panose="020B0600070205080204" pitchFamily="34" charset="-128"/>
              </a:defRPr>
            </a:lvl3pPr>
            <a:lvl4pPr marL="1600200" indent="-228600" defTabSz="802005">
              <a:defRPr sz="1400">
                <a:solidFill>
                  <a:schemeClr val="bg1"/>
                </a:solidFill>
                <a:latin typeface="FrutigerNext LT Regular" pitchFamily="34" charset="0"/>
                <a:ea typeface="MS PGothic" panose="020B0600070205080204" pitchFamily="34" charset="-128"/>
              </a:defRPr>
            </a:lvl4pPr>
            <a:lvl5pPr marL="2057400" indent="-228600" defTabSz="802005">
              <a:defRPr sz="1400">
                <a:solidFill>
                  <a:schemeClr val="bg1"/>
                </a:solidFill>
                <a:latin typeface="FrutigerNext LT Regular" pitchFamily="34" charset="0"/>
                <a:ea typeface="MS PGothic" panose="020B0600070205080204" pitchFamily="34" charset="-128"/>
              </a:defRPr>
            </a:lvl5pPr>
            <a:lvl6pPr marL="25146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6pPr>
            <a:lvl7pPr marL="29718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7pPr>
            <a:lvl8pPr marL="34290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8pPr>
            <a:lvl9pPr marL="38862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9pPr>
          </a:lstStyle>
          <a:p>
            <a:pPr fontAlgn="base">
              <a:spcBef>
                <a:spcPct val="0"/>
              </a:spcBef>
              <a:spcAft>
                <a:spcPct val="0"/>
              </a:spcAft>
            </a:pPr>
            <a:endParaRPr lang="zh-CN" altLang="en-US" sz="2800" b="1" kern="0" dirty="0">
              <a:solidFill>
                <a:srgbClr val="0070C0"/>
              </a:solidFill>
              <a:latin typeface="Microsoft YaHei" panose="020B0503020204020204" pitchFamily="34" charset="-122"/>
              <a:ea typeface="Microsoft YaHei" panose="020B0503020204020204" pitchFamily="34" charset="-122"/>
            </a:endParaRPr>
          </a:p>
        </p:txBody>
      </p:sp>
      <p:sp>
        <p:nvSpPr>
          <p:cNvPr id="69" name="矩形 68"/>
          <p:cNvSpPr/>
          <p:nvPr/>
        </p:nvSpPr>
        <p:spPr bwMode="auto">
          <a:xfrm>
            <a:off x="498097" y="1855633"/>
            <a:ext cx="6984776" cy="3816424"/>
          </a:xfrm>
          <a:prstGeom prst="rect">
            <a:avLst/>
          </a:prstGeom>
          <a:solidFill>
            <a:schemeClr val="accent1"/>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noAutofit/>
          </a:bodyPr>
          <a:lstStyle/>
          <a:p>
            <a:pPr marL="0" marR="0" lvl="0" indent="0" defTabSz="802005"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70" name="矩形 69"/>
          <p:cNvSpPr/>
          <p:nvPr/>
        </p:nvSpPr>
        <p:spPr bwMode="auto">
          <a:xfrm>
            <a:off x="714121" y="2503705"/>
            <a:ext cx="1320627"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DATA  BUFFER</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71" name="矩形 70"/>
          <p:cNvSpPr/>
          <p:nvPr/>
        </p:nvSpPr>
        <p:spPr bwMode="auto">
          <a:xfrm>
            <a:off x="714121" y="3511817"/>
            <a:ext cx="1320627"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REDO BUFFER</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72" name="流程图: 磁盘 71"/>
          <p:cNvSpPr/>
          <p:nvPr/>
        </p:nvSpPr>
        <p:spPr bwMode="auto">
          <a:xfrm>
            <a:off x="637793" y="3943865"/>
            <a:ext cx="1327107" cy="525696"/>
          </a:xfrm>
          <a:prstGeom prst="flowChartMagneticDisk">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algn="ctr" defTabSz="802005"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rPr>
              <a:t>数据文件</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endParaRPr>
          </a:p>
        </p:txBody>
      </p:sp>
      <p:sp>
        <p:nvSpPr>
          <p:cNvPr id="73" name="流程图: 磁盘 72"/>
          <p:cNvSpPr/>
          <p:nvPr/>
        </p:nvSpPr>
        <p:spPr bwMode="auto">
          <a:xfrm>
            <a:off x="637793" y="4663945"/>
            <a:ext cx="1327107" cy="525696"/>
          </a:xfrm>
          <a:prstGeom prst="flowChartMagneticDisk">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algn="ctr"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rPr>
              <a:t>REDO</a:t>
            </a:r>
            <a:r>
              <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rPr>
              <a:t>日志文件</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endParaRPr>
          </a:p>
        </p:txBody>
      </p:sp>
      <p:cxnSp>
        <p:nvCxnSpPr>
          <p:cNvPr id="74" name="直接箭头连接符 73"/>
          <p:cNvCxnSpPr>
            <a:stCxn id="70" idx="3"/>
          </p:cNvCxnSpPr>
          <p:nvPr/>
        </p:nvCxnSpPr>
        <p:spPr bwMode="auto">
          <a:xfrm>
            <a:off x="2034748" y="2636025"/>
            <a:ext cx="5308430" cy="11696"/>
          </a:xfrm>
          <a:prstGeom prst="straightConnector1">
            <a:avLst/>
          </a:prstGeom>
          <a:solidFill>
            <a:srgbClr val="777777"/>
          </a:solidFill>
          <a:ln w="9525" cap="flat" cmpd="sng" algn="ctr">
            <a:solidFill>
              <a:srgbClr val="000000"/>
            </a:solidFill>
            <a:prstDash val="solid"/>
            <a:round/>
            <a:headEnd type="none"/>
            <a:tailEnd type="arrow"/>
          </a:ln>
          <a:effectLst/>
        </p:spPr>
      </p:cxnSp>
      <p:cxnSp>
        <p:nvCxnSpPr>
          <p:cNvPr id="75" name="直接箭头连接符 74"/>
          <p:cNvCxnSpPr/>
          <p:nvPr/>
        </p:nvCxnSpPr>
        <p:spPr bwMode="auto">
          <a:xfrm>
            <a:off x="2082273" y="3655833"/>
            <a:ext cx="5260905" cy="11696"/>
          </a:xfrm>
          <a:prstGeom prst="straightConnector1">
            <a:avLst/>
          </a:prstGeom>
          <a:solidFill>
            <a:srgbClr val="777777"/>
          </a:solidFill>
          <a:ln w="9525" cap="flat" cmpd="sng" algn="ctr">
            <a:solidFill>
              <a:srgbClr val="000000"/>
            </a:solidFill>
            <a:prstDash val="solid"/>
            <a:round/>
            <a:headEnd type="none"/>
            <a:tailEnd type="arrow"/>
          </a:ln>
          <a:effectLst/>
        </p:spPr>
      </p:cxnSp>
      <p:cxnSp>
        <p:nvCxnSpPr>
          <p:cNvPr id="76" name="直接箭头连接符 75"/>
          <p:cNvCxnSpPr>
            <a:stCxn id="72" idx="4"/>
          </p:cNvCxnSpPr>
          <p:nvPr/>
        </p:nvCxnSpPr>
        <p:spPr bwMode="auto">
          <a:xfrm>
            <a:off x="1964900" y="4206713"/>
            <a:ext cx="5378278" cy="25184"/>
          </a:xfrm>
          <a:prstGeom prst="straightConnector1">
            <a:avLst/>
          </a:prstGeom>
          <a:solidFill>
            <a:srgbClr val="777777"/>
          </a:solidFill>
          <a:ln w="9525" cap="flat" cmpd="sng" algn="ctr">
            <a:solidFill>
              <a:srgbClr val="000000"/>
            </a:solidFill>
            <a:prstDash val="solid"/>
            <a:round/>
            <a:headEnd type="none"/>
            <a:tailEnd type="arrow"/>
          </a:ln>
          <a:effectLst/>
        </p:spPr>
      </p:cxnSp>
      <p:cxnSp>
        <p:nvCxnSpPr>
          <p:cNvPr id="77" name="直接箭头连接符 76"/>
          <p:cNvCxnSpPr/>
          <p:nvPr/>
        </p:nvCxnSpPr>
        <p:spPr bwMode="auto">
          <a:xfrm>
            <a:off x="1964900" y="4951977"/>
            <a:ext cx="5378278" cy="0"/>
          </a:xfrm>
          <a:prstGeom prst="straightConnector1">
            <a:avLst/>
          </a:prstGeom>
          <a:solidFill>
            <a:srgbClr val="777777"/>
          </a:solidFill>
          <a:ln w="9525" cap="flat" cmpd="sng" algn="ctr">
            <a:solidFill>
              <a:srgbClr val="000000"/>
            </a:solidFill>
            <a:prstDash val="solid"/>
            <a:round/>
            <a:headEnd type="none"/>
            <a:tailEnd type="arrow"/>
          </a:ln>
          <a:effectLst/>
        </p:spPr>
      </p:cxnSp>
      <p:cxnSp>
        <p:nvCxnSpPr>
          <p:cNvPr id="78" name="直接箭头连接符 77"/>
          <p:cNvCxnSpPr/>
          <p:nvPr/>
        </p:nvCxnSpPr>
        <p:spPr bwMode="auto">
          <a:xfrm>
            <a:off x="2314139" y="2503705"/>
            <a:ext cx="0" cy="1512168"/>
          </a:xfrm>
          <a:prstGeom prst="straightConnector1">
            <a:avLst/>
          </a:prstGeom>
          <a:solidFill>
            <a:srgbClr val="777777"/>
          </a:solidFill>
          <a:ln w="50800" cap="flat" cmpd="sng" algn="ctr">
            <a:solidFill>
              <a:srgbClr val="990000">
                <a:lumMod val="60000"/>
                <a:lumOff val="40000"/>
              </a:srgbClr>
            </a:solidFill>
            <a:prstDash val="solid"/>
            <a:round/>
            <a:headEnd type="none"/>
            <a:tailEnd type="arrow"/>
          </a:ln>
          <a:effectLst/>
        </p:spPr>
      </p:cxnSp>
      <p:sp>
        <p:nvSpPr>
          <p:cNvPr id="79" name="流程图: 文档 78"/>
          <p:cNvSpPr/>
          <p:nvPr/>
        </p:nvSpPr>
        <p:spPr bwMode="auto">
          <a:xfrm>
            <a:off x="2034748" y="4015873"/>
            <a:ext cx="1327107" cy="557938"/>
          </a:xfrm>
          <a:prstGeom prst="flowChartDocumen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algn="ctr" defTabSz="802005"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rPr>
              <a:t>数据</a:t>
            </a: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rPr>
              <a:t>CHECKPOINT1</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华文细黑" pitchFamily="2" charset="-122"/>
            </a:endParaRPr>
          </a:p>
        </p:txBody>
      </p:sp>
      <p:sp>
        <p:nvSpPr>
          <p:cNvPr id="80" name="矩形 79"/>
          <p:cNvSpPr/>
          <p:nvPr/>
        </p:nvSpPr>
        <p:spPr bwMode="auto">
          <a:xfrm>
            <a:off x="1964900" y="2287681"/>
            <a:ext cx="908021" cy="203084"/>
          </a:xfrm>
          <a:prstGeom prst="rect">
            <a:avLst/>
          </a:prstGeom>
          <a:solidFill>
            <a:srgbClr val="777777"/>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CHECKPOINT1</a:t>
            </a:r>
            <a:endParaRPr kumimoji="0" lang="zh-CN" altLang="en-US" sz="8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cxnSp>
        <p:nvCxnSpPr>
          <p:cNvPr id="81" name="直接箭头连接符 80"/>
          <p:cNvCxnSpPr/>
          <p:nvPr/>
        </p:nvCxnSpPr>
        <p:spPr bwMode="auto">
          <a:xfrm>
            <a:off x="3012616" y="2143665"/>
            <a:ext cx="0" cy="504056"/>
          </a:xfrm>
          <a:prstGeom prst="straightConnector1">
            <a:avLst/>
          </a:prstGeom>
          <a:solidFill>
            <a:srgbClr val="777777"/>
          </a:solidFill>
          <a:ln w="19050" cap="flat" cmpd="sng" algn="ctr">
            <a:solidFill>
              <a:srgbClr val="990000">
                <a:lumMod val="20000"/>
                <a:lumOff val="80000"/>
              </a:srgbClr>
            </a:solidFill>
            <a:prstDash val="solid"/>
            <a:round/>
            <a:headEnd type="none"/>
            <a:tailEnd type="arrow"/>
          </a:ln>
          <a:effectLst/>
        </p:spPr>
      </p:cxnSp>
      <p:cxnSp>
        <p:nvCxnSpPr>
          <p:cNvPr id="82" name="直接箭头连接符 81"/>
          <p:cNvCxnSpPr/>
          <p:nvPr/>
        </p:nvCxnSpPr>
        <p:spPr bwMode="auto">
          <a:xfrm>
            <a:off x="3361855" y="2143665"/>
            <a:ext cx="0" cy="1512168"/>
          </a:xfrm>
          <a:prstGeom prst="straightConnector1">
            <a:avLst/>
          </a:prstGeom>
          <a:solidFill>
            <a:srgbClr val="777777"/>
          </a:solidFill>
          <a:ln w="25400" cap="flat" cmpd="sng" algn="ctr">
            <a:solidFill>
              <a:srgbClr val="0070C0"/>
            </a:solidFill>
            <a:prstDash val="solid"/>
            <a:round/>
            <a:headEnd type="none"/>
            <a:tailEnd type="arrow"/>
          </a:ln>
          <a:effectLst/>
        </p:spPr>
      </p:cxnSp>
      <p:sp>
        <p:nvSpPr>
          <p:cNvPr id="83" name="矩形 82"/>
          <p:cNvSpPr/>
          <p:nvPr/>
        </p:nvSpPr>
        <p:spPr bwMode="auto">
          <a:xfrm>
            <a:off x="2872921" y="1876181"/>
            <a:ext cx="558782" cy="264639"/>
          </a:xfrm>
          <a:prstGeom prst="rect">
            <a:avLst/>
          </a:prstGeom>
          <a:solidFill>
            <a:srgbClr val="777777"/>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更新</a:t>
            </a: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1</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84" name="矩形 83"/>
          <p:cNvSpPr/>
          <p:nvPr/>
        </p:nvSpPr>
        <p:spPr bwMode="auto">
          <a:xfrm>
            <a:off x="3431703" y="1886455"/>
            <a:ext cx="558782" cy="264639"/>
          </a:xfrm>
          <a:prstGeom prst="rect">
            <a:avLst/>
          </a:prstGeom>
          <a:solidFill>
            <a:srgbClr val="777777"/>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更新</a:t>
            </a: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2</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85" name="矩形 84"/>
          <p:cNvSpPr/>
          <p:nvPr/>
        </p:nvSpPr>
        <p:spPr bwMode="auto">
          <a:xfrm>
            <a:off x="4060333" y="1896729"/>
            <a:ext cx="558782" cy="264639"/>
          </a:xfrm>
          <a:prstGeom prst="rect">
            <a:avLst/>
          </a:prstGeom>
          <a:solidFill>
            <a:srgbClr val="777777"/>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更新</a:t>
            </a: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3</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cxnSp>
        <p:nvCxnSpPr>
          <p:cNvPr id="86" name="直接箭头连接符 85"/>
          <p:cNvCxnSpPr/>
          <p:nvPr/>
        </p:nvCxnSpPr>
        <p:spPr bwMode="auto">
          <a:xfrm>
            <a:off x="3571398" y="2143665"/>
            <a:ext cx="0" cy="504056"/>
          </a:xfrm>
          <a:prstGeom prst="straightConnector1">
            <a:avLst/>
          </a:prstGeom>
          <a:solidFill>
            <a:srgbClr val="777777"/>
          </a:solidFill>
          <a:ln w="19050" cap="flat" cmpd="sng" algn="ctr">
            <a:solidFill>
              <a:srgbClr val="990000">
                <a:lumMod val="20000"/>
                <a:lumOff val="80000"/>
              </a:srgbClr>
            </a:solidFill>
            <a:prstDash val="solid"/>
            <a:round/>
            <a:headEnd type="none"/>
            <a:tailEnd type="arrow"/>
          </a:ln>
          <a:effectLst/>
        </p:spPr>
      </p:cxnSp>
      <p:cxnSp>
        <p:nvCxnSpPr>
          <p:cNvPr id="87" name="直接箭头连接符 86"/>
          <p:cNvCxnSpPr/>
          <p:nvPr/>
        </p:nvCxnSpPr>
        <p:spPr bwMode="auto">
          <a:xfrm>
            <a:off x="4130181" y="2143665"/>
            <a:ext cx="0" cy="504056"/>
          </a:xfrm>
          <a:prstGeom prst="straightConnector1">
            <a:avLst/>
          </a:prstGeom>
          <a:solidFill>
            <a:srgbClr val="777777"/>
          </a:solidFill>
          <a:ln w="19050" cap="flat" cmpd="sng" algn="ctr">
            <a:solidFill>
              <a:srgbClr val="990000">
                <a:lumMod val="20000"/>
                <a:lumOff val="80000"/>
              </a:srgbClr>
            </a:solidFill>
            <a:prstDash val="solid"/>
            <a:round/>
            <a:headEnd type="none"/>
            <a:tailEnd type="arrow"/>
          </a:ln>
          <a:effectLst/>
        </p:spPr>
      </p:cxnSp>
      <p:sp>
        <p:nvSpPr>
          <p:cNvPr id="88" name="矩形 87"/>
          <p:cNvSpPr/>
          <p:nvPr/>
        </p:nvSpPr>
        <p:spPr bwMode="auto">
          <a:xfrm>
            <a:off x="3292007" y="3655833"/>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1</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89" name="矩形 88"/>
          <p:cNvSpPr/>
          <p:nvPr/>
        </p:nvSpPr>
        <p:spPr bwMode="auto">
          <a:xfrm>
            <a:off x="2942769" y="2648344"/>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1</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cxnSp>
        <p:nvCxnSpPr>
          <p:cNvPr id="147" name="直接箭头连接符 146"/>
          <p:cNvCxnSpPr/>
          <p:nvPr/>
        </p:nvCxnSpPr>
        <p:spPr bwMode="auto">
          <a:xfrm>
            <a:off x="3920637" y="2143665"/>
            <a:ext cx="0" cy="1512168"/>
          </a:xfrm>
          <a:prstGeom prst="straightConnector1">
            <a:avLst/>
          </a:prstGeom>
          <a:solidFill>
            <a:srgbClr val="777777"/>
          </a:solidFill>
          <a:ln w="25400" cap="flat" cmpd="sng" algn="ctr">
            <a:solidFill>
              <a:srgbClr val="0070C0"/>
            </a:solidFill>
            <a:prstDash val="solid"/>
            <a:round/>
            <a:headEnd type="none"/>
            <a:tailEnd type="arrow"/>
          </a:ln>
          <a:effectLst/>
        </p:spPr>
      </p:cxnSp>
      <p:cxnSp>
        <p:nvCxnSpPr>
          <p:cNvPr id="148" name="直接箭头连接符 147"/>
          <p:cNvCxnSpPr/>
          <p:nvPr/>
        </p:nvCxnSpPr>
        <p:spPr bwMode="auto">
          <a:xfrm>
            <a:off x="4479419" y="2143665"/>
            <a:ext cx="0" cy="1512168"/>
          </a:xfrm>
          <a:prstGeom prst="straightConnector1">
            <a:avLst/>
          </a:prstGeom>
          <a:solidFill>
            <a:srgbClr val="777777"/>
          </a:solidFill>
          <a:ln w="25400" cap="flat" cmpd="sng" algn="ctr">
            <a:solidFill>
              <a:srgbClr val="0070C0"/>
            </a:solidFill>
            <a:prstDash val="solid"/>
            <a:round/>
            <a:headEnd type="none"/>
            <a:tailEnd type="arrow"/>
          </a:ln>
          <a:effectLst/>
        </p:spPr>
      </p:cxnSp>
      <p:sp>
        <p:nvSpPr>
          <p:cNvPr id="149" name="矩形 148"/>
          <p:cNvSpPr/>
          <p:nvPr/>
        </p:nvSpPr>
        <p:spPr bwMode="auto">
          <a:xfrm>
            <a:off x="3501551" y="2648347"/>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2</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157" name="矩形 156"/>
          <p:cNvSpPr/>
          <p:nvPr/>
        </p:nvSpPr>
        <p:spPr bwMode="auto">
          <a:xfrm>
            <a:off x="4060333" y="2648344"/>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3</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158" name="矩形 157"/>
          <p:cNvSpPr/>
          <p:nvPr/>
        </p:nvSpPr>
        <p:spPr bwMode="auto">
          <a:xfrm>
            <a:off x="3850789" y="3655833"/>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2</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160" name="矩形 159"/>
          <p:cNvSpPr/>
          <p:nvPr/>
        </p:nvSpPr>
        <p:spPr bwMode="auto">
          <a:xfrm>
            <a:off x="4409572" y="3655833"/>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3</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cxnSp>
        <p:nvCxnSpPr>
          <p:cNvPr id="161" name="直接箭头连接符 160"/>
          <p:cNvCxnSpPr/>
          <p:nvPr/>
        </p:nvCxnSpPr>
        <p:spPr bwMode="auto">
          <a:xfrm>
            <a:off x="4898506" y="3655833"/>
            <a:ext cx="0" cy="1080120"/>
          </a:xfrm>
          <a:prstGeom prst="straightConnector1">
            <a:avLst/>
          </a:prstGeom>
          <a:solidFill>
            <a:srgbClr val="777777"/>
          </a:solidFill>
          <a:ln w="50800" cap="flat" cmpd="sng" algn="ctr">
            <a:solidFill>
              <a:srgbClr val="0070C0"/>
            </a:solidFill>
            <a:prstDash val="solid"/>
            <a:round/>
            <a:headEnd type="none"/>
            <a:tailEnd type="arrow"/>
          </a:ln>
          <a:effectLst/>
        </p:spPr>
      </p:cxnSp>
      <p:sp>
        <p:nvSpPr>
          <p:cNvPr id="162" name="矩形 161"/>
          <p:cNvSpPr/>
          <p:nvPr/>
        </p:nvSpPr>
        <p:spPr bwMode="auto">
          <a:xfrm>
            <a:off x="4269876" y="4735953"/>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1</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163" name="矩形 162"/>
          <p:cNvSpPr/>
          <p:nvPr/>
        </p:nvSpPr>
        <p:spPr bwMode="auto">
          <a:xfrm>
            <a:off x="4479419" y="4735953"/>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2</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164" name="矩形 163"/>
          <p:cNvSpPr/>
          <p:nvPr/>
        </p:nvSpPr>
        <p:spPr bwMode="auto">
          <a:xfrm>
            <a:off x="4688963" y="4735953"/>
            <a:ext cx="209543" cy="264639"/>
          </a:xfrm>
          <a:prstGeom prst="rect">
            <a:avLst/>
          </a:prstGeom>
          <a:solidFill>
            <a:srgbClr val="777777"/>
          </a:solidFill>
          <a:ln w="9525" cap="flat" cmpd="sng" algn="ctr">
            <a:solidFill>
              <a:srgbClr val="000000"/>
            </a:solid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rPr>
              <a:t>3</a:t>
            </a:r>
            <a:endParaRPr kumimoji="0" lang="zh-CN" altLang="en-US" sz="1200" b="0" i="0" u="none" strike="noStrike" kern="0" cap="none" spc="0" normalizeH="0" baseline="0" noProof="0" dirty="0" smtClean="0">
              <a:ln>
                <a:noFill/>
              </a:ln>
              <a:solidFill>
                <a:srgbClr val="FFFFFF"/>
              </a:solidFill>
              <a:effectLst/>
              <a:uLnTx/>
              <a:uFillTx/>
              <a:latin typeface="FrutigerNext LT Regular" pitchFamily="34" charset="0"/>
              <a:ea typeface="MS PGothic" panose="020B0600070205080204" pitchFamily="34" charset="-128"/>
            </a:endParaRPr>
          </a:p>
        </p:txBody>
      </p:sp>
      <p:sp>
        <p:nvSpPr>
          <p:cNvPr id="165" name="矩形 164"/>
          <p:cNvSpPr/>
          <p:nvPr/>
        </p:nvSpPr>
        <p:spPr bwMode="auto">
          <a:xfrm>
            <a:off x="4549267" y="3367801"/>
            <a:ext cx="838173" cy="264639"/>
          </a:xfrm>
          <a:prstGeom prst="rect">
            <a:avLst/>
          </a:prstGeom>
          <a:solidFill>
            <a:srgbClr val="777777"/>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spAutoFit/>
          </a:bodyPr>
          <a:lstStyle/>
          <a:p>
            <a:pPr marL="0" marR="0" lvl="0" indent="0" defTabSz="802005" eaLnBrk="1" fontAlgn="base" latinLnBrk="0" hangingPunct="1">
              <a:lnSpc>
                <a:spcPct val="100000"/>
              </a:lnSpc>
              <a:spcBef>
                <a:spcPct val="0"/>
              </a:spcBef>
              <a:spcAft>
                <a:spcPct val="0"/>
              </a:spcAft>
              <a:buClrTx/>
              <a:buSzTx/>
              <a:buFontTx/>
              <a:buNone/>
              <a:defRPr/>
            </a:pPr>
            <a:r>
              <a:rPr kumimoji="0" lang="en-US" altLang="zh-CN" sz="1200" b="0" i="0" u="none" strike="noStrike" kern="0" cap="none" spc="0" normalizeH="0" baseline="0" noProof="0" dirty="0" smtClean="0">
                <a:ln>
                  <a:noFill/>
                </a:ln>
                <a:solidFill>
                  <a:srgbClr val="FFFFFF"/>
                </a:solidFill>
                <a:effectLst/>
                <a:uLnTx/>
                <a:uFillTx/>
                <a:latin typeface="FrutigerNext LT Medium"/>
                <a:ea typeface="MS PGothic" panose="020B0600070205080204" pitchFamily="34" charset="-128"/>
              </a:rPr>
              <a:t>COMMIT</a:t>
            </a:r>
            <a:endParaRPr kumimoji="0" lang="zh-CN" altLang="en-US" sz="1200" b="0" i="0" u="none" strike="noStrike" kern="0" cap="none" spc="0" normalizeH="0" baseline="0" noProof="0" dirty="0" smtClean="0">
              <a:ln>
                <a:noFill/>
              </a:ln>
              <a:solidFill>
                <a:srgbClr val="FFFFFF"/>
              </a:solidFill>
              <a:effectLst/>
              <a:uLnTx/>
              <a:uFillTx/>
              <a:latin typeface="FrutigerNext LT Medium"/>
              <a:ea typeface="MS PGothic" panose="020B0600070205080204" pitchFamily="34" charset="-128"/>
            </a:endParaRPr>
          </a:p>
        </p:txBody>
      </p:sp>
      <p:sp>
        <p:nvSpPr>
          <p:cNvPr id="166" name="文本框 165"/>
          <p:cNvSpPr txBox="1"/>
          <p:nvPr/>
        </p:nvSpPr>
        <p:spPr>
          <a:xfrm>
            <a:off x="7765912" y="2185935"/>
            <a:ext cx="3904180" cy="3000821"/>
          </a:xfrm>
          <a:prstGeom prst="rect">
            <a:avLst/>
          </a:prstGeom>
          <a:noFill/>
        </p:spPr>
        <p:txBody>
          <a:bodyPr wrap="square" rtlCol="0">
            <a:spAutoFit/>
          </a:bodyPr>
          <a:lstStyle/>
          <a:p>
            <a:pPr fontAlgn="auto">
              <a:lnSpc>
                <a:spcPct val="150000"/>
              </a:lnSpc>
              <a:spcBef>
                <a:spcPts val="0"/>
              </a:spcBef>
              <a:spcAft>
                <a:spcPts val="0"/>
              </a:spcAft>
              <a:defRPr/>
            </a:pPr>
            <a:r>
              <a:rPr lang="en-US" altLang="zh-CN" dirty="0">
                <a:solidFill>
                  <a:schemeClr val="bg1"/>
                </a:solidFill>
                <a:latin typeface="Microsoft YaHei" panose="020B0503020204020204" pitchFamily="34" charset="-122"/>
                <a:ea typeface="Microsoft YaHei" panose="020B0503020204020204" pitchFamily="34" charset="-122"/>
              </a:rPr>
              <a:t>1</a:t>
            </a:r>
            <a:r>
              <a:rPr lang="zh-CN" altLang="en-US" dirty="0">
                <a:solidFill>
                  <a:schemeClr val="bg1"/>
                </a:solidFill>
                <a:latin typeface="Microsoft YaHei" panose="020B0503020204020204" pitchFamily="34" charset="-122"/>
                <a:ea typeface="Microsoft YaHei" panose="020B0503020204020204" pitchFamily="34" charset="-122"/>
              </a:rPr>
              <a:t>、事务的持久性（</a:t>
            </a:r>
            <a:r>
              <a:rPr lang="en-US" altLang="zh-CN" dirty="0">
                <a:solidFill>
                  <a:schemeClr val="bg1"/>
                </a:solidFill>
                <a:latin typeface="Microsoft YaHei" panose="020B0503020204020204" pitchFamily="34" charset="-122"/>
                <a:ea typeface="Microsoft YaHei" panose="020B0503020204020204" pitchFamily="34" charset="-122"/>
              </a:rPr>
              <a:t>Durability</a:t>
            </a:r>
            <a:r>
              <a:rPr lang="zh-CN" altLang="en-US" dirty="0">
                <a:solidFill>
                  <a:schemeClr val="bg1"/>
                </a:solidFill>
                <a:latin typeface="Microsoft YaHei" panose="020B0503020204020204" pitchFamily="34" charset="-122"/>
                <a:ea typeface="Microsoft YaHei" panose="020B0503020204020204" pitchFamily="34" charset="-122"/>
              </a:rPr>
              <a:t>）主要通过预写式日志</a:t>
            </a:r>
            <a:r>
              <a:rPr lang="en-US" altLang="zh-CN" dirty="0">
                <a:solidFill>
                  <a:schemeClr val="bg1"/>
                </a:solidFill>
                <a:latin typeface="Microsoft YaHei" panose="020B0503020204020204" pitchFamily="34" charset="-122"/>
                <a:ea typeface="Microsoft YaHei" panose="020B0503020204020204" pitchFamily="34" charset="-122"/>
              </a:rPr>
              <a:t>WAL</a:t>
            </a:r>
            <a:r>
              <a:rPr lang="zh-CN" altLang="en-US" dirty="0">
                <a:solidFill>
                  <a:schemeClr val="bg1"/>
                </a:solidFill>
                <a:latin typeface="Microsoft YaHei" panose="020B0503020204020204" pitchFamily="34" charset="-122"/>
                <a:ea typeface="Microsoft YaHei" panose="020B0503020204020204" pitchFamily="34" charset="-122"/>
              </a:rPr>
              <a:t>算法实现</a:t>
            </a:r>
            <a:r>
              <a:rPr lang="zh-CN" altLang="en-US" dirty="0" smtClean="0">
                <a:solidFill>
                  <a:schemeClr val="bg1"/>
                </a:solidFill>
                <a:latin typeface="Microsoft YaHei" panose="020B0503020204020204" pitchFamily="34" charset="-122"/>
                <a:ea typeface="Microsoft YaHei" panose="020B0503020204020204" pitchFamily="34" charset="-122"/>
              </a:rPr>
              <a:t>。在</a:t>
            </a:r>
            <a:r>
              <a:rPr lang="zh-CN" altLang="en-US" dirty="0">
                <a:solidFill>
                  <a:schemeClr val="bg1"/>
                </a:solidFill>
                <a:latin typeface="Microsoft YaHei" panose="020B0503020204020204" pitchFamily="34" charset="-122"/>
                <a:ea typeface="Microsoft YaHei" panose="020B0503020204020204" pitchFamily="34" charset="-122"/>
              </a:rPr>
              <a:t>事务提交时，采用预写式日志方式，把</a:t>
            </a:r>
            <a:r>
              <a:rPr lang="en-US" altLang="zh-CN" dirty="0">
                <a:solidFill>
                  <a:schemeClr val="bg1"/>
                </a:solidFill>
                <a:latin typeface="Microsoft YaHei" panose="020B0503020204020204" pitchFamily="34" charset="-122"/>
                <a:ea typeface="Microsoft YaHei" panose="020B0503020204020204" pitchFamily="34" charset="-122"/>
              </a:rPr>
              <a:t>REDO</a:t>
            </a:r>
            <a:r>
              <a:rPr lang="zh-CN" altLang="en-US" dirty="0">
                <a:solidFill>
                  <a:schemeClr val="bg1"/>
                </a:solidFill>
                <a:latin typeface="Microsoft YaHei" panose="020B0503020204020204" pitchFamily="34" charset="-122"/>
                <a:ea typeface="Microsoft YaHei" panose="020B0503020204020204" pitchFamily="34" charset="-122"/>
              </a:rPr>
              <a:t>日志写到磁盘</a:t>
            </a:r>
            <a:r>
              <a:rPr lang="zh-CN" altLang="en-US" dirty="0" smtClean="0">
                <a:solidFill>
                  <a:schemeClr val="bg1"/>
                </a:solidFill>
                <a:latin typeface="Microsoft YaHei" panose="020B0503020204020204" pitchFamily="34" charset="-122"/>
                <a:ea typeface="Microsoft YaHei" panose="020B0503020204020204" pitchFamily="34" charset="-122"/>
              </a:rPr>
              <a:t>。</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a:lnSpc>
                <a:spcPct val="150000"/>
              </a:lnSpc>
              <a:defRPr/>
            </a:pPr>
            <a:endParaRPr lang="zh-CN" altLang="en-US" dirty="0">
              <a:solidFill>
                <a:schemeClr val="bg1"/>
              </a:solidFill>
              <a:latin typeface="Microsoft YaHei" panose="020B0503020204020204" pitchFamily="34" charset="-122"/>
              <a:ea typeface="Microsoft YaHei" panose="020B0503020204020204" pitchFamily="34" charset="-122"/>
            </a:endParaRPr>
          </a:p>
          <a:p>
            <a:pPr>
              <a:lnSpc>
                <a:spcPct val="150000"/>
              </a:lnSpc>
              <a:defRPr/>
            </a:pPr>
            <a:r>
              <a:rPr lang="en-US" altLang="zh-CN" dirty="0">
                <a:solidFill>
                  <a:schemeClr val="bg1"/>
                </a:solidFill>
                <a:latin typeface="Microsoft YaHei" panose="020B0503020204020204" pitchFamily="34" charset="-122"/>
                <a:ea typeface="Microsoft YaHei" panose="020B0503020204020204" pitchFamily="34" charset="-122"/>
              </a:rPr>
              <a:t>2</a:t>
            </a:r>
            <a:r>
              <a:rPr lang="zh-CN" altLang="en-US" dirty="0">
                <a:solidFill>
                  <a:schemeClr val="bg1"/>
                </a:solidFill>
                <a:latin typeface="Microsoft YaHei" panose="020B0503020204020204" pitchFamily="34" charset="-122"/>
                <a:ea typeface="Microsoft YaHei" panose="020B0503020204020204" pitchFamily="34" charset="-122"/>
              </a:rPr>
              <a:t>、检查点：将脏缓冲队列上的全部数据写出到数据文件。</a:t>
            </a:r>
            <a:endParaRPr lang="en-US" altLang="zh-CN"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增量检查点技术原理</a:t>
            </a:r>
            <a:endParaRPr lang="zh-CN" altLang="en-US" dirty="0"/>
          </a:p>
        </p:txBody>
      </p:sp>
      <p:grpSp>
        <p:nvGrpSpPr>
          <p:cNvPr id="69" name="组合 68"/>
          <p:cNvGrpSpPr/>
          <p:nvPr/>
        </p:nvGrpSpPr>
        <p:grpSpPr>
          <a:xfrm>
            <a:off x="648743" y="1332452"/>
            <a:ext cx="4234060" cy="3722565"/>
            <a:chOff x="552971" y="821336"/>
            <a:chExt cx="4235163" cy="3723534"/>
          </a:xfrm>
        </p:grpSpPr>
        <p:sp>
          <p:nvSpPr>
            <p:cNvPr id="70" name="矩形 69"/>
            <p:cNvSpPr/>
            <p:nvPr/>
          </p:nvSpPr>
          <p:spPr bwMode="auto">
            <a:xfrm>
              <a:off x="552971" y="3809941"/>
              <a:ext cx="1872208" cy="548544"/>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71" name="文本框 70"/>
            <p:cNvSpPr txBox="1"/>
            <p:nvPr/>
          </p:nvSpPr>
          <p:spPr>
            <a:xfrm>
              <a:off x="2031705" y="821336"/>
              <a:ext cx="2357813" cy="369204"/>
            </a:xfrm>
            <a:prstGeom prst="rect">
              <a:avLst/>
            </a:prstGeom>
            <a:noFill/>
          </p:spPr>
          <p:txBody>
            <a:bodyPr wrap="square" rtlCol="0">
              <a:spAutoFit/>
            </a:bodyPr>
            <a:lstStyle/>
            <a:p>
              <a:pPr defTabSz="914400" fontAlgn="base">
                <a:spcBef>
                  <a:spcPct val="0"/>
                </a:spcBef>
                <a:spcAft>
                  <a:spcPct val="0"/>
                </a:spcAft>
                <a:defRPr/>
              </a:pPr>
              <a:r>
                <a:rPr lang="zh-CN" altLang="en-US" sz="1800" b="1" kern="0" dirty="0">
                  <a:solidFill>
                    <a:schemeClr val="bg1"/>
                  </a:solidFill>
                  <a:latin typeface="Arial" panose="020B0604020202020204" pitchFamily="34" charset="0"/>
                  <a:ea typeface="Microsoft YaHei" panose="020B0503020204020204" pitchFamily="34" charset="-122"/>
                  <a:cs typeface="Arial" panose="020B0604020202020204" pitchFamily="34" charset="0"/>
                </a:rPr>
                <a:t>全量检查点</a:t>
              </a:r>
              <a:endParaRPr lang="zh-CN" altLang="en-US" sz="1400" b="1" kern="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2" name="圆角矩形 71"/>
            <p:cNvSpPr/>
            <p:nvPr/>
          </p:nvSpPr>
          <p:spPr bwMode="auto">
            <a:xfrm>
              <a:off x="552971" y="1956313"/>
              <a:ext cx="2016224" cy="491160"/>
            </a:xfrm>
            <a:prstGeom prst="roundRect">
              <a:avLst/>
            </a:prstGeom>
            <a:solidFill>
              <a:srgbClr val="FFF3F3"/>
            </a:solidFill>
            <a:ln w="28575">
              <a:solidFill>
                <a:srgbClr val="000000"/>
              </a:solid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fontAlgn="base">
                <a:spcBef>
                  <a:spcPct val="0"/>
                </a:spcBef>
                <a:spcAft>
                  <a:spcPct val="0"/>
                </a:spcAft>
                <a:buClr>
                  <a:srgbClr val="CC9900"/>
                </a:buClr>
                <a:defRPr/>
              </a:pPr>
              <a:r>
                <a:rPr lang="en-US" altLang="zh-CN" sz="1600" kern="0" dirty="0" err="1">
                  <a:solidFill>
                    <a:srgbClr val="000000"/>
                  </a:solidFill>
                  <a:latin typeface="Arial" panose="020B0604020202020204" pitchFamily="34" charset="0"/>
                  <a:ea typeface="Microsoft YaHei" panose="020B0503020204020204" pitchFamily="34" charset="-122"/>
                  <a:cs typeface="Arial" panose="020B0604020202020204" pitchFamily="34" charset="0"/>
                </a:rPr>
                <a:t>CheckPoint</a:t>
              </a:r>
              <a:r>
                <a:rPr lang="en-US" altLang="zh-CN"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 Thread</a:t>
              </a:r>
              <a:endParaRPr lang="zh-CN" altLang="en-US"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73" name="矩形 72"/>
            <p:cNvSpPr/>
            <p:nvPr/>
          </p:nvSpPr>
          <p:spPr bwMode="auto">
            <a:xfrm>
              <a:off x="624979" y="2816845"/>
              <a:ext cx="1872208" cy="500448"/>
            </a:xfrm>
            <a:prstGeom prst="rect">
              <a:avLst/>
            </a:prstGeom>
            <a:solidFill>
              <a:srgbClr val="C1EFFF"/>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en-US" altLang="zh-CN"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rPr>
                <a:t>Buffer Pool</a:t>
              </a: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74" name="矩形 73"/>
            <p:cNvSpPr/>
            <p:nvPr/>
          </p:nvSpPr>
          <p:spPr bwMode="auto">
            <a:xfrm>
              <a:off x="700300" y="3899814"/>
              <a:ext cx="1872208" cy="548544"/>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75" name="矩形 74"/>
            <p:cNvSpPr/>
            <p:nvPr/>
          </p:nvSpPr>
          <p:spPr bwMode="auto">
            <a:xfrm>
              <a:off x="858476" y="3996326"/>
              <a:ext cx="1872208" cy="548544"/>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en-US" altLang="zh-CN"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Table File</a:t>
              </a: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76" name="矩形 75"/>
            <p:cNvSpPr/>
            <p:nvPr/>
          </p:nvSpPr>
          <p:spPr bwMode="auto">
            <a:xfrm>
              <a:off x="2915926" y="3992017"/>
              <a:ext cx="1872208" cy="548544"/>
            </a:xfrm>
            <a:prstGeom prst="rect">
              <a:avLst/>
            </a:prstGeom>
            <a:solidFill>
              <a:srgbClr val="FFE0A3"/>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en-US" altLang="zh-CN"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Control File</a:t>
              </a: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cxnSp>
          <p:nvCxnSpPr>
            <p:cNvPr id="77" name="直接箭头连接符 76"/>
            <p:cNvCxnSpPr>
              <a:stCxn id="72" idx="2"/>
              <a:endCxn id="73" idx="0"/>
            </p:cNvCxnSpPr>
            <p:nvPr/>
          </p:nvCxnSpPr>
          <p:spPr bwMode="auto">
            <a:xfrm>
              <a:off x="1561083" y="2447473"/>
              <a:ext cx="0" cy="369372"/>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箭头连接符 77"/>
            <p:cNvCxnSpPr>
              <a:stCxn id="73" idx="2"/>
            </p:cNvCxnSpPr>
            <p:nvPr/>
          </p:nvCxnSpPr>
          <p:spPr bwMode="auto">
            <a:xfrm>
              <a:off x="1561083" y="3317293"/>
              <a:ext cx="8623" cy="459759"/>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肘形连接符 78"/>
            <p:cNvCxnSpPr>
              <a:stCxn id="72" idx="3"/>
              <a:endCxn id="76" idx="0"/>
            </p:cNvCxnSpPr>
            <p:nvPr/>
          </p:nvCxnSpPr>
          <p:spPr bwMode="auto">
            <a:xfrm>
              <a:off x="2569195" y="2201893"/>
              <a:ext cx="1282835" cy="1790124"/>
            </a:xfrm>
            <a:prstGeom prst="bentConnector2">
              <a:avLst/>
            </a:prstGeom>
            <a:noFill/>
            <a:ln w="381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任意多边形 79"/>
            <p:cNvSpPr/>
            <p:nvPr/>
          </p:nvSpPr>
          <p:spPr bwMode="auto">
            <a:xfrm>
              <a:off x="1455574" y="1485578"/>
              <a:ext cx="228261" cy="601436"/>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rgbClr val="000000"/>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FrutigerNext LT Regular" pitchFamily="34" charset="0"/>
                <a:ea typeface="MS PGothic" panose="020B0600070205080204" pitchFamily="34" charset="-128"/>
              </a:endParaRPr>
            </a:p>
          </p:txBody>
        </p:sp>
      </p:grpSp>
      <p:grpSp>
        <p:nvGrpSpPr>
          <p:cNvPr id="81" name="组合 80"/>
          <p:cNvGrpSpPr/>
          <p:nvPr/>
        </p:nvGrpSpPr>
        <p:grpSpPr>
          <a:xfrm>
            <a:off x="6037150" y="1358993"/>
            <a:ext cx="4691535" cy="3700332"/>
            <a:chOff x="6229366" y="843574"/>
            <a:chExt cx="4692757" cy="3701296"/>
          </a:xfrm>
        </p:grpSpPr>
        <p:sp>
          <p:nvSpPr>
            <p:cNvPr id="82" name="圆角矩形 81"/>
            <p:cNvSpPr/>
            <p:nvPr/>
          </p:nvSpPr>
          <p:spPr bwMode="auto">
            <a:xfrm>
              <a:off x="6229366" y="1763134"/>
              <a:ext cx="2016224" cy="491160"/>
            </a:xfrm>
            <a:prstGeom prst="roundRect">
              <a:avLst/>
            </a:prstGeom>
            <a:solidFill>
              <a:srgbClr val="00B0F0"/>
            </a:solidFill>
            <a:ln w="28575">
              <a:solidFill>
                <a:srgbClr val="000000"/>
              </a:solid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fontAlgn="base">
                <a:spcBef>
                  <a:spcPct val="0"/>
                </a:spcBef>
                <a:spcAft>
                  <a:spcPct val="0"/>
                </a:spcAft>
                <a:buClr>
                  <a:srgbClr val="CC9900"/>
                </a:buClr>
                <a:defRPr/>
              </a:pPr>
              <a:endParaRPr lang="zh-CN" altLang="en-US"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3" name="圆角矩形 82"/>
            <p:cNvSpPr/>
            <p:nvPr/>
          </p:nvSpPr>
          <p:spPr bwMode="auto">
            <a:xfrm>
              <a:off x="6352118" y="1853007"/>
              <a:ext cx="2016224" cy="491160"/>
            </a:xfrm>
            <a:prstGeom prst="roundRect">
              <a:avLst/>
            </a:prstGeom>
            <a:solidFill>
              <a:srgbClr val="00B0F0"/>
            </a:solidFill>
            <a:ln w="28575">
              <a:solidFill>
                <a:srgbClr val="000000"/>
              </a:solid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fontAlgn="base">
                <a:spcBef>
                  <a:spcPct val="0"/>
                </a:spcBef>
                <a:spcAft>
                  <a:spcPct val="0"/>
                </a:spcAft>
                <a:buClr>
                  <a:srgbClr val="CC9900"/>
                </a:buClr>
                <a:defRPr/>
              </a:pPr>
              <a:endParaRPr lang="zh-CN" altLang="en-US"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4" name="文本框 83"/>
            <p:cNvSpPr txBox="1"/>
            <p:nvPr/>
          </p:nvSpPr>
          <p:spPr>
            <a:xfrm>
              <a:off x="8041803" y="843574"/>
              <a:ext cx="2016224" cy="369332"/>
            </a:xfrm>
            <a:prstGeom prst="rect">
              <a:avLst/>
            </a:prstGeom>
            <a:noFill/>
          </p:spPr>
          <p:txBody>
            <a:bodyPr wrap="square" rtlCol="0">
              <a:spAutoFit/>
            </a:bodyPr>
            <a:lstStyle/>
            <a:p>
              <a:pPr defTabSz="914400" fontAlgn="base">
                <a:spcBef>
                  <a:spcPct val="0"/>
                </a:spcBef>
                <a:spcAft>
                  <a:spcPct val="0"/>
                </a:spcAft>
                <a:defRPr/>
              </a:pPr>
              <a:r>
                <a:rPr lang="zh-CN" altLang="en-US" sz="1800" b="1" kern="0" dirty="0">
                  <a:solidFill>
                    <a:schemeClr val="bg1"/>
                  </a:solidFill>
                  <a:latin typeface="Arial" panose="020B0604020202020204" pitchFamily="34" charset="0"/>
                  <a:ea typeface="Microsoft YaHei" panose="020B0503020204020204" pitchFamily="34" charset="-122"/>
                  <a:cs typeface="Arial" panose="020B0604020202020204" pitchFamily="34" charset="0"/>
                </a:rPr>
                <a:t>增量检查点</a:t>
              </a:r>
              <a:endParaRPr lang="zh-CN" altLang="en-US" sz="1400" b="1" kern="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5" name="矩形 84"/>
            <p:cNvSpPr/>
            <p:nvPr/>
          </p:nvSpPr>
          <p:spPr bwMode="auto">
            <a:xfrm>
              <a:off x="6457627" y="3809941"/>
              <a:ext cx="1872208" cy="548544"/>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86" name="圆角矩形 85"/>
            <p:cNvSpPr/>
            <p:nvPr/>
          </p:nvSpPr>
          <p:spPr bwMode="auto">
            <a:xfrm>
              <a:off x="6457627" y="1956313"/>
              <a:ext cx="2016224" cy="491160"/>
            </a:xfrm>
            <a:prstGeom prst="roundRect">
              <a:avLst/>
            </a:prstGeom>
            <a:solidFill>
              <a:srgbClr val="00B0F0"/>
            </a:solidFill>
            <a:ln w="28575">
              <a:solidFill>
                <a:srgbClr val="000000"/>
              </a:solid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fontAlgn="base">
                <a:spcBef>
                  <a:spcPct val="0"/>
                </a:spcBef>
                <a:spcAft>
                  <a:spcPct val="0"/>
                </a:spcAft>
                <a:buClr>
                  <a:srgbClr val="CC9900"/>
                </a:buClr>
                <a:defRPr/>
              </a:pPr>
              <a:r>
                <a:rPr lang="en-US" altLang="zh-CN" sz="1600" kern="0" dirty="0" err="1">
                  <a:solidFill>
                    <a:srgbClr val="000000"/>
                  </a:solidFill>
                  <a:latin typeface="Arial" panose="020B0604020202020204" pitchFamily="34" charset="0"/>
                  <a:ea typeface="Microsoft YaHei" panose="020B0503020204020204" pitchFamily="34" charset="-122"/>
                  <a:cs typeface="Arial" panose="020B0604020202020204" pitchFamily="34" charset="0"/>
                </a:rPr>
                <a:t>PageWriter</a:t>
              </a:r>
              <a:r>
                <a:rPr lang="en-US" altLang="zh-CN"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 Thread</a:t>
              </a:r>
              <a:endParaRPr lang="zh-CN" altLang="en-US"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7" name="矩形 86"/>
            <p:cNvSpPr/>
            <p:nvPr/>
          </p:nvSpPr>
          <p:spPr bwMode="auto">
            <a:xfrm>
              <a:off x="6529635" y="2816845"/>
              <a:ext cx="1872208" cy="500448"/>
            </a:xfrm>
            <a:prstGeom prst="rect">
              <a:avLst/>
            </a:prstGeom>
            <a:solidFill>
              <a:srgbClr val="C1EFFF"/>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en-US" altLang="zh-CN"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rPr>
                <a:t>Dirty Page Queue</a:t>
              </a: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88" name="矩形 87"/>
            <p:cNvSpPr/>
            <p:nvPr/>
          </p:nvSpPr>
          <p:spPr bwMode="auto">
            <a:xfrm>
              <a:off x="6604956" y="3899814"/>
              <a:ext cx="1872208" cy="548544"/>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89" name="矩形 88"/>
            <p:cNvSpPr/>
            <p:nvPr/>
          </p:nvSpPr>
          <p:spPr bwMode="auto">
            <a:xfrm>
              <a:off x="6763132" y="3996326"/>
              <a:ext cx="1872208" cy="548544"/>
            </a:xfrm>
            <a:prstGeom prst="rect">
              <a:avLst/>
            </a:prstGeom>
            <a:solidFill>
              <a:srgbClr val="CAE8AA"/>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en-US" altLang="zh-CN"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Table File</a:t>
              </a: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47" name="矩形 146"/>
            <p:cNvSpPr/>
            <p:nvPr/>
          </p:nvSpPr>
          <p:spPr bwMode="auto">
            <a:xfrm>
              <a:off x="9049915" y="3992017"/>
              <a:ext cx="1872208" cy="548544"/>
            </a:xfrm>
            <a:prstGeom prst="rect">
              <a:avLst/>
            </a:prstGeom>
            <a:solidFill>
              <a:srgbClr val="FFE0A3"/>
            </a:solidFill>
            <a:ln w="28575">
              <a:solidFill>
                <a:srgbClr val="000000"/>
              </a:solidFill>
            </a:ln>
            <a:effectLst/>
          </p:spPr>
          <p:txBody>
            <a:bodyPr vert="horz" wrap="square" lIns="91416" tIns="45708" rIns="91416" bIns="45708" numCol="1" rtlCol="0" anchor="ctr" anchorCtr="0" compatLnSpc="1"/>
            <a:lstStyle/>
            <a:p>
              <a:pPr algn="ctr" defTabSz="914400" fontAlgn="base">
                <a:spcBef>
                  <a:spcPct val="0"/>
                </a:spcBef>
                <a:spcAft>
                  <a:spcPct val="0"/>
                </a:spcAft>
                <a:buClr>
                  <a:srgbClr val="CC9900"/>
                </a:buClr>
                <a:defRPr/>
              </a:pPr>
              <a:r>
                <a:rPr lang="en-US" altLang="zh-CN"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Control File</a:t>
              </a:r>
              <a:endParaRPr lang="zh-CN" altLang="en-US" sz="1600" kern="0" dirty="0">
                <a:solidFill>
                  <a:srgbClr val="000000"/>
                </a:solidFill>
                <a:latin typeface="Arial" panose="020B0604020202020204" pitchFamily="34" charset="0"/>
                <a:ea typeface="Arial Unicode MS" panose="020B0604020202020204" pitchFamily="34" charset="-122"/>
                <a:cs typeface="Arial" panose="020B0604020202020204" pitchFamily="34" charset="0"/>
              </a:endParaRPr>
            </a:p>
          </p:txBody>
        </p:sp>
        <p:cxnSp>
          <p:nvCxnSpPr>
            <p:cNvPr id="148" name="直接箭头连接符 147"/>
            <p:cNvCxnSpPr>
              <a:stCxn id="86" idx="2"/>
              <a:endCxn id="87" idx="0"/>
            </p:cNvCxnSpPr>
            <p:nvPr/>
          </p:nvCxnSpPr>
          <p:spPr bwMode="auto">
            <a:xfrm>
              <a:off x="7465739" y="2447473"/>
              <a:ext cx="0" cy="369372"/>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接箭头连接符 148"/>
            <p:cNvCxnSpPr>
              <a:stCxn id="87" idx="2"/>
            </p:cNvCxnSpPr>
            <p:nvPr/>
          </p:nvCxnSpPr>
          <p:spPr bwMode="auto">
            <a:xfrm>
              <a:off x="7465739" y="3317293"/>
              <a:ext cx="8623" cy="459759"/>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肘形连接符 156"/>
            <p:cNvCxnSpPr>
              <a:stCxn id="162" idx="2"/>
              <a:endCxn id="147" idx="0"/>
            </p:cNvCxnSpPr>
            <p:nvPr/>
          </p:nvCxnSpPr>
          <p:spPr bwMode="auto">
            <a:xfrm rot="16200000" flipH="1">
              <a:off x="9142275" y="3148273"/>
              <a:ext cx="1544544" cy="142944"/>
            </a:xfrm>
            <a:prstGeom prst="bentConnector3">
              <a:avLst>
                <a:gd name="adj1" fmla="val 41309"/>
              </a:avLst>
            </a:prstGeom>
            <a:noFill/>
            <a:ln w="38100"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任意多边形 157"/>
            <p:cNvSpPr/>
            <p:nvPr/>
          </p:nvSpPr>
          <p:spPr bwMode="auto">
            <a:xfrm>
              <a:off x="6889675" y="1341562"/>
              <a:ext cx="228261" cy="734743"/>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rgbClr val="000000"/>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FrutigerNext LT Regular" pitchFamily="34" charset="0"/>
                <a:ea typeface="MS PGothic" panose="020B0600070205080204" pitchFamily="34" charset="-128"/>
              </a:endParaRPr>
            </a:p>
          </p:txBody>
        </p:sp>
        <p:sp>
          <p:nvSpPr>
            <p:cNvPr id="160" name="任意多边形 159"/>
            <p:cNvSpPr/>
            <p:nvPr/>
          </p:nvSpPr>
          <p:spPr bwMode="auto">
            <a:xfrm>
              <a:off x="7240688" y="1343967"/>
              <a:ext cx="228261" cy="734743"/>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rgbClr val="000000"/>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FrutigerNext LT Regular" pitchFamily="34" charset="0"/>
                <a:ea typeface="MS PGothic" panose="020B0600070205080204" pitchFamily="34" charset="-128"/>
              </a:endParaRPr>
            </a:p>
          </p:txBody>
        </p:sp>
        <p:sp>
          <p:nvSpPr>
            <p:cNvPr id="161" name="任意多边形 160"/>
            <p:cNvSpPr/>
            <p:nvPr/>
          </p:nvSpPr>
          <p:spPr bwMode="auto">
            <a:xfrm>
              <a:off x="7597406" y="1353089"/>
              <a:ext cx="228261" cy="734743"/>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rgbClr val="000000"/>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FrutigerNext LT Regular" pitchFamily="34" charset="0"/>
                <a:ea typeface="MS PGothic" panose="020B0600070205080204" pitchFamily="34" charset="-128"/>
              </a:endParaRPr>
            </a:p>
          </p:txBody>
        </p:sp>
        <p:sp>
          <p:nvSpPr>
            <p:cNvPr id="162" name="圆角矩形 161"/>
            <p:cNvSpPr/>
            <p:nvPr/>
          </p:nvSpPr>
          <p:spPr bwMode="auto">
            <a:xfrm>
              <a:off x="8834963" y="1956313"/>
              <a:ext cx="2016224" cy="491160"/>
            </a:xfrm>
            <a:prstGeom prst="roundRect">
              <a:avLst/>
            </a:prstGeom>
            <a:solidFill>
              <a:srgbClr val="FFF3F3"/>
            </a:solidFill>
            <a:ln w="28575">
              <a:solidFill>
                <a:srgbClr val="000000"/>
              </a:solid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fontAlgn="base">
                <a:spcBef>
                  <a:spcPct val="0"/>
                </a:spcBef>
                <a:spcAft>
                  <a:spcPct val="0"/>
                </a:spcAft>
                <a:buClr>
                  <a:srgbClr val="CC9900"/>
                </a:buClr>
                <a:defRPr/>
              </a:pPr>
              <a:r>
                <a:rPr lang="en-US" altLang="zh-CN" sz="1600" kern="0" dirty="0" err="1">
                  <a:solidFill>
                    <a:srgbClr val="000000"/>
                  </a:solidFill>
                  <a:latin typeface="Arial" panose="020B0604020202020204" pitchFamily="34" charset="0"/>
                  <a:ea typeface="Microsoft YaHei" panose="020B0503020204020204" pitchFamily="34" charset="-122"/>
                  <a:cs typeface="Arial" panose="020B0604020202020204" pitchFamily="34" charset="0"/>
                </a:rPr>
                <a:t>CheckPoint</a:t>
              </a:r>
              <a:r>
                <a:rPr lang="en-US" altLang="zh-CN"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 Thread</a:t>
              </a:r>
              <a:endParaRPr lang="zh-CN" altLang="en-US"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cxnSp>
          <p:nvCxnSpPr>
            <p:cNvPr id="163" name="直接箭头连接符 162"/>
            <p:cNvCxnSpPr/>
            <p:nvPr/>
          </p:nvCxnSpPr>
          <p:spPr bwMode="auto">
            <a:xfrm>
              <a:off x="8500168" y="3096955"/>
              <a:ext cx="1197819" cy="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文本框 163"/>
            <p:cNvSpPr txBox="1"/>
            <p:nvPr/>
          </p:nvSpPr>
          <p:spPr>
            <a:xfrm>
              <a:off x="8451541" y="2740670"/>
              <a:ext cx="1269827" cy="292388"/>
            </a:xfrm>
            <a:prstGeom prst="rect">
              <a:avLst/>
            </a:prstGeom>
            <a:noFill/>
          </p:spPr>
          <p:txBody>
            <a:bodyPr wrap="square" rtlCol="0">
              <a:spAutoFit/>
            </a:bodyPr>
            <a:lstStyle/>
            <a:p>
              <a:pPr defTabSz="914400" fontAlgn="base">
                <a:spcBef>
                  <a:spcPct val="0"/>
                </a:spcBef>
                <a:spcAft>
                  <a:spcPct val="0"/>
                </a:spcAft>
                <a:defRPr/>
              </a:pPr>
              <a:r>
                <a:rPr lang="en-US" altLang="zh-CN" sz="1300" kern="0" dirty="0">
                  <a:solidFill>
                    <a:srgbClr val="000000"/>
                  </a:solidFill>
                  <a:latin typeface="Arial" panose="020B0604020202020204" pitchFamily="34" charset="0"/>
                  <a:ea typeface="Microsoft YaHei" panose="020B0503020204020204" pitchFamily="34" charset="-122"/>
                  <a:cs typeface="Arial" panose="020B0604020202020204" pitchFamily="34" charset="0"/>
                </a:rPr>
                <a:t>Recovery LSN</a:t>
              </a:r>
              <a:endParaRPr lang="zh-CN" altLang="en-US" sz="1300" kern="0" dirty="0" err="1">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5" name="任意多边形 164"/>
            <p:cNvSpPr/>
            <p:nvPr/>
          </p:nvSpPr>
          <p:spPr bwMode="auto">
            <a:xfrm>
              <a:off x="9728944" y="1336222"/>
              <a:ext cx="228261" cy="734743"/>
            </a:xfrm>
            <a:custGeom>
              <a:avLst/>
              <a:gdLst>
                <a:gd name="connsiteX0" fmla="*/ 152289 w 228261"/>
                <a:gd name="connsiteY0" fmla="*/ 0 h 763398"/>
                <a:gd name="connsiteX1" fmla="*/ 1287 w 228261"/>
                <a:gd name="connsiteY1" fmla="*/ 318781 h 763398"/>
                <a:gd name="connsiteX2" fmla="*/ 227790 w 228261"/>
                <a:gd name="connsiteY2" fmla="*/ 411060 h 763398"/>
                <a:gd name="connsiteX3" fmla="*/ 60010 w 228261"/>
                <a:gd name="connsiteY3" fmla="*/ 763398 h 763398"/>
              </a:gdLst>
              <a:ahLst/>
              <a:cxnLst>
                <a:cxn ang="0">
                  <a:pos x="connsiteX0" y="connsiteY0"/>
                </a:cxn>
                <a:cxn ang="0">
                  <a:pos x="connsiteX1" y="connsiteY1"/>
                </a:cxn>
                <a:cxn ang="0">
                  <a:pos x="connsiteX2" y="connsiteY2"/>
                </a:cxn>
                <a:cxn ang="0">
                  <a:pos x="connsiteX3" y="connsiteY3"/>
                </a:cxn>
              </a:cxnLst>
              <a:rect l="l" t="t" r="r" b="b"/>
              <a:pathLst>
                <a:path w="228261" h="763398">
                  <a:moveTo>
                    <a:pt x="152289" y="0"/>
                  </a:moveTo>
                  <a:cubicBezTo>
                    <a:pt x="70496" y="125135"/>
                    <a:pt x="-11297" y="250271"/>
                    <a:pt x="1287" y="318781"/>
                  </a:cubicBezTo>
                  <a:cubicBezTo>
                    <a:pt x="13871" y="387291"/>
                    <a:pt x="218003" y="336957"/>
                    <a:pt x="227790" y="411060"/>
                  </a:cubicBezTo>
                  <a:cubicBezTo>
                    <a:pt x="237577" y="485163"/>
                    <a:pt x="92168" y="707471"/>
                    <a:pt x="60010" y="763398"/>
                  </a:cubicBezTo>
                </a:path>
              </a:pathLst>
            </a:custGeom>
            <a:noFill/>
            <a:ln w="38100">
              <a:solidFill>
                <a:srgbClr val="000000"/>
              </a:solidFill>
              <a:prstDash val="solid"/>
            </a:ln>
            <a:effectLst/>
          </p:spPr>
          <p:txBody>
            <a:bodyPr rtlCol="0" anchor="ctr"/>
            <a:lstStyle/>
            <a:p>
              <a:pPr algn="ctr" defTabSz="914400" fontAlgn="base">
                <a:spcBef>
                  <a:spcPct val="0"/>
                </a:spcBef>
                <a:spcAft>
                  <a:spcPct val="0"/>
                </a:spcAft>
                <a:defRPr/>
              </a:pPr>
              <a:endParaRPr lang="zh-CN" altLang="en-US" sz="1300" kern="0">
                <a:solidFill>
                  <a:srgbClr val="FFFFFF"/>
                </a:solidFill>
                <a:latin typeface="FrutigerNext LT Regular" pitchFamily="34" charset="0"/>
                <a:ea typeface="MS PGothic" panose="020B0600070205080204" pitchFamily="34" charset="-128"/>
              </a:endParaRPr>
            </a:p>
          </p:txBody>
        </p:sp>
      </p:grpSp>
      <p:sp>
        <p:nvSpPr>
          <p:cNvPr id="166" name="右箭头 165"/>
          <p:cNvSpPr/>
          <p:nvPr/>
        </p:nvSpPr>
        <p:spPr bwMode="auto">
          <a:xfrm>
            <a:off x="4882803" y="3069800"/>
            <a:ext cx="791882" cy="854550"/>
          </a:xfrm>
          <a:prstGeom prst="rightArrow">
            <a:avLst/>
          </a:prstGeom>
          <a:solidFill>
            <a:srgbClr val="FFFFFF"/>
          </a:solidFill>
          <a:ln w="57150">
            <a:solidFill>
              <a:srgbClr val="00B050"/>
            </a:solidFill>
            <a:prstDash val="solid"/>
          </a:ln>
          <a:effectLst/>
        </p:spPr>
        <p:txBody>
          <a:bodyPr rot="0" spcFirstLastPara="0" vertOverflow="overflow" horzOverflow="overflow" vert="horz" wrap="square" lIns="91416" tIns="45708" rIns="91416" bIns="45708" numCol="1" spcCol="0" rtlCol="0" fromWordArt="0" anchor="ctr" anchorCtr="0" forceAA="0" compatLnSpc="1">
            <a:noAutofit/>
          </a:bodyPr>
          <a:lstStyle/>
          <a:p>
            <a:pPr algn="ctr" defTabSz="914400" fontAlgn="base">
              <a:spcBef>
                <a:spcPct val="0"/>
              </a:spcBef>
              <a:spcAft>
                <a:spcPct val="0"/>
              </a:spcAft>
              <a:buClr>
                <a:srgbClr val="CC9900"/>
              </a:buClr>
              <a:defRPr/>
            </a:pPr>
            <a:endParaRPr lang="zh-CN" altLang="en-US" sz="1600" kern="0" dirty="0">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67" name="文本框 166"/>
          <p:cNvSpPr txBox="1"/>
          <p:nvPr/>
        </p:nvSpPr>
        <p:spPr>
          <a:xfrm>
            <a:off x="523898" y="5147229"/>
            <a:ext cx="9986481" cy="944874"/>
          </a:xfrm>
          <a:prstGeom prst="rect">
            <a:avLst/>
          </a:prstGeom>
          <a:noFill/>
        </p:spPr>
        <p:txBody>
          <a:bodyPr wrap="square" rtlCol="0">
            <a:spAutoFit/>
          </a:bodyPr>
          <a:lstStyle/>
          <a:p>
            <a:pPr marL="342900" indent="-342900">
              <a:lnSpc>
                <a:spcPct val="120000"/>
              </a:lnSpc>
              <a:spcAft>
                <a:spcPts val="600"/>
              </a:spcAft>
              <a:buFont typeface="+mj-lt"/>
              <a:buAutoNum type="arabicPeriod"/>
            </a:pPr>
            <a:r>
              <a:rPr lang="zh-CN" altLang="en-US" sz="1400" dirty="0">
                <a:solidFill>
                  <a:schemeClr val="bg1"/>
                </a:solidFill>
                <a:latin typeface="Microsoft YaHei" panose="020B0503020204020204" pitchFamily="34" charset="-122"/>
                <a:ea typeface="Microsoft YaHei" panose="020B0503020204020204" pitchFamily="34" charset="-122"/>
              </a:rPr>
              <a:t>每一个脏数据库块都会被记录</a:t>
            </a:r>
            <a:r>
              <a:rPr lang="zh-CN" altLang="en-US" sz="1400" dirty="0" smtClean="0">
                <a:solidFill>
                  <a:schemeClr val="bg1"/>
                </a:solidFill>
                <a:latin typeface="Microsoft YaHei" panose="020B0503020204020204" pitchFamily="34" charset="-122"/>
                <a:ea typeface="Microsoft YaHei" panose="020B0503020204020204" pitchFamily="34" charset="-122"/>
              </a:rPr>
              <a:t>到</a:t>
            </a:r>
            <a:r>
              <a:rPr lang="zh-CN" altLang="en-US" sz="1400" dirty="0">
                <a:solidFill>
                  <a:schemeClr val="bg1"/>
                </a:solidFill>
                <a:latin typeface="Microsoft YaHei" panose="020B0503020204020204" pitchFamily="34" charset="-122"/>
                <a:ea typeface="Microsoft YaHei" panose="020B0503020204020204" pitchFamily="34" charset="-122"/>
              </a:rPr>
              <a:t>脏页</a:t>
            </a:r>
            <a:r>
              <a:rPr lang="zh-CN" altLang="en-US" sz="1400" dirty="0" smtClean="0">
                <a:solidFill>
                  <a:schemeClr val="bg1"/>
                </a:solidFill>
                <a:latin typeface="Microsoft YaHei" panose="020B0503020204020204" pitchFamily="34" charset="-122"/>
                <a:ea typeface="Microsoft YaHei" panose="020B0503020204020204" pitchFamily="34" charset="-122"/>
              </a:rPr>
              <a:t>队列</a:t>
            </a:r>
            <a:r>
              <a:rPr lang="zh-CN" altLang="en-US" sz="1400" dirty="0">
                <a:solidFill>
                  <a:schemeClr val="bg1"/>
                </a:solidFill>
                <a:latin typeface="Microsoft YaHei" panose="020B0503020204020204" pitchFamily="34" charset="-122"/>
                <a:ea typeface="Microsoft YaHei" panose="020B0503020204020204" pitchFamily="34" charset="-122"/>
              </a:rPr>
              <a:t>，按照第一次对此数据块修改时日志的</a:t>
            </a:r>
            <a:r>
              <a:rPr lang="en-US" altLang="zh-CN" sz="1400" dirty="0">
                <a:solidFill>
                  <a:schemeClr val="bg1"/>
                </a:solidFill>
                <a:latin typeface="Microsoft YaHei" panose="020B0503020204020204" pitchFamily="34" charset="-122"/>
                <a:ea typeface="Microsoft YaHei" panose="020B0503020204020204" pitchFamily="34" charset="-122"/>
              </a:rPr>
              <a:t>LSN</a:t>
            </a:r>
            <a:r>
              <a:rPr lang="zh-CN" altLang="en-US" sz="1400" dirty="0">
                <a:solidFill>
                  <a:schemeClr val="bg1"/>
                </a:solidFill>
                <a:latin typeface="Microsoft YaHei" panose="020B0503020204020204" pitchFamily="34" charset="-122"/>
                <a:ea typeface="Microsoft YaHei" panose="020B0503020204020204" pitchFamily="34" charset="-122"/>
              </a:rPr>
              <a:t>顺序来排列，如果一个数据块进行多次修改，该数据块</a:t>
            </a:r>
            <a:r>
              <a:rPr lang="zh-CN" altLang="en-US" sz="1400" dirty="0" smtClean="0">
                <a:solidFill>
                  <a:schemeClr val="bg1"/>
                </a:solidFill>
                <a:latin typeface="Microsoft YaHei" panose="020B0503020204020204" pitchFamily="34" charset="-122"/>
                <a:ea typeface="Microsoft YaHei" panose="020B0503020204020204" pitchFamily="34" charset="-122"/>
              </a:rPr>
              <a:t>在</a:t>
            </a:r>
            <a:r>
              <a:rPr lang="zh-CN" altLang="en-US" sz="1400" dirty="0">
                <a:solidFill>
                  <a:schemeClr val="bg1"/>
                </a:solidFill>
                <a:latin typeface="Microsoft YaHei" panose="020B0503020204020204" pitchFamily="34" charset="-122"/>
                <a:ea typeface="Microsoft YaHei" panose="020B0503020204020204" pitchFamily="34" charset="-122"/>
              </a:rPr>
              <a:t>脏页</a:t>
            </a:r>
            <a:r>
              <a:rPr lang="zh-CN" altLang="en-US" sz="1400" dirty="0" smtClean="0">
                <a:solidFill>
                  <a:schemeClr val="bg1"/>
                </a:solidFill>
                <a:latin typeface="Microsoft YaHei" panose="020B0503020204020204" pitchFamily="34" charset="-122"/>
                <a:ea typeface="Microsoft YaHei" panose="020B0503020204020204" pitchFamily="34" charset="-122"/>
              </a:rPr>
              <a:t>队列中的</a:t>
            </a:r>
            <a:r>
              <a:rPr lang="zh-CN" altLang="en-US" sz="1400" dirty="0">
                <a:solidFill>
                  <a:schemeClr val="bg1"/>
                </a:solidFill>
                <a:latin typeface="Microsoft YaHei" panose="020B0503020204020204" pitchFamily="34" charset="-122"/>
                <a:ea typeface="Microsoft YaHei" panose="020B0503020204020204" pitchFamily="34" charset="-122"/>
              </a:rPr>
              <a:t>顺序并不会发生变化</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42900" indent="-342900">
              <a:lnSpc>
                <a:spcPct val="120000"/>
              </a:lnSpc>
              <a:spcAft>
                <a:spcPts val="600"/>
              </a:spcAft>
              <a:buFont typeface="+mj-lt"/>
              <a:buAutoNum type="arabicPeriod"/>
            </a:pPr>
            <a:r>
              <a:rPr lang="zh-CN" altLang="en-US" sz="1400" dirty="0">
                <a:solidFill>
                  <a:schemeClr val="bg1"/>
                </a:solidFill>
                <a:latin typeface="Microsoft YaHei" panose="020B0503020204020204" pitchFamily="34" charset="-122"/>
                <a:ea typeface="Microsoft YaHei" panose="020B0503020204020204" pitchFamily="34" charset="-122"/>
              </a:rPr>
              <a:t>在执行增量检查点时，把一定</a:t>
            </a:r>
            <a:r>
              <a:rPr lang="en-US" altLang="zh-CN" sz="1400" dirty="0">
                <a:solidFill>
                  <a:schemeClr val="bg1"/>
                </a:solidFill>
                <a:latin typeface="Microsoft YaHei" panose="020B0503020204020204" pitchFamily="34" charset="-122"/>
                <a:ea typeface="Microsoft YaHei" panose="020B0503020204020204" pitchFamily="34" charset="-122"/>
              </a:rPr>
              <a:t>LSN</a:t>
            </a:r>
            <a:r>
              <a:rPr lang="zh-CN" altLang="en-US" sz="1400" dirty="0">
                <a:solidFill>
                  <a:schemeClr val="bg1"/>
                </a:solidFill>
                <a:latin typeface="Microsoft YaHei" panose="020B0503020204020204" pitchFamily="34" charset="-122"/>
                <a:ea typeface="Microsoft YaHei" panose="020B0503020204020204" pitchFamily="34" charset="-122"/>
              </a:rPr>
              <a:t>之前的脏页刷盘，不需要把所有</a:t>
            </a:r>
            <a:r>
              <a:rPr lang="en-US" altLang="zh-CN" sz="1400" dirty="0">
                <a:solidFill>
                  <a:schemeClr val="bg1"/>
                </a:solidFill>
                <a:latin typeface="Microsoft YaHei" panose="020B0503020204020204" pitchFamily="34" charset="-122"/>
                <a:ea typeface="Microsoft YaHei" panose="020B0503020204020204" pitchFamily="34" charset="-122"/>
              </a:rPr>
              <a:t>dirty buffer </a:t>
            </a:r>
            <a:r>
              <a:rPr lang="zh-CN" altLang="en-US" sz="1400" dirty="0">
                <a:solidFill>
                  <a:schemeClr val="bg1"/>
                </a:solidFill>
                <a:latin typeface="Microsoft YaHei" panose="020B0503020204020204" pitchFamily="34" charset="-122"/>
                <a:ea typeface="Microsoft YaHei" panose="020B0503020204020204" pitchFamily="34" charset="-122"/>
              </a:rPr>
              <a:t>全部写到磁盘。</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增量检查点</a:t>
            </a:r>
            <a:r>
              <a:rPr lang="en-US" altLang="zh-CN" dirty="0" smtClean="0"/>
              <a:t>IO</a:t>
            </a:r>
            <a:r>
              <a:rPr lang="zh-CN" altLang="en-US" dirty="0" smtClean="0"/>
              <a:t>平稳</a:t>
            </a:r>
            <a:endParaRPr lang="zh-CN" altLang="en-US" dirty="0"/>
          </a:p>
        </p:txBody>
      </p:sp>
      <p:pic>
        <p:nvPicPr>
          <p:cNvPr id="69" name="图片 6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6705" y="1654139"/>
            <a:ext cx="7995704" cy="3124067"/>
          </a:xfrm>
          <a:prstGeom prst="rect">
            <a:avLst/>
          </a:prstGeom>
        </p:spPr>
      </p:pic>
      <p:sp>
        <p:nvSpPr>
          <p:cNvPr id="70" name="文本框 69"/>
          <p:cNvSpPr txBox="1"/>
          <p:nvPr/>
        </p:nvSpPr>
        <p:spPr>
          <a:xfrm>
            <a:off x="725637" y="5025694"/>
            <a:ext cx="7771092" cy="686342"/>
          </a:xfrm>
          <a:prstGeom prst="rect">
            <a:avLst/>
          </a:prstGeom>
          <a:noFill/>
        </p:spPr>
        <p:txBody>
          <a:bodyPr wrap="square" rtlCol="0">
            <a:spAutoFit/>
          </a:bodyPr>
          <a:lstStyle/>
          <a:p>
            <a:pPr marL="342900" indent="-342900">
              <a:lnSpc>
                <a:spcPct val="120000"/>
              </a:lnSpc>
              <a:spcAft>
                <a:spcPts val="600"/>
              </a:spcAft>
              <a:buFont typeface="+mj-lt"/>
              <a:buAutoNum type="arabicPeriod"/>
            </a:pPr>
            <a:r>
              <a:rPr lang="en-US" altLang="zh-CN" sz="1400" dirty="0" smtClean="0">
                <a:solidFill>
                  <a:schemeClr val="bg1"/>
                </a:solidFill>
                <a:latin typeface="Microsoft YaHei" panose="020B0503020204020204" pitchFamily="34" charset="-122"/>
                <a:ea typeface="Microsoft YaHei" panose="020B0503020204020204" pitchFamily="34" charset="-122"/>
              </a:rPr>
              <a:t>IO</a:t>
            </a:r>
            <a:r>
              <a:rPr lang="zh-CN" altLang="en-US" sz="1400" dirty="0">
                <a:solidFill>
                  <a:schemeClr val="bg1"/>
                </a:solidFill>
                <a:latin typeface="Microsoft YaHei" panose="020B0503020204020204" pitchFamily="34" charset="-122"/>
                <a:ea typeface="Microsoft YaHei" panose="020B0503020204020204" pitchFamily="34" charset="-122"/>
              </a:rPr>
              <a:t>均分到各个阶段，性能更加</a:t>
            </a:r>
            <a:r>
              <a:rPr lang="zh-CN" altLang="en-US" sz="1400" dirty="0" smtClean="0">
                <a:solidFill>
                  <a:schemeClr val="bg1"/>
                </a:solidFill>
                <a:latin typeface="Microsoft YaHei" panose="020B0503020204020204" pitchFamily="34" charset="-122"/>
                <a:ea typeface="Microsoft YaHei" panose="020B0503020204020204" pitchFamily="34" charset="-122"/>
              </a:rPr>
              <a:t>平稳。</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342900" indent="-342900">
              <a:lnSpc>
                <a:spcPct val="120000"/>
              </a:lnSpc>
              <a:spcAft>
                <a:spcPts val="600"/>
              </a:spcAft>
              <a:buFont typeface="+mj-lt"/>
              <a:buAutoNum type="arabicPeriod"/>
            </a:pPr>
            <a:r>
              <a:rPr lang="en-US" altLang="zh-CN" sz="1400" dirty="0" smtClean="0">
                <a:solidFill>
                  <a:schemeClr val="bg1"/>
                </a:solidFill>
                <a:latin typeface="Microsoft YaHei" panose="020B0503020204020204" pitchFamily="34" charset="-122"/>
                <a:ea typeface="Microsoft YaHei" panose="020B0503020204020204" pitchFamily="34" charset="-122"/>
              </a:rPr>
              <a:t>Checkpoint</a:t>
            </a:r>
            <a:r>
              <a:rPr lang="zh-CN" altLang="en-US" sz="1400" dirty="0" smtClean="0">
                <a:solidFill>
                  <a:schemeClr val="bg1"/>
                </a:solidFill>
                <a:latin typeface="Microsoft YaHei" panose="020B0503020204020204" pitchFamily="34" charset="-122"/>
                <a:ea typeface="Microsoft YaHei" panose="020B0503020204020204" pitchFamily="34" charset="-122"/>
              </a:rPr>
              <a:t>点效率和频率</a:t>
            </a:r>
            <a:r>
              <a:rPr lang="zh-CN" altLang="en-US" sz="1400" dirty="0">
                <a:solidFill>
                  <a:schemeClr val="bg1"/>
                </a:solidFill>
                <a:latin typeface="Microsoft YaHei" panose="020B0503020204020204" pitchFamily="34" charset="-122"/>
                <a:ea typeface="Microsoft YaHei" panose="020B0503020204020204" pitchFamily="34" charset="-122"/>
              </a:rPr>
              <a:t>更高，减少宕机</a:t>
            </a:r>
            <a:r>
              <a:rPr lang="zh-CN" altLang="en-US" sz="1400" dirty="0" smtClean="0">
                <a:solidFill>
                  <a:schemeClr val="bg1"/>
                </a:solidFill>
                <a:latin typeface="Microsoft YaHei" panose="020B0503020204020204" pitchFamily="34" charset="-122"/>
                <a:ea typeface="Microsoft YaHei" panose="020B0503020204020204" pitchFamily="34" charset="-122"/>
              </a:rPr>
              <a:t>恢复时间</a:t>
            </a:r>
            <a:r>
              <a:rPr lang="zh-CN" altLang="en-US" sz="1400" dirty="0">
                <a:solidFill>
                  <a:schemeClr val="bg1"/>
                </a:solidFill>
                <a:latin typeface="Microsoft YaHei" panose="020B0503020204020204" pitchFamily="34" charset="-122"/>
                <a:ea typeface="Microsoft YaHei" panose="020B0503020204020204" pitchFamily="34" charset="-122"/>
              </a:rPr>
              <a:t>，降低</a:t>
            </a:r>
            <a:r>
              <a:rPr lang="en-US" altLang="zh-CN" sz="1400" dirty="0" smtClean="0">
                <a:solidFill>
                  <a:schemeClr val="bg1"/>
                </a:solidFill>
                <a:latin typeface="Microsoft YaHei" panose="020B0503020204020204" pitchFamily="34" charset="-122"/>
                <a:ea typeface="Microsoft YaHei" panose="020B0503020204020204" pitchFamily="34" charset="-122"/>
              </a:rPr>
              <a:t>RTO</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573159"/>
            <a:ext cx="8338666" cy="540000"/>
          </a:xfrm>
        </p:spPr>
        <p:txBody>
          <a:bodyPr/>
          <a:lstStyle/>
          <a:p>
            <a:r>
              <a:rPr lang="en-US" altLang="zh-CN" dirty="0" smtClean="0"/>
              <a:t>openGauss </a:t>
            </a:r>
            <a:r>
              <a:rPr lang="zh-CN" altLang="en-US" dirty="0" smtClean="0"/>
              <a:t>企业应用场景</a:t>
            </a:r>
            <a:r>
              <a:rPr lang="en-US" altLang="zh-CN" dirty="0" smtClean="0"/>
              <a:t>OLTP&amp;OLAP</a:t>
            </a:r>
            <a:endParaRPr lang="zh-CN" altLang="en-US" dirty="0"/>
          </a:p>
        </p:txBody>
      </p:sp>
      <p:grpSp>
        <p:nvGrpSpPr>
          <p:cNvPr id="5" name="组合 252"/>
          <p:cNvGrpSpPr/>
          <p:nvPr/>
        </p:nvGrpSpPr>
        <p:grpSpPr>
          <a:xfrm>
            <a:off x="823956" y="1670343"/>
            <a:ext cx="6298704" cy="4207966"/>
            <a:chOff x="1347936" y="2132856"/>
            <a:chExt cx="6298704" cy="4207966"/>
          </a:xfrm>
        </p:grpSpPr>
        <p:sp>
          <p:nvSpPr>
            <p:cNvPr id="6" name="Rectangle 5"/>
            <p:cNvSpPr>
              <a:spLocks noChangeArrowheads="1"/>
            </p:cNvSpPr>
            <p:nvPr/>
          </p:nvSpPr>
          <p:spPr bwMode="auto">
            <a:xfrm>
              <a:off x="6529536" y="2132856"/>
              <a:ext cx="1066800" cy="3810000"/>
            </a:xfrm>
            <a:prstGeom prst="rect">
              <a:avLst/>
            </a:prstGeom>
            <a:solidFill>
              <a:schemeClr val="bg1"/>
            </a:solidFill>
            <a:ln w="9525">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aphicFrame>
          <p:nvGraphicFramePr>
            <p:cNvPr id="7" name="Object 7"/>
            <p:cNvGraphicFramePr>
              <a:graphicFrameLocks noChangeAspect="1"/>
            </p:cNvGraphicFramePr>
            <p:nvPr/>
          </p:nvGraphicFramePr>
          <p:xfrm>
            <a:off x="6605736" y="3199656"/>
            <a:ext cx="906463" cy="733425"/>
          </p:xfrm>
          <a:graphic>
            <a:graphicData uri="http://schemas.openxmlformats.org/presentationml/2006/ole">
              <mc:AlternateContent xmlns:mc="http://schemas.openxmlformats.org/markup-compatibility/2006">
                <mc:Choice xmlns:v="urn:schemas-microsoft-com:vml" Requires="v">
                  <p:oleObj spid="_x0000_s1428" name="绘图" r:id="rId1" imgW="4529455" imgH="3664585" progId="">
                    <p:embed/>
                  </p:oleObj>
                </mc:Choice>
                <mc:Fallback>
                  <p:oleObj name="绘图" r:id="rId1" imgW="4529455" imgH="3664585" progId="">
                    <p:embed/>
                    <p:pic>
                      <p:nvPicPr>
                        <p:cNvPr id="0" name="图片 1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736" y="3199656"/>
                          <a:ext cx="90646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9"/>
            <p:cNvSpPr>
              <a:spLocks noChangeArrowheads="1"/>
            </p:cNvSpPr>
            <p:nvPr/>
          </p:nvSpPr>
          <p:spPr bwMode="auto">
            <a:xfrm>
              <a:off x="2757636" y="2132856"/>
              <a:ext cx="3467100" cy="3810000"/>
            </a:xfrm>
            <a:prstGeom prst="rect">
              <a:avLst/>
            </a:prstGeom>
            <a:solidFill>
              <a:schemeClr val="bg1"/>
            </a:solidFill>
            <a:ln w="9525">
              <a:solidFill>
                <a:schemeClr val="tx1"/>
              </a:solidFill>
              <a:miter lim="800000"/>
            </a:ln>
            <a:effectLst/>
          </p:spPr>
          <p:txBody>
            <a:bodyPr wrap="none" anchor="ctr"/>
            <a:lstStyle/>
            <a:p>
              <a:pPr algn="ctr"/>
              <a:endParaRPr kumimoji="1" lang="zh-CN" altLang="en-US" sz="24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 name="Rectangle 10"/>
            <p:cNvSpPr>
              <a:spLocks noChangeArrowheads="1"/>
            </p:cNvSpPr>
            <p:nvPr/>
          </p:nvSpPr>
          <p:spPr bwMode="auto">
            <a:xfrm>
              <a:off x="1347936" y="2132856"/>
              <a:ext cx="1066800" cy="3810000"/>
            </a:xfrm>
            <a:prstGeom prst="rect">
              <a:avLst/>
            </a:prstGeom>
            <a:solidFill>
              <a:schemeClr val="bg1"/>
            </a:solidFill>
            <a:ln w="9525">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 name="Rectangle 11"/>
            <p:cNvSpPr>
              <a:spLocks noChangeArrowheads="1"/>
            </p:cNvSpPr>
            <p:nvPr/>
          </p:nvSpPr>
          <p:spPr bwMode="auto">
            <a:xfrm>
              <a:off x="3367236" y="2132856"/>
              <a:ext cx="2057400" cy="304800"/>
            </a:xfrm>
            <a:prstGeom prst="rect">
              <a:avLst/>
            </a:prstGeom>
            <a:noFill/>
            <a:ln w="9525">
              <a:noFill/>
              <a:miter lim="800000"/>
            </a:ln>
            <a:effectLst/>
          </p:spPr>
          <p:txBody>
            <a:bodyPr wrap="none" anchor="ctr"/>
            <a:lstStyle/>
            <a:p>
              <a:pPr algn="ctr"/>
              <a:r>
                <a:rPr kumimoji="1" lang="en-US" altLang="zh-CN" sz="1600" b="1" dirty="0" err="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OLAP</a:t>
              </a:r>
              <a:r>
                <a:rPr kumimoji="1" lang="zh-CN" altLang="en-US" sz="16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数据库</a:t>
              </a:r>
              <a:endParaRPr kumimoji="1" lang="zh-CN" altLang="en-US" sz="16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 name="AutoShape 12"/>
            <p:cNvSpPr>
              <a:spLocks noChangeArrowheads="1"/>
            </p:cNvSpPr>
            <p:nvPr/>
          </p:nvSpPr>
          <p:spPr bwMode="auto">
            <a:xfrm>
              <a:off x="2960836" y="2894856"/>
              <a:ext cx="1130300" cy="2667000"/>
            </a:xfrm>
            <a:prstGeom prst="flowChartMagneticDisk">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round/>
            </a:ln>
            <a:effectLst/>
          </p:spPr>
          <p:txBody>
            <a:bodyPr wrap="none" anchor="ctr"/>
            <a:lstStyle/>
            <a:p>
              <a:pPr algn="ctr"/>
              <a:r>
                <a:rPr kumimoji="1" lang="zh-CN" altLang="en-US" sz="2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数据仓库</a:t>
              </a:r>
              <a:endParaRPr kumimoji="1" lang="zh-CN" altLang="en-US" sz="2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r>
                <a:rPr kumimoji="1" lang="en-US" altLang="zh-CN" sz="1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Data Warehouse</a:t>
              </a:r>
              <a:endParaRPr kumimoji="1" lang="en-US" altLang="zh-CN" sz="1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 name="AutoShape 13"/>
            <p:cNvSpPr>
              <a:spLocks noChangeArrowheads="1"/>
            </p:cNvSpPr>
            <p:nvPr/>
          </p:nvSpPr>
          <p:spPr bwMode="auto">
            <a:xfrm>
              <a:off x="5386536" y="2894856"/>
              <a:ext cx="736600" cy="838200"/>
            </a:xfrm>
            <a:prstGeom prst="cube">
              <a:avLst>
                <a:gd name="adj" fmla="val 25000"/>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miter lim="800000"/>
            </a:ln>
            <a:effectLst/>
          </p:spPr>
          <p:txBody>
            <a:bodyPr wrap="none" anchor="ctr"/>
            <a:lstStyle/>
            <a:p>
              <a:pPr algn="ctr"/>
              <a:endParaRPr kumimoji="1" lang="zh-CN" altLang="en-US"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3" name="AutoShape 15"/>
            <p:cNvSpPr>
              <a:spLocks noChangeArrowheads="1"/>
            </p:cNvSpPr>
            <p:nvPr/>
          </p:nvSpPr>
          <p:spPr bwMode="auto">
            <a:xfrm>
              <a:off x="2414736" y="3733056"/>
              <a:ext cx="609600" cy="609600"/>
            </a:xfrm>
            <a:prstGeom prst="rightArrow">
              <a:avLst>
                <a:gd name="adj1" fmla="val 52380"/>
                <a:gd name="adj2" fmla="val 39287"/>
              </a:avLst>
            </a:prstGeom>
            <a:solidFill>
              <a:srgbClr val="FFCC99"/>
            </a:solidFill>
            <a:ln w="12700">
              <a:solidFill>
                <a:schemeClr val="tx1"/>
              </a:solidFill>
              <a:miter lim="800000"/>
            </a:ln>
            <a:effectLst/>
          </p:spPr>
          <p:txBody>
            <a:bodyPr wrap="none" anchor="ctr"/>
            <a:lstStyle/>
            <a:p>
              <a:pPr algn="ctr"/>
              <a:r>
                <a:rPr kumimoji="1" lang="en-US" altLang="zh-CN" sz="14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ETL</a:t>
              </a:r>
              <a:endParaRPr kumimoji="1" lang="en-US" altLang="zh-CN" sz="14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4" name="AutoShape 16"/>
            <p:cNvSpPr>
              <a:spLocks noChangeArrowheads="1"/>
            </p:cNvSpPr>
            <p:nvPr/>
          </p:nvSpPr>
          <p:spPr bwMode="auto">
            <a:xfrm>
              <a:off x="5081736" y="3047256"/>
              <a:ext cx="304800" cy="457200"/>
            </a:xfrm>
            <a:prstGeom prst="rightArrow">
              <a:avLst>
                <a:gd name="adj1" fmla="val 52380"/>
                <a:gd name="adj2" fmla="val 39287"/>
              </a:avLst>
            </a:prstGeom>
            <a:solidFill>
              <a:srgbClr val="FFCC99"/>
            </a:solidFill>
            <a:ln w="12700">
              <a:solidFill>
                <a:schemeClr val="tx1"/>
              </a:solidFill>
              <a:miter lim="800000"/>
            </a:ln>
            <a:effectLst/>
          </p:spPr>
          <p:txBody>
            <a:bodyPr wrap="none" anchor="ctr"/>
            <a:lstStyle/>
            <a:p>
              <a:pPr algn="ctr">
                <a:spcBef>
                  <a:spcPct val="50000"/>
                </a:spcBef>
              </a:pPr>
              <a:r>
                <a:rPr kumimoji="1" lang="en-US" altLang="zh-CN" sz="14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ETL</a:t>
              </a:r>
              <a:endParaRPr kumimoji="1" lang="en-US" altLang="zh-CN" sz="14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5" name="AutoShape 17"/>
            <p:cNvSpPr>
              <a:spLocks noChangeArrowheads="1"/>
            </p:cNvSpPr>
            <p:nvPr/>
          </p:nvSpPr>
          <p:spPr bwMode="auto">
            <a:xfrm>
              <a:off x="6072336" y="3199656"/>
              <a:ext cx="546100" cy="482600"/>
            </a:xfrm>
            <a:prstGeom prst="rightArrow">
              <a:avLst>
                <a:gd name="adj1" fmla="val 32241"/>
                <a:gd name="adj2" fmla="val 31249"/>
              </a:avLst>
            </a:prstGeom>
            <a:solidFill>
              <a:srgbClr val="CCFFFF"/>
            </a:solidFill>
            <a:ln w="12700">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6" name="Rectangle 18"/>
            <p:cNvSpPr>
              <a:spLocks noChangeArrowheads="1"/>
            </p:cNvSpPr>
            <p:nvPr/>
          </p:nvSpPr>
          <p:spPr bwMode="auto">
            <a:xfrm>
              <a:off x="3481536" y="2513856"/>
              <a:ext cx="76200" cy="457200"/>
            </a:xfrm>
            <a:prstGeom prst="rect">
              <a:avLst/>
            </a:prstGeom>
            <a:solidFill>
              <a:srgbClr val="CCFFFF"/>
            </a:solidFill>
            <a:ln w="9525">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7" name="AutoShape 19"/>
            <p:cNvSpPr>
              <a:spLocks noChangeArrowheads="1"/>
            </p:cNvSpPr>
            <p:nvPr/>
          </p:nvSpPr>
          <p:spPr bwMode="auto">
            <a:xfrm>
              <a:off x="3481536" y="2437656"/>
              <a:ext cx="3124200" cy="228600"/>
            </a:xfrm>
            <a:prstGeom prst="rightArrow">
              <a:avLst>
                <a:gd name="adj1" fmla="val 42306"/>
                <a:gd name="adj2" fmla="val 93642"/>
              </a:avLst>
            </a:prstGeom>
            <a:solidFill>
              <a:srgbClr val="CCFFFF"/>
            </a:solidFill>
            <a:ln w="12700">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8" name="Rectangle 20"/>
            <p:cNvSpPr>
              <a:spLocks noChangeArrowheads="1"/>
            </p:cNvSpPr>
            <p:nvPr/>
          </p:nvSpPr>
          <p:spPr bwMode="auto">
            <a:xfrm>
              <a:off x="1462236" y="2132856"/>
              <a:ext cx="914400" cy="304800"/>
            </a:xfrm>
            <a:prstGeom prst="rect">
              <a:avLst/>
            </a:prstGeom>
            <a:noFill/>
            <a:ln w="9525">
              <a:noFill/>
              <a:miter lim="800000"/>
            </a:ln>
            <a:effectLst/>
          </p:spPr>
          <p:txBody>
            <a:bodyPr wrap="none" anchor="ctr"/>
            <a:lstStyle/>
            <a:p>
              <a:pPr algn="ctr"/>
              <a:r>
                <a:rPr kumimoji="1" lang="en-US" altLang="zh-CN" sz="1400" b="1" dirty="0" err="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OLTP</a:t>
              </a:r>
              <a:r>
                <a:rPr kumimoji="1" lang="zh-CN" altLang="en-US" sz="14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数据库</a:t>
              </a:r>
              <a:endParaRPr kumimoji="1" lang="zh-CN" altLang="en-US" sz="14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9" name="Rectangle 21"/>
            <p:cNvSpPr>
              <a:spLocks noChangeArrowheads="1"/>
            </p:cNvSpPr>
            <p:nvPr/>
          </p:nvSpPr>
          <p:spPr bwMode="auto">
            <a:xfrm>
              <a:off x="5234136" y="2613720"/>
              <a:ext cx="914400" cy="304800"/>
            </a:xfrm>
            <a:prstGeom prst="rect">
              <a:avLst/>
            </a:prstGeom>
            <a:noFill/>
            <a:ln w="9525">
              <a:noFill/>
              <a:miter lim="800000"/>
            </a:ln>
            <a:effectLst/>
          </p:spPr>
          <p:txBody>
            <a:bodyPr wrap="none" anchor="ctr"/>
            <a:lstStyle/>
            <a:p>
              <a:pPr algn="ctr"/>
              <a:r>
                <a:rPr kumimoji="1" lang="en-US" altLang="zh-CN" sz="13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BI</a:t>
              </a:r>
              <a:endParaRPr kumimoji="1" lang="en-US" altLang="zh-CN" sz="13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nvGrpSpPr>
            <p:cNvPr id="20" name="Group 22"/>
            <p:cNvGrpSpPr/>
            <p:nvPr/>
          </p:nvGrpSpPr>
          <p:grpSpPr bwMode="auto">
            <a:xfrm>
              <a:off x="5615136" y="3123456"/>
              <a:ext cx="304800" cy="311150"/>
              <a:chOff x="4578" y="612"/>
              <a:chExt cx="643" cy="400"/>
            </a:xfrm>
          </p:grpSpPr>
          <p:sp>
            <p:nvSpPr>
              <p:cNvPr id="114" name="AutoShape 23"/>
              <p:cNvSpPr>
                <a:spLocks noChangeArrowheads="1"/>
              </p:cNvSpPr>
              <p:nvPr/>
            </p:nvSpPr>
            <p:spPr bwMode="auto">
              <a:xfrm>
                <a:off x="4578" y="614"/>
                <a:ext cx="643" cy="395"/>
              </a:xfrm>
              <a:prstGeom prst="cube">
                <a:avLst>
                  <a:gd name="adj" fmla="val 23222"/>
                </a:avLst>
              </a:prstGeom>
              <a:gradFill rotWithShape="0">
                <a:gsLst>
                  <a:gs pos="0">
                    <a:srgbClr val="008080"/>
                  </a:gs>
                  <a:gs pos="100000">
                    <a:srgbClr val="008080">
                      <a:gamma/>
                      <a:shade val="20000"/>
                      <a:invGamma/>
                    </a:srgbClr>
                  </a:gs>
                </a:gsLst>
                <a:path path="rect">
                  <a:fillToRect l="50000" t="50000" r="50000" b="50000"/>
                </a:path>
              </a:gradFill>
              <a:ln w="12700">
                <a:solidFill>
                  <a:srgbClr val="F6BF69"/>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5" name="Freeform 24"/>
              <p:cNvSpPr/>
              <p:nvPr/>
            </p:nvSpPr>
            <p:spPr bwMode="auto">
              <a:xfrm>
                <a:off x="4709" y="612"/>
                <a:ext cx="129" cy="400"/>
              </a:xfrm>
              <a:custGeom>
                <a:avLst/>
                <a:gdLst/>
                <a:ahLst/>
                <a:cxnLst>
                  <a:cxn ang="0">
                    <a:pos x="0" y="399"/>
                  </a:cxn>
                  <a:cxn ang="0">
                    <a:pos x="0" y="93"/>
                  </a:cxn>
                  <a:cxn ang="0">
                    <a:pos x="128" y="0"/>
                  </a:cxn>
                </a:cxnLst>
                <a:rect l="0" t="0" r="r" b="b"/>
                <a:pathLst>
                  <a:path w="129" h="400">
                    <a:moveTo>
                      <a:pt x="0" y="399"/>
                    </a:moveTo>
                    <a:lnTo>
                      <a:pt x="0" y="93"/>
                    </a:lnTo>
                    <a:lnTo>
                      <a:pt x="12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6" name="Freeform 25"/>
              <p:cNvSpPr/>
              <p:nvPr/>
            </p:nvSpPr>
            <p:spPr bwMode="auto">
              <a:xfrm>
                <a:off x="4826" y="612"/>
                <a:ext cx="134" cy="400"/>
              </a:xfrm>
              <a:custGeom>
                <a:avLst/>
                <a:gdLst/>
                <a:ahLst/>
                <a:cxnLst>
                  <a:cxn ang="0">
                    <a:pos x="0" y="399"/>
                  </a:cxn>
                  <a:cxn ang="0">
                    <a:pos x="0" y="93"/>
                  </a:cxn>
                  <a:cxn ang="0">
                    <a:pos x="133" y="0"/>
                  </a:cxn>
                </a:cxnLst>
                <a:rect l="0" t="0" r="r" b="b"/>
                <a:pathLst>
                  <a:path w="134" h="400">
                    <a:moveTo>
                      <a:pt x="0" y="399"/>
                    </a:moveTo>
                    <a:lnTo>
                      <a:pt x="0" y="93"/>
                    </a:lnTo>
                    <a:lnTo>
                      <a:pt x="133"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7" name="Freeform 26"/>
              <p:cNvSpPr/>
              <p:nvPr/>
            </p:nvSpPr>
            <p:spPr bwMode="auto">
              <a:xfrm>
                <a:off x="4964" y="612"/>
                <a:ext cx="129" cy="400"/>
              </a:xfrm>
              <a:custGeom>
                <a:avLst/>
                <a:gdLst/>
                <a:ahLst/>
                <a:cxnLst>
                  <a:cxn ang="0">
                    <a:pos x="0" y="399"/>
                  </a:cxn>
                  <a:cxn ang="0">
                    <a:pos x="0" y="93"/>
                  </a:cxn>
                  <a:cxn ang="0">
                    <a:pos x="128" y="0"/>
                  </a:cxn>
                </a:cxnLst>
                <a:rect l="0" t="0" r="r" b="b"/>
                <a:pathLst>
                  <a:path w="129" h="400">
                    <a:moveTo>
                      <a:pt x="0" y="399"/>
                    </a:moveTo>
                    <a:lnTo>
                      <a:pt x="0" y="93"/>
                    </a:lnTo>
                    <a:lnTo>
                      <a:pt x="12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8" name="Freeform 27"/>
              <p:cNvSpPr/>
              <p:nvPr/>
            </p:nvSpPr>
            <p:spPr bwMode="auto">
              <a:xfrm>
                <a:off x="4582" y="688"/>
                <a:ext cx="636" cy="105"/>
              </a:xfrm>
              <a:custGeom>
                <a:avLst/>
                <a:gdLst/>
                <a:ahLst/>
                <a:cxnLst>
                  <a:cxn ang="0">
                    <a:pos x="0" y="104"/>
                  </a:cxn>
                  <a:cxn ang="0">
                    <a:pos x="494" y="104"/>
                  </a:cxn>
                  <a:cxn ang="0">
                    <a:pos x="635" y="0"/>
                  </a:cxn>
                </a:cxnLst>
                <a:rect l="0" t="0" r="r" b="b"/>
                <a:pathLst>
                  <a:path w="636" h="105">
                    <a:moveTo>
                      <a:pt x="0" y="104"/>
                    </a:moveTo>
                    <a:lnTo>
                      <a:pt x="494" y="104"/>
                    </a:lnTo>
                    <a:lnTo>
                      <a:pt x="635"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9" name="Freeform 28"/>
              <p:cNvSpPr/>
              <p:nvPr/>
            </p:nvSpPr>
            <p:spPr bwMode="auto">
              <a:xfrm>
                <a:off x="4579" y="760"/>
                <a:ext cx="639" cy="105"/>
              </a:xfrm>
              <a:custGeom>
                <a:avLst/>
                <a:gdLst/>
                <a:ahLst/>
                <a:cxnLst>
                  <a:cxn ang="0">
                    <a:pos x="0" y="102"/>
                  </a:cxn>
                  <a:cxn ang="0">
                    <a:pos x="495" y="104"/>
                  </a:cxn>
                  <a:cxn ang="0">
                    <a:pos x="638" y="0"/>
                  </a:cxn>
                </a:cxnLst>
                <a:rect l="0" t="0" r="r" b="b"/>
                <a:pathLst>
                  <a:path w="639" h="105">
                    <a:moveTo>
                      <a:pt x="0" y="102"/>
                    </a:moveTo>
                    <a:lnTo>
                      <a:pt x="495" y="104"/>
                    </a:lnTo>
                    <a:lnTo>
                      <a:pt x="63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0" name="Freeform 29"/>
              <p:cNvSpPr/>
              <p:nvPr/>
            </p:nvSpPr>
            <p:spPr bwMode="auto">
              <a:xfrm>
                <a:off x="4579" y="837"/>
                <a:ext cx="639" cy="103"/>
              </a:xfrm>
              <a:custGeom>
                <a:avLst/>
                <a:gdLst/>
                <a:ahLst/>
                <a:cxnLst>
                  <a:cxn ang="0">
                    <a:pos x="0" y="102"/>
                  </a:cxn>
                  <a:cxn ang="0">
                    <a:pos x="500" y="100"/>
                  </a:cxn>
                  <a:cxn ang="0">
                    <a:pos x="638" y="0"/>
                  </a:cxn>
                </a:cxnLst>
                <a:rect l="0" t="0" r="r" b="b"/>
                <a:pathLst>
                  <a:path w="639" h="103">
                    <a:moveTo>
                      <a:pt x="0" y="102"/>
                    </a:moveTo>
                    <a:lnTo>
                      <a:pt x="500" y="100"/>
                    </a:lnTo>
                    <a:lnTo>
                      <a:pt x="63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1" name="Freeform 30"/>
              <p:cNvSpPr/>
              <p:nvPr/>
            </p:nvSpPr>
            <p:spPr bwMode="auto">
              <a:xfrm>
                <a:off x="4631" y="671"/>
                <a:ext cx="514" cy="296"/>
              </a:xfrm>
              <a:custGeom>
                <a:avLst/>
                <a:gdLst/>
                <a:ahLst/>
                <a:cxnLst>
                  <a:cxn ang="0">
                    <a:pos x="513" y="295"/>
                  </a:cxn>
                  <a:cxn ang="0">
                    <a:pos x="513" y="0"/>
                  </a:cxn>
                  <a:cxn ang="0">
                    <a:pos x="0" y="0"/>
                  </a:cxn>
                </a:cxnLst>
                <a:rect l="0" t="0" r="r" b="b"/>
                <a:pathLst>
                  <a:path w="514" h="296">
                    <a:moveTo>
                      <a:pt x="513" y="295"/>
                    </a:moveTo>
                    <a:lnTo>
                      <a:pt x="513" y="0"/>
                    </a:lnTo>
                    <a:lnTo>
                      <a:pt x="0"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2" name="Freeform 31"/>
              <p:cNvSpPr/>
              <p:nvPr/>
            </p:nvSpPr>
            <p:spPr bwMode="auto">
              <a:xfrm>
                <a:off x="4691" y="635"/>
                <a:ext cx="500" cy="303"/>
              </a:xfrm>
              <a:custGeom>
                <a:avLst/>
                <a:gdLst/>
                <a:ahLst/>
                <a:cxnLst>
                  <a:cxn ang="0">
                    <a:pos x="499" y="302"/>
                  </a:cxn>
                  <a:cxn ang="0">
                    <a:pos x="499" y="0"/>
                  </a:cxn>
                  <a:cxn ang="0">
                    <a:pos x="0" y="0"/>
                  </a:cxn>
                </a:cxnLst>
                <a:rect l="0" t="0" r="r" b="b"/>
                <a:pathLst>
                  <a:path w="500" h="303">
                    <a:moveTo>
                      <a:pt x="499" y="302"/>
                    </a:moveTo>
                    <a:lnTo>
                      <a:pt x="499" y="0"/>
                    </a:lnTo>
                    <a:lnTo>
                      <a:pt x="0"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grpSp>
          <p:nvGrpSpPr>
            <p:cNvPr id="21" name="Group 32"/>
            <p:cNvGrpSpPr/>
            <p:nvPr/>
          </p:nvGrpSpPr>
          <p:grpSpPr bwMode="auto">
            <a:xfrm>
              <a:off x="5386536" y="3199656"/>
              <a:ext cx="304800" cy="311150"/>
              <a:chOff x="4578" y="612"/>
              <a:chExt cx="643" cy="400"/>
            </a:xfrm>
          </p:grpSpPr>
          <p:sp>
            <p:nvSpPr>
              <p:cNvPr id="105" name="AutoShape 33"/>
              <p:cNvSpPr>
                <a:spLocks noChangeArrowheads="1"/>
              </p:cNvSpPr>
              <p:nvPr/>
            </p:nvSpPr>
            <p:spPr bwMode="auto">
              <a:xfrm>
                <a:off x="4578" y="614"/>
                <a:ext cx="643" cy="395"/>
              </a:xfrm>
              <a:prstGeom prst="cube">
                <a:avLst>
                  <a:gd name="adj" fmla="val 23222"/>
                </a:avLst>
              </a:prstGeom>
              <a:gradFill rotWithShape="0">
                <a:gsLst>
                  <a:gs pos="0">
                    <a:srgbClr val="008080"/>
                  </a:gs>
                  <a:gs pos="100000">
                    <a:srgbClr val="008080">
                      <a:gamma/>
                      <a:shade val="20000"/>
                      <a:invGamma/>
                    </a:srgbClr>
                  </a:gs>
                </a:gsLst>
                <a:path path="rect">
                  <a:fillToRect l="50000" t="50000" r="50000" b="50000"/>
                </a:path>
              </a:gradFill>
              <a:ln w="12700">
                <a:solidFill>
                  <a:srgbClr val="F6BF69"/>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6" name="Freeform 34"/>
              <p:cNvSpPr/>
              <p:nvPr/>
            </p:nvSpPr>
            <p:spPr bwMode="auto">
              <a:xfrm>
                <a:off x="4709" y="612"/>
                <a:ext cx="129" cy="400"/>
              </a:xfrm>
              <a:custGeom>
                <a:avLst/>
                <a:gdLst/>
                <a:ahLst/>
                <a:cxnLst>
                  <a:cxn ang="0">
                    <a:pos x="0" y="399"/>
                  </a:cxn>
                  <a:cxn ang="0">
                    <a:pos x="0" y="93"/>
                  </a:cxn>
                  <a:cxn ang="0">
                    <a:pos x="128" y="0"/>
                  </a:cxn>
                </a:cxnLst>
                <a:rect l="0" t="0" r="r" b="b"/>
                <a:pathLst>
                  <a:path w="129" h="400">
                    <a:moveTo>
                      <a:pt x="0" y="399"/>
                    </a:moveTo>
                    <a:lnTo>
                      <a:pt x="0" y="93"/>
                    </a:lnTo>
                    <a:lnTo>
                      <a:pt x="12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7" name="Freeform 35"/>
              <p:cNvSpPr/>
              <p:nvPr/>
            </p:nvSpPr>
            <p:spPr bwMode="auto">
              <a:xfrm>
                <a:off x="4826" y="612"/>
                <a:ext cx="134" cy="400"/>
              </a:xfrm>
              <a:custGeom>
                <a:avLst/>
                <a:gdLst/>
                <a:ahLst/>
                <a:cxnLst>
                  <a:cxn ang="0">
                    <a:pos x="0" y="399"/>
                  </a:cxn>
                  <a:cxn ang="0">
                    <a:pos x="0" y="93"/>
                  </a:cxn>
                  <a:cxn ang="0">
                    <a:pos x="133" y="0"/>
                  </a:cxn>
                </a:cxnLst>
                <a:rect l="0" t="0" r="r" b="b"/>
                <a:pathLst>
                  <a:path w="134" h="400">
                    <a:moveTo>
                      <a:pt x="0" y="399"/>
                    </a:moveTo>
                    <a:lnTo>
                      <a:pt x="0" y="93"/>
                    </a:lnTo>
                    <a:lnTo>
                      <a:pt x="133"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8" name="Freeform 36"/>
              <p:cNvSpPr/>
              <p:nvPr/>
            </p:nvSpPr>
            <p:spPr bwMode="auto">
              <a:xfrm>
                <a:off x="4964" y="612"/>
                <a:ext cx="129" cy="400"/>
              </a:xfrm>
              <a:custGeom>
                <a:avLst/>
                <a:gdLst/>
                <a:ahLst/>
                <a:cxnLst>
                  <a:cxn ang="0">
                    <a:pos x="0" y="399"/>
                  </a:cxn>
                  <a:cxn ang="0">
                    <a:pos x="0" y="93"/>
                  </a:cxn>
                  <a:cxn ang="0">
                    <a:pos x="128" y="0"/>
                  </a:cxn>
                </a:cxnLst>
                <a:rect l="0" t="0" r="r" b="b"/>
                <a:pathLst>
                  <a:path w="129" h="400">
                    <a:moveTo>
                      <a:pt x="0" y="399"/>
                    </a:moveTo>
                    <a:lnTo>
                      <a:pt x="0" y="93"/>
                    </a:lnTo>
                    <a:lnTo>
                      <a:pt x="12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9" name="Freeform 37"/>
              <p:cNvSpPr/>
              <p:nvPr/>
            </p:nvSpPr>
            <p:spPr bwMode="auto">
              <a:xfrm>
                <a:off x="4582" y="688"/>
                <a:ext cx="636" cy="105"/>
              </a:xfrm>
              <a:custGeom>
                <a:avLst/>
                <a:gdLst/>
                <a:ahLst/>
                <a:cxnLst>
                  <a:cxn ang="0">
                    <a:pos x="0" y="104"/>
                  </a:cxn>
                  <a:cxn ang="0">
                    <a:pos x="494" y="104"/>
                  </a:cxn>
                  <a:cxn ang="0">
                    <a:pos x="635" y="0"/>
                  </a:cxn>
                </a:cxnLst>
                <a:rect l="0" t="0" r="r" b="b"/>
                <a:pathLst>
                  <a:path w="636" h="105">
                    <a:moveTo>
                      <a:pt x="0" y="104"/>
                    </a:moveTo>
                    <a:lnTo>
                      <a:pt x="494" y="104"/>
                    </a:lnTo>
                    <a:lnTo>
                      <a:pt x="635"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0" name="Freeform 38"/>
              <p:cNvSpPr/>
              <p:nvPr/>
            </p:nvSpPr>
            <p:spPr bwMode="auto">
              <a:xfrm>
                <a:off x="4579" y="760"/>
                <a:ext cx="639" cy="105"/>
              </a:xfrm>
              <a:custGeom>
                <a:avLst/>
                <a:gdLst/>
                <a:ahLst/>
                <a:cxnLst>
                  <a:cxn ang="0">
                    <a:pos x="0" y="102"/>
                  </a:cxn>
                  <a:cxn ang="0">
                    <a:pos x="495" y="104"/>
                  </a:cxn>
                  <a:cxn ang="0">
                    <a:pos x="638" y="0"/>
                  </a:cxn>
                </a:cxnLst>
                <a:rect l="0" t="0" r="r" b="b"/>
                <a:pathLst>
                  <a:path w="639" h="105">
                    <a:moveTo>
                      <a:pt x="0" y="102"/>
                    </a:moveTo>
                    <a:lnTo>
                      <a:pt x="495" y="104"/>
                    </a:lnTo>
                    <a:lnTo>
                      <a:pt x="63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1" name="Freeform 39"/>
              <p:cNvSpPr/>
              <p:nvPr/>
            </p:nvSpPr>
            <p:spPr bwMode="auto">
              <a:xfrm>
                <a:off x="4579" y="837"/>
                <a:ext cx="639" cy="103"/>
              </a:xfrm>
              <a:custGeom>
                <a:avLst/>
                <a:gdLst/>
                <a:ahLst/>
                <a:cxnLst>
                  <a:cxn ang="0">
                    <a:pos x="0" y="102"/>
                  </a:cxn>
                  <a:cxn ang="0">
                    <a:pos x="500" y="100"/>
                  </a:cxn>
                  <a:cxn ang="0">
                    <a:pos x="638" y="0"/>
                  </a:cxn>
                </a:cxnLst>
                <a:rect l="0" t="0" r="r" b="b"/>
                <a:pathLst>
                  <a:path w="639" h="103">
                    <a:moveTo>
                      <a:pt x="0" y="102"/>
                    </a:moveTo>
                    <a:lnTo>
                      <a:pt x="500" y="100"/>
                    </a:lnTo>
                    <a:lnTo>
                      <a:pt x="63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2" name="Freeform 40"/>
              <p:cNvSpPr/>
              <p:nvPr/>
            </p:nvSpPr>
            <p:spPr bwMode="auto">
              <a:xfrm>
                <a:off x="4631" y="671"/>
                <a:ext cx="514" cy="296"/>
              </a:xfrm>
              <a:custGeom>
                <a:avLst/>
                <a:gdLst/>
                <a:ahLst/>
                <a:cxnLst>
                  <a:cxn ang="0">
                    <a:pos x="513" y="295"/>
                  </a:cxn>
                  <a:cxn ang="0">
                    <a:pos x="513" y="0"/>
                  </a:cxn>
                  <a:cxn ang="0">
                    <a:pos x="0" y="0"/>
                  </a:cxn>
                </a:cxnLst>
                <a:rect l="0" t="0" r="r" b="b"/>
                <a:pathLst>
                  <a:path w="514" h="296">
                    <a:moveTo>
                      <a:pt x="513" y="295"/>
                    </a:moveTo>
                    <a:lnTo>
                      <a:pt x="513" y="0"/>
                    </a:lnTo>
                    <a:lnTo>
                      <a:pt x="0"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3" name="Freeform 41"/>
              <p:cNvSpPr/>
              <p:nvPr/>
            </p:nvSpPr>
            <p:spPr bwMode="auto">
              <a:xfrm>
                <a:off x="4691" y="635"/>
                <a:ext cx="500" cy="303"/>
              </a:xfrm>
              <a:custGeom>
                <a:avLst/>
                <a:gdLst/>
                <a:ahLst/>
                <a:cxnLst>
                  <a:cxn ang="0">
                    <a:pos x="499" y="302"/>
                  </a:cxn>
                  <a:cxn ang="0">
                    <a:pos x="499" y="0"/>
                  </a:cxn>
                  <a:cxn ang="0">
                    <a:pos x="0" y="0"/>
                  </a:cxn>
                </a:cxnLst>
                <a:rect l="0" t="0" r="r" b="b"/>
                <a:pathLst>
                  <a:path w="500" h="303">
                    <a:moveTo>
                      <a:pt x="499" y="302"/>
                    </a:moveTo>
                    <a:lnTo>
                      <a:pt x="499" y="0"/>
                    </a:lnTo>
                    <a:lnTo>
                      <a:pt x="0"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grpSp>
          <p:nvGrpSpPr>
            <p:cNvPr id="22" name="Group 42"/>
            <p:cNvGrpSpPr/>
            <p:nvPr/>
          </p:nvGrpSpPr>
          <p:grpSpPr bwMode="auto">
            <a:xfrm>
              <a:off x="5538936" y="3352056"/>
              <a:ext cx="304800" cy="311150"/>
              <a:chOff x="4578" y="612"/>
              <a:chExt cx="643" cy="400"/>
            </a:xfrm>
          </p:grpSpPr>
          <p:sp>
            <p:nvSpPr>
              <p:cNvPr id="96" name="AutoShape 43"/>
              <p:cNvSpPr>
                <a:spLocks noChangeArrowheads="1"/>
              </p:cNvSpPr>
              <p:nvPr/>
            </p:nvSpPr>
            <p:spPr bwMode="auto">
              <a:xfrm>
                <a:off x="4578" y="614"/>
                <a:ext cx="643" cy="395"/>
              </a:xfrm>
              <a:prstGeom prst="cube">
                <a:avLst>
                  <a:gd name="adj" fmla="val 23222"/>
                </a:avLst>
              </a:prstGeom>
              <a:gradFill rotWithShape="0">
                <a:gsLst>
                  <a:gs pos="0">
                    <a:srgbClr val="008080"/>
                  </a:gs>
                  <a:gs pos="100000">
                    <a:srgbClr val="008080">
                      <a:gamma/>
                      <a:shade val="20000"/>
                      <a:invGamma/>
                    </a:srgbClr>
                  </a:gs>
                </a:gsLst>
                <a:path path="rect">
                  <a:fillToRect l="50000" t="50000" r="50000" b="50000"/>
                </a:path>
              </a:gradFill>
              <a:ln w="12700">
                <a:solidFill>
                  <a:srgbClr val="F6BF69"/>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7" name="Freeform 44"/>
              <p:cNvSpPr/>
              <p:nvPr/>
            </p:nvSpPr>
            <p:spPr bwMode="auto">
              <a:xfrm>
                <a:off x="4709" y="612"/>
                <a:ext cx="129" cy="400"/>
              </a:xfrm>
              <a:custGeom>
                <a:avLst/>
                <a:gdLst/>
                <a:ahLst/>
                <a:cxnLst>
                  <a:cxn ang="0">
                    <a:pos x="0" y="399"/>
                  </a:cxn>
                  <a:cxn ang="0">
                    <a:pos x="0" y="93"/>
                  </a:cxn>
                  <a:cxn ang="0">
                    <a:pos x="128" y="0"/>
                  </a:cxn>
                </a:cxnLst>
                <a:rect l="0" t="0" r="r" b="b"/>
                <a:pathLst>
                  <a:path w="129" h="400">
                    <a:moveTo>
                      <a:pt x="0" y="399"/>
                    </a:moveTo>
                    <a:lnTo>
                      <a:pt x="0" y="93"/>
                    </a:lnTo>
                    <a:lnTo>
                      <a:pt x="12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8" name="Freeform 45"/>
              <p:cNvSpPr/>
              <p:nvPr/>
            </p:nvSpPr>
            <p:spPr bwMode="auto">
              <a:xfrm>
                <a:off x="4826" y="612"/>
                <a:ext cx="134" cy="400"/>
              </a:xfrm>
              <a:custGeom>
                <a:avLst/>
                <a:gdLst/>
                <a:ahLst/>
                <a:cxnLst>
                  <a:cxn ang="0">
                    <a:pos x="0" y="399"/>
                  </a:cxn>
                  <a:cxn ang="0">
                    <a:pos x="0" y="93"/>
                  </a:cxn>
                  <a:cxn ang="0">
                    <a:pos x="133" y="0"/>
                  </a:cxn>
                </a:cxnLst>
                <a:rect l="0" t="0" r="r" b="b"/>
                <a:pathLst>
                  <a:path w="134" h="400">
                    <a:moveTo>
                      <a:pt x="0" y="399"/>
                    </a:moveTo>
                    <a:lnTo>
                      <a:pt x="0" y="93"/>
                    </a:lnTo>
                    <a:lnTo>
                      <a:pt x="133"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9" name="Freeform 46"/>
              <p:cNvSpPr/>
              <p:nvPr/>
            </p:nvSpPr>
            <p:spPr bwMode="auto">
              <a:xfrm>
                <a:off x="4964" y="612"/>
                <a:ext cx="129" cy="400"/>
              </a:xfrm>
              <a:custGeom>
                <a:avLst/>
                <a:gdLst/>
                <a:ahLst/>
                <a:cxnLst>
                  <a:cxn ang="0">
                    <a:pos x="0" y="399"/>
                  </a:cxn>
                  <a:cxn ang="0">
                    <a:pos x="0" y="93"/>
                  </a:cxn>
                  <a:cxn ang="0">
                    <a:pos x="128" y="0"/>
                  </a:cxn>
                </a:cxnLst>
                <a:rect l="0" t="0" r="r" b="b"/>
                <a:pathLst>
                  <a:path w="129" h="400">
                    <a:moveTo>
                      <a:pt x="0" y="399"/>
                    </a:moveTo>
                    <a:lnTo>
                      <a:pt x="0" y="93"/>
                    </a:lnTo>
                    <a:lnTo>
                      <a:pt x="12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0" name="Freeform 47"/>
              <p:cNvSpPr/>
              <p:nvPr/>
            </p:nvSpPr>
            <p:spPr bwMode="auto">
              <a:xfrm>
                <a:off x="4582" y="688"/>
                <a:ext cx="636" cy="105"/>
              </a:xfrm>
              <a:custGeom>
                <a:avLst/>
                <a:gdLst/>
                <a:ahLst/>
                <a:cxnLst>
                  <a:cxn ang="0">
                    <a:pos x="0" y="104"/>
                  </a:cxn>
                  <a:cxn ang="0">
                    <a:pos x="494" y="104"/>
                  </a:cxn>
                  <a:cxn ang="0">
                    <a:pos x="635" y="0"/>
                  </a:cxn>
                </a:cxnLst>
                <a:rect l="0" t="0" r="r" b="b"/>
                <a:pathLst>
                  <a:path w="636" h="105">
                    <a:moveTo>
                      <a:pt x="0" y="104"/>
                    </a:moveTo>
                    <a:lnTo>
                      <a:pt x="494" y="104"/>
                    </a:lnTo>
                    <a:lnTo>
                      <a:pt x="635"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1" name="Freeform 48"/>
              <p:cNvSpPr/>
              <p:nvPr/>
            </p:nvSpPr>
            <p:spPr bwMode="auto">
              <a:xfrm>
                <a:off x="4579" y="760"/>
                <a:ext cx="639" cy="105"/>
              </a:xfrm>
              <a:custGeom>
                <a:avLst/>
                <a:gdLst/>
                <a:ahLst/>
                <a:cxnLst>
                  <a:cxn ang="0">
                    <a:pos x="0" y="102"/>
                  </a:cxn>
                  <a:cxn ang="0">
                    <a:pos x="495" y="104"/>
                  </a:cxn>
                  <a:cxn ang="0">
                    <a:pos x="638" y="0"/>
                  </a:cxn>
                </a:cxnLst>
                <a:rect l="0" t="0" r="r" b="b"/>
                <a:pathLst>
                  <a:path w="639" h="105">
                    <a:moveTo>
                      <a:pt x="0" y="102"/>
                    </a:moveTo>
                    <a:lnTo>
                      <a:pt x="495" y="104"/>
                    </a:lnTo>
                    <a:lnTo>
                      <a:pt x="63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2" name="Freeform 49"/>
              <p:cNvSpPr/>
              <p:nvPr/>
            </p:nvSpPr>
            <p:spPr bwMode="auto">
              <a:xfrm>
                <a:off x="4579" y="837"/>
                <a:ext cx="639" cy="103"/>
              </a:xfrm>
              <a:custGeom>
                <a:avLst/>
                <a:gdLst/>
                <a:ahLst/>
                <a:cxnLst>
                  <a:cxn ang="0">
                    <a:pos x="0" y="102"/>
                  </a:cxn>
                  <a:cxn ang="0">
                    <a:pos x="500" y="100"/>
                  </a:cxn>
                  <a:cxn ang="0">
                    <a:pos x="638" y="0"/>
                  </a:cxn>
                </a:cxnLst>
                <a:rect l="0" t="0" r="r" b="b"/>
                <a:pathLst>
                  <a:path w="639" h="103">
                    <a:moveTo>
                      <a:pt x="0" y="102"/>
                    </a:moveTo>
                    <a:lnTo>
                      <a:pt x="500" y="100"/>
                    </a:lnTo>
                    <a:lnTo>
                      <a:pt x="638"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3" name="Freeform 50"/>
              <p:cNvSpPr/>
              <p:nvPr/>
            </p:nvSpPr>
            <p:spPr bwMode="auto">
              <a:xfrm>
                <a:off x="4631" y="671"/>
                <a:ext cx="514" cy="296"/>
              </a:xfrm>
              <a:custGeom>
                <a:avLst/>
                <a:gdLst/>
                <a:ahLst/>
                <a:cxnLst>
                  <a:cxn ang="0">
                    <a:pos x="513" y="295"/>
                  </a:cxn>
                  <a:cxn ang="0">
                    <a:pos x="513" y="0"/>
                  </a:cxn>
                  <a:cxn ang="0">
                    <a:pos x="0" y="0"/>
                  </a:cxn>
                </a:cxnLst>
                <a:rect l="0" t="0" r="r" b="b"/>
                <a:pathLst>
                  <a:path w="514" h="296">
                    <a:moveTo>
                      <a:pt x="513" y="295"/>
                    </a:moveTo>
                    <a:lnTo>
                      <a:pt x="513" y="0"/>
                    </a:lnTo>
                    <a:lnTo>
                      <a:pt x="0"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4" name="Freeform 51"/>
              <p:cNvSpPr/>
              <p:nvPr/>
            </p:nvSpPr>
            <p:spPr bwMode="auto">
              <a:xfrm>
                <a:off x="4691" y="635"/>
                <a:ext cx="500" cy="303"/>
              </a:xfrm>
              <a:custGeom>
                <a:avLst/>
                <a:gdLst/>
                <a:ahLst/>
                <a:cxnLst>
                  <a:cxn ang="0">
                    <a:pos x="499" y="302"/>
                  </a:cxn>
                  <a:cxn ang="0">
                    <a:pos x="499" y="0"/>
                  </a:cxn>
                  <a:cxn ang="0">
                    <a:pos x="0" y="0"/>
                  </a:cxn>
                </a:cxnLst>
                <a:rect l="0" t="0" r="r" b="b"/>
                <a:pathLst>
                  <a:path w="500" h="303">
                    <a:moveTo>
                      <a:pt x="499" y="302"/>
                    </a:moveTo>
                    <a:lnTo>
                      <a:pt x="499" y="0"/>
                    </a:lnTo>
                    <a:lnTo>
                      <a:pt x="0" y="0"/>
                    </a:lnTo>
                  </a:path>
                </a:pathLst>
              </a:custGeom>
              <a:noFill/>
              <a:ln w="12700" cap="rnd" cmpd="sng">
                <a:solidFill>
                  <a:srgbClr val="F6BF69"/>
                </a:solidFill>
                <a:prstDash val="solid"/>
                <a:round/>
                <a:headEnd type="none" w="sm" len="sm"/>
                <a:tailEnd type="none" w="sm" len="sm"/>
              </a:ln>
              <a:effectLst/>
            </p:spPr>
            <p:txBody>
              <a:bodyP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23" name="AutoShape 53"/>
            <p:cNvSpPr>
              <a:spLocks noChangeArrowheads="1"/>
            </p:cNvSpPr>
            <p:nvPr/>
          </p:nvSpPr>
          <p:spPr bwMode="auto">
            <a:xfrm>
              <a:off x="1500336" y="2666256"/>
              <a:ext cx="762000" cy="381000"/>
            </a:xfrm>
            <a:prstGeom prst="flowChartMagneticDisk">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round/>
            </a:ln>
            <a:effectLst/>
          </p:spPr>
          <p:txBody>
            <a:bodyPr wrap="none" anchor="ctr"/>
            <a:lstStyle/>
            <a:p>
              <a:pPr algn="ctr"/>
              <a:r>
                <a:rPr kumimoji="1" lang="zh-CN" altLang="en-US"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业务系统</a:t>
              </a:r>
              <a:endParaRPr kumimoji="1" lang="en-US" altLang="zh-CN"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4" name="AutoShape 54"/>
            <p:cNvSpPr>
              <a:spLocks noChangeArrowheads="1"/>
            </p:cNvSpPr>
            <p:nvPr/>
          </p:nvSpPr>
          <p:spPr bwMode="auto">
            <a:xfrm>
              <a:off x="1500336" y="3199656"/>
              <a:ext cx="762000" cy="381000"/>
            </a:xfrm>
            <a:prstGeom prst="flowChartMagneticDisk">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round/>
            </a:ln>
            <a:effectLst/>
          </p:spPr>
          <p:txBody>
            <a:bodyPr wrap="none" anchor="ctr"/>
            <a:lstStyle/>
            <a:p>
              <a:pPr algn="ctr"/>
              <a:r>
                <a:rPr kumimoji="1" lang="zh-CN" altLang="en-US"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财务系统</a:t>
              </a:r>
              <a:endParaRPr kumimoji="1" lang="en-US" altLang="zh-CN"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 name="AutoShape 55"/>
            <p:cNvSpPr>
              <a:spLocks noChangeArrowheads="1"/>
            </p:cNvSpPr>
            <p:nvPr/>
          </p:nvSpPr>
          <p:spPr bwMode="auto">
            <a:xfrm>
              <a:off x="1500336" y="3809256"/>
              <a:ext cx="762000" cy="381000"/>
            </a:xfrm>
            <a:prstGeom prst="flowChartMagneticDisk">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round/>
            </a:ln>
            <a:effectLst/>
          </p:spPr>
          <p:txBody>
            <a:bodyPr wrap="none" anchor="ctr"/>
            <a:lstStyle/>
            <a:p>
              <a:pPr algn="ctr"/>
              <a:r>
                <a:rPr kumimoji="1" lang="zh-CN" altLang="en-US"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销售系统</a:t>
              </a:r>
              <a:endParaRPr kumimoji="1" lang="zh-CN" altLang="en-US"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6" name="AutoShape 56"/>
            <p:cNvSpPr>
              <a:spLocks noChangeArrowheads="1"/>
            </p:cNvSpPr>
            <p:nvPr/>
          </p:nvSpPr>
          <p:spPr bwMode="auto">
            <a:xfrm>
              <a:off x="1500336" y="5257056"/>
              <a:ext cx="762000" cy="381000"/>
            </a:xfrm>
            <a:prstGeom prst="flowChartMagneticDisk">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round/>
            </a:ln>
            <a:effectLst/>
          </p:spPr>
          <p:txBody>
            <a:bodyPr wrap="none" anchor="ctr"/>
            <a:lstStyle/>
            <a:p>
              <a:pPr algn="ctr"/>
              <a:r>
                <a:rPr kumimoji="1" lang="zh-CN" altLang="en-US"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客服系统</a:t>
              </a:r>
              <a:endParaRPr kumimoji="1" lang="zh-CN" altLang="en-US" sz="13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7" name="Line 57"/>
            <p:cNvSpPr>
              <a:spLocks noChangeShapeType="1"/>
            </p:cNvSpPr>
            <p:nvPr/>
          </p:nvSpPr>
          <p:spPr bwMode="auto">
            <a:xfrm>
              <a:off x="1881336" y="4190256"/>
              <a:ext cx="0" cy="1143000"/>
            </a:xfrm>
            <a:prstGeom prst="line">
              <a:avLst/>
            </a:prstGeom>
            <a:noFill/>
            <a:ln w="57150" cap="rnd">
              <a:solidFill>
                <a:schemeClr val="tx1"/>
              </a:solidFill>
              <a:prstDash val="sysDot"/>
              <a:round/>
            </a:ln>
            <a:effectLst/>
          </p:spPr>
          <p:txBody>
            <a:bodyPr/>
            <a:lstStyle/>
            <a:p>
              <a:endParaRPr lang="zh-CN" altLang="en-US" sz="1600" smtClean="0">
                <a:ln>
                  <a:solidFill>
                    <a:schemeClr val="tx1"/>
                  </a:solidFill>
                </a:ln>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8" name="AutoShape 58"/>
            <p:cNvSpPr>
              <a:spLocks noChangeArrowheads="1"/>
            </p:cNvSpPr>
            <p:nvPr/>
          </p:nvSpPr>
          <p:spPr bwMode="auto">
            <a:xfrm>
              <a:off x="4395936" y="2971056"/>
              <a:ext cx="685800" cy="533400"/>
            </a:xfrm>
            <a:prstGeom prst="flowChartMagneticDisk">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round/>
            </a:ln>
            <a:effectLst/>
          </p:spPr>
          <p:txBody>
            <a:bodyPr wrap="none" anchor="ctr"/>
            <a:lstStyle/>
            <a:p>
              <a:pPr algn="ctr"/>
              <a:r>
                <a:rPr kumimoji="1" lang="zh-CN" altLang="en-US" sz="13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数据集市</a:t>
              </a:r>
              <a:endParaRPr kumimoji="1" lang="zh-CN" altLang="en-US" sz="13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r>
                <a:rPr kumimoji="1" lang="en-US" altLang="zh-CN" sz="10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Data mart</a:t>
              </a:r>
              <a:endParaRPr kumimoji="1" lang="zh-CN" altLang="en-US" sz="10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9" name="AutoShape 59"/>
            <p:cNvSpPr>
              <a:spLocks noChangeArrowheads="1"/>
            </p:cNvSpPr>
            <p:nvPr/>
          </p:nvSpPr>
          <p:spPr bwMode="auto">
            <a:xfrm>
              <a:off x="4395936" y="3733056"/>
              <a:ext cx="685800" cy="533400"/>
            </a:xfrm>
            <a:prstGeom prst="flowChartMagneticDisk">
              <a:avLst/>
            </a:prstGeom>
            <a:gradFill rotWithShape="0">
              <a:gsLst>
                <a:gs pos="0">
                  <a:srgbClr val="99CCFF">
                    <a:gamma/>
                    <a:shade val="46275"/>
                    <a:invGamma/>
                  </a:srgbClr>
                </a:gs>
                <a:gs pos="50000">
                  <a:srgbClr val="99CCFF"/>
                </a:gs>
                <a:gs pos="100000">
                  <a:srgbClr val="99CCFF">
                    <a:gamma/>
                    <a:shade val="46275"/>
                    <a:invGamma/>
                  </a:srgbClr>
                </a:gs>
              </a:gsLst>
              <a:lin ang="0" scaled="1"/>
            </a:gradFill>
            <a:ln w="19050">
              <a:solidFill>
                <a:schemeClr val="tx1"/>
              </a:solidFill>
              <a:round/>
            </a:ln>
            <a:effectLst/>
          </p:spPr>
          <p:txBody>
            <a:bodyPr wrap="none" anchor="ctr"/>
            <a:lstStyle/>
            <a:p>
              <a:pPr algn="ctr"/>
              <a:r>
                <a:rPr kumimoji="1" lang="zh-CN" altLang="en-US" sz="13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数据集市</a:t>
              </a:r>
              <a:endParaRPr kumimoji="1" lang="zh-CN" altLang="en-US" sz="13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r>
                <a:rPr kumimoji="1" lang="en-US" altLang="zh-CN" sz="10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Data mart</a:t>
              </a:r>
              <a:endParaRPr kumimoji="1" lang="en-US" altLang="zh-CN" sz="10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2" name="AutoShape 60"/>
            <p:cNvSpPr>
              <a:spLocks noChangeArrowheads="1"/>
            </p:cNvSpPr>
            <p:nvPr/>
          </p:nvSpPr>
          <p:spPr bwMode="auto">
            <a:xfrm>
              <a:off x="4091136" y="3809256"/>
              <a:ext cx="304800" cy="457200"/>
            </a:xfrm>
            <a:prstGeom prst="rightArrow">
              <a:avLst>
                <a:gd name="adj1" fmla="val 52380"/>
                <a:gd name="adj2" fmla="val 39287"/>
              </a:avLst>
            </a:prstGeom>
            <a:solidFill>
              <a:srgbClr val="FFCC99"/>
            </a:solidFill>
            <a:ln w="12700">
              <a:solidFill>
                <a:schemeClr val="tx1"/>
              </a:solidFill>
              <a:miter lim="800000"/>
            </a:ln>
            <a:effectLst/>
          </p:spPr>
          <p:txBody>
            <a:bodyPr wrap="none" anchor="ctr"/>
            <a:lstStyle/>
            <a:p>
              <a:pPr algn="ctr">
                <a:spcBef>
                  <a:spcPct val="50000"/>
                </a:spcBef>
              </a:pPr>
              <a:r>
                <a:rPr kumimoji="1" lang="en-US" altLang="zh-CN" sz="900" dirty="0" err="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ETL</a:t>
              </a:r>
              <a:endParaRPr kumimoji="1" lang="en-US" altLang="zh-CN" sz="900"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3" name="AutoShape 61"/>
            <p:cNvSpPr>
              <a:spLocks noChangeArrowheads="1"/>
            </p:cNvSpPr>
            <p:nvPr/>
          </p:nvSpPr>
          <p:spPr bwMode="auto">
            <a:xfrm>
              <a:off x="4091136" y="3123456"/>
              <a:ext cx="304800" cy="457200"/>
            </a:xfrm>
            <a:prstGeom prst="rightArrow">
              <a:avLst>
                <a:gd name="adj1" fmla="val 52380"/>
                <a:gd name="adj2" fmla="val 39287"/>
              </a:avLst>
            </a:prstGeom>
            <a:solidFill>
              <a:srgbClr val="FFCC99"/>
            </a:solidFill>
            <a:ln w="12700">
              <a:solidFill>
                <a:schemeClr val="tx1"/>
              </a:solidFill>
              <a:miter lim="800000"/>
            </a:ln>
            <a:effectLst/>
          </p:spPr>
          <p:txBody>
            <a:bodyPr wrap="none" anchor="ctr"/>
            <a:lstStyle/>
            <a:p>
              <a:pPr algn="ctr">
                <a:spcBef>
                  <a:spcPct val="50000"/>
                </a:spcBef>
              </a:pPr>
              <a:r>
                <a:rPr kumimoji="1" lang="en-US" altLang="zh-CN" sz="1000" dirty="0" err="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ETL</a:t>
              </a:r>
              <a:endParaRPr kumimoji="1" lang="en-US" altLang="zh-CN" sz="1000"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4" name="AutoShape 62"/>
            <p:cNvSpPr>
              <a:spLocks noChangeArrowheads="1"/>
            </p:cNvSpPr>
            <p:nvPr/>
          </p:nvSpPr>
          <p:spPr bwMode="auto">
            <a:xfrm>
              <a:off x="4091136" y="4495056"/>
              <a:ext cx="1371600" cy="304800"/>
            </a:xfrm>
            <a:prstGeom prst="rightArrow">
              <a:avLst>
                <a:gd name="adj1" fmla="val 52380"/>
                <a:gd name="adj2" fmla="val 176792"/>
              </a:avLst>
            </a:prstGeom>
            <a:solidFill>
              <a:srgbClr val="FFCC99"/>
            </a:solidFill>
            <a:ln w="12700">
              <a:solidFill>
                <a:schemeClr val="tx1"/>
              </a:solidFill>
              <a:miter lim="800000"/>
            </a:ln>
            <a:effectLst/>
          </p:spPr>
          <p:txBody>
            <a:bodyPr wrap="none" anchor="ctr"/>
            <a:lstStyle/>
            <a:p>
              <a:pPr algn="ctr">
                <a:spcBef>
                  <a:spcPct val="50000"/>
                </a:spcBef>
              </a:pPr>
              <a:r>
                <a:rPr kumimoji="1" lang="en-US" altLang="zh-CN" sz="14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ETL</a:t>
              </a:r>
              <a:endParaRPr kumimoji="1" lang="en-US" altLang="zh-CN" sz="14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5" name="Text Box 63"/>
            <p:cNvSpPr txBox="1">
              <a:spLocks noChangeArrowheads="1"/>
            </p:cNvSpPr>
            <p:nvPr/>
          </p:nvSpPr>
          <p:spPr bwMode="auto">
            <a:xfrm>
              <a:off x="5386536" y="4876056"/>
              <a:ext cx="762000" cy="579101"/>
            </a:xfrm>
            <a:prstGeom prst="rect">
              <a:avLst/>
            </a:prstGeom>
            <a:noFill/>
            <a:ln w="9525">
              <a:noFill/>
              <a:miter lim="800000"/>
            </a:ln>
            <a:effectLst/>
          </p:spPr>
          <p:txBody>
            <a:bodyPr lIns="101059" tIns="50530" rIns="101059" bIns="50530">
              <a:spAutoFit/>
            </a:bodyPr>
            <a:lstStyle/>
            <a:p>
              <a:pPr defTabSz="1011555">
                <a:spcBef>
                  <a:spcPct val="50000"/>
                </a:spcBef>
              </a:pPr>
              <a:r>
                <a:rPr kumimoji="1" lang="zh-CN" altLang="en-US" sz="1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数据挖掘</a:t>
              </a:r>
              <a:endParaRPr kumimoji="1" lang="zh-CN" altLang="en-US" sz="1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defTabSz="1011555">
                <a:spcBef>
                  <a:spcPct val="50000"/>
                </a:spcBef>
              </a:pPr>
              <a:r>
                <a:rPr kumimoji="1" lang="en-US" altLang="zh-CN" sz="8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Data Mining</a:t>
              </a:r>
              <a:endParaRPr kumimoji="1" lang="en-US" altLang="zh-CN" sz="8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36" name="Picture 64"/>
            <p:cNvPicPr>
              <a:picLocks noChangeAspect="1" noChangeArrowheads="1"/>
            </p:cNvPicPr>
            <p:nvPr/>
          </p:nvPicPr>
          <p:blipFill>
            <a:blip r:embed="rId3" cstate="print"/>
            <a:srcRect/>
            <a:stretch>
              <a:fillRect/>
            </a:stretch>
          </p:blipFill>
          <p:spPr bwMode="auto">
            <a:xfrm>
              <a:off x="6605736" y="2209056"/>
              <a:ext cx="887413" cy="717550"/>
            </a:xfrm>
            <a:prstGeom prst="rect">
              <a:avLst/>
            </a:prstGeom>
            <a:noFill/>
            <a:ln w="9525">
              <a:noFill/>
              <a:miter lim="800000"/>
              <a:headEnd/>
              <a:tailEnd/>
            </a:ln>
            <a:effectLst/>
          </p:spPr>
        </p:pic>
        <p:sp>
          <p:nvSpPr>
            <p:cNvPr id="37" name="AutoShape 65"/>
            <p:cNvSpPr>
              <a:spLocks noChangeArrowheads="1"/>
            </p:cNvSpPr>
            <p:nvPr/>
          </p:nvSpPr>
          <p:spPr bwMode="auto">
            <a:xfrm>
              <a:off x="6148536" y="2742456"/>
              <a:ext cx="457200" cy="381000"/>
            </a:xfrm>
            <a:prstGeom prst="rightArrow">
              <a:avLst>
                <a:gd name="adj1" fmla="val 32241"/>
                <a:gd name="adj2" fmla="val 33139"/>
              </a:avLst>
            </a:prstGeom>
            <a:solidFill>
              <a:srgbClr val="CCFFFF"/>
            </a:solidFill>
            <a:ln w="12700">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38" name="Text Box 66"/>
            <p:cNvSpPr txBox="1">
              <a:spLocks noChangeArrowheads="1"/>
            </p:cNvSpPr>
            <p:nvPr/>
          </p:nvSpPr>
          <p:spPr bwMode="auto">
            <a:xfrm>
              <a:off x="6681936" y="2869644"/>
              <a:ext cx="914400" cy="271324"/>
            </a:xfrm>
            <a:prstGeom prst="rect">
              <a:avLst/>
            </a:prstGeom>
            <a:noFill/>
            <a:ln w="9525">
              <a:noFill/>
              <a:miter lim="800000"/>
            </a:ln>
            <a:effectLst/>
          </p:spPr>
          <p:txBody>
            <a:bodyPr wrap="square" lIns="101059" tIns="50530" rIns="101059" bIns="50530">
              <a:spAutoFit/>
            </a:bodyPr>
            <a:lstStyle/>
            <a:p>
              <a:pPr defTabSz="1011555">
                <a:spcBef>
                  <a:spcPct val="50000"/>
                </a:spcBef>
              </a:pPr>
              <a:r>
                <a:rPr kumimoji="1" lang="zh-CN" altLang="en-US"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统计报表</a:t>
              </a:r>
              <a:endParaRPr kumimoji="1" lang="zh-CN" altLang="en-US"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nvGrpSpPr>
            <p:cNvPr id="39" name="Group 67"/>
            <p:cNvGrpSpPr>
              <a:grpSpLocks noChangeAspect="1"/>
            </p:cNvGrpSpPr>
            <p:nvPr/>
          </p:nvGrpSpPr>
          <p:grpSpPr bwMode="auto">
            <a:xfrm>
              <a:off x="3557736" y="4799856"/>
              <a:ext cx="457200" cy="463550"/>
              <a:chOff x="5298" y="1714"/>
              <a:chExt cx="1309" cy="1355"/>
            </a:xfrm>
          </p:grpSpPr>
          <p:sp>
            <p:nvSpPr>
              <p:cNvPr id="75" name="Freeform 68"/>
              <p:cNvSpPr>
                <a:spLocks noChangeAspect="1" noChangeArrowheads="1"/>
              </p:cNvSpPr>
              <p:nvPr/>
            </p:nvSpPr>
            <p:spPr bwMode="auto">
              <a:xfrm>
                <a:off x="5298" y="1714"/>
                <a:ext cx="1309" cy="1355"/>
              </a:xfrm>
              <a:custGeom>
                <a:avLst/>
                <a:gdLst/>
                <a:ahLst/>
                <a:cxnLst>
                  <a:cxn ang="0">
                    <a:pos x="767" y="114"/>
                  </a:cxn>
                  <a:cxn ang="0">
                    <a:pos x="911" y="54"/>
                  </a:cxn>
                  <a:cxn ang="0">
                    <a:pos x="965" y="196"/>
                  </a:cxn>
                  <a:cxn ang="0">
                    <a:pos x="1120" y="197"/>
                  </a:cxn>
                  <a:cxn ang="0">
                    <a:pos x="1120" y="373"/>
                  </a:cxn>
                  <a:cxn ang="0">
                    <a:pos x="1264" y="426"/>
                  </a:cxn>
                  <a:cxn ang="0">
                    <a:pos x="1198" y="584"/>
                  </a:cxn>
                  <a:cxn ang="0">
                    <a:pos x="1309" y="682"/>
                  </a:cxn>
                  <a:cxn ang="0">
                    <a:pos x="1193" y="795"/>
                  </a:cxn>
                  <a:cxn ang="0">
                    <a:pos x="1256" y="949"/>
                  </a:cxn>
                  <a:cxn ang="0">
                    <a:pos x="1117" y="997"/>
                  </a:cxn>
                  <a:cxn ang="0">
                    <a:pos x="1118" y="1157"/>
                  </a:cxn>
                  <a:cxn ang="0">
                    <a:pos x="955" y="1154"/>
                  </a:cxn>
                  <a:cxn ang="0">
                    <a:pos x="895" y="1316"/>
                  </a:cxn>
                  <a:cxn ang="0">
                    <a:pos x="757" y="1239"/>
                  </a:cxn>
                  <a:cxn ang="0">
                    <a:pos x="646" y="1355"/>
                  </a:cxn>
                  <a:cxn ang="0">
                    <a:pos x="548" y="1248"/>
                  </a:cxn>
                  <a:cxn ang="0">
                    <a:pos x="396" y="1305"/>
                  </a:cxn>
                  <a:cxn ang="0">
                    <a:pos x="346" y="1146"/>
                  </a:cxn>
                  <a:cxn ang="0">
                    <a:pos x="188" y="1149"/>
                  </a:cxn>
                  <a:cxn ang="0">
                    <a:pos x="187" y="994"/>
                  </a:cxn>
                  <a:cxn ang="0">
                    <a:pos x="43" y="935"/>
                  </a:cxn>
                  <a:cxn ang="0">
                    <a:pos x="114" y="786"/>
                  </a:cxn>
                  <a:cxn ang="0">
                    <a:pos x="0" y="676"/>
                  </a:cxn>
                  <a:cxn ang="0">
                    <a:pos x="121" y="563"/>
                  </a:cxn>
                  <a:cxn ang="0">
                    <a:pos x="51" y="415"/>
                  </a:cxn>
                  <a:cxn ang="0">
                    <a:pos x="191" y="361"/>
                  </a:cxn>
                  <a:cxn ang="0">
                    <a:pos x="192" y="204"/>
                  </a:cxn>
                  <a:cxn ang="0">
                    <a:pos x="352" y="203"/>
                  </a:cxn>
                  <a:cxn ang="0">
                    <a:pos x="403" y="45"/>
                  </a:cxn>
                  <a:cxn ang="0">
                    <a:pos x="548" y="114"/>
                  </a:cxn>
                  <a:cxn ang="0">
                    <a:pos x="654" y="0"/>
                  </a:cxn>
                </a:cxnLst>
                <a:rect l="0" t="0" r="r" b="b"/>
                <a:pathLst>
                  <a:path w="1309" h="1355">
                    <a:moveTo>
                      <a:pt x="767" y="114"/>
                    </a:moveTo>
                    <a:lnTo>
                      <a:pt x="911" y="54"/>
                    </a:lnTo>
                    <a:lnTo>
                      <a:pt x="965" y="196"/>
                    </a:lnTo>
                    <a:lnTo>
                      <a:pt x="1120" y="197"/>
                    </a:lnTo>
                    <a:lnTo>
                      <a:pt x="1120" y="373"/>
                    </a:lnTo>
                    <a:lnTo>
                      <a:pt x="1264" y="426"/>
                    </a:lnTo>
                    <a:lnTo>
                      <a:pt x="1198" y="584"/>
                    </a:lnTo>
                    <a:lnTo>
                      <a:pt x="1309" y="682"/>
                    </a:lnTo>
                    <a:lnTo>
                      <a:pt x="1193" y="795"/>
                    </a:lnTo>
                    <a:lnTo>
                      <a:pt x="1256" y="949"/>
                    </a:lnTo>
                    <a:lnTo>
                      <a:pt x="1117" y="997"/>
                    </a:lnTo>
                    <a:lnTo>
                      <a:pt x="1118" y="1157"/>
                    </a:lnTo>
                    <a:lnTo>
                      <a:pt x="955" y="1154"/>
                    </a:lnTo>
                    <a:lnTo>
                      <a:pt x="895" y="1316"/>
                    </a:lnTo>
                    <a:lnTo>
                      <a:pt x="757" y="1239"/>
                    </a:lnTo>
                    <a:lnTo>
                      <a:pt x="646" y="1355"/>
                    </a:lnTo>
                    <a:lnTo>
                      <a:pt x="548" y="1248"/>
                    </a:lnTo>
                    <a:lnTo>
                      <a:pt x="396" y="1305"/>
                    </a:lnTo>
                    <a:lnTo>
                      <a:pt x="346" y="1146"/>
                    </a:lnTo>
                    <a:lnTo>
                      <a:pt x="188" y="1149"/>
                    </a:lnTo>
                    <a:lnTo>
                      <a:pt x="187" y="994"/>
                    </a:lnTo>
                    <a:lnTo>
                      <a:pt x="43" y="935"/>
                    </a:lnTo>
                    <a:lnTo>
                      <a:pt x="114" y="786"/>
                    </a:lnTo>
                    <a:lnTo>
                      <a:pt x="0" y="676"/>
                    </a:lnTo>
                    <a:lnTo>
                      <a:pt x="121" y="563"/>
                    </a:lnTo>
                    <a:lnTo>
                      <a:pt x="51" y="415"/>
                    </a:lnTo>
                    <a:lnTo>
                      <a:pt x="191" y="361"/>
                    </a:lnTo>
                    <a:lnTo>
                      <a:pt x="192" y="204"/>
                    </a:lnTo>
                    <a:lnTo>
                      <a:pt x="352" y="203"/>
                    </a:lnTo>
                    <a:lnTo>
                      <a:pt x="403" y="45"/>
                    </a:lnTo>
                    <a:lnTo>
                      <a:pt x="548" y="114"/>
                    </a:lnTo>
                    <a:lnTo>
                      <a:pt x="654" y="0"/>
                    </a:lnTo>
                    <a:close/>
                  </a:path>
                </a:pathLst>
              </a:custGeom>
              <a:gradFill rotWithShape="0">
                <a:gsLst>
                  <a:gs pos="0">
                    <a:srgbClr val="FFFF00"/>
                  </a:gs>
                  <a:gs pos="100000">
                    <a:srgbClr val="FBD128"/>
                  </a:gs>
                </a:gsLst>
                <a:path path="rect">
                  <a:fillToRect l="50000" t="50000" r="50000" b="50000"/>
                </a:path>
              </a:gra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6" name="Freeform 69"/>
              <p:cNvSpPr>
                <a:spLocks noChangeAspect="1" noChangeArrowheads="1"/>
              </p:cNvSpPr>
              <p:nvPr/>
            </p:nvSpPr>
            <p:spPr bwMode="auto">
              <a:xfrm>
                <a:off x="5533" y="2192"/>
                <a:ext cx="168" cy="203"/>
              </a:xfrm>
              <a:custGeom>
                <a:avLst/>
                <a:gdLst/>
                <a:ahLst/>
                <a:cxnLst>
                  <a:cxn ang="0">
                    <a:pos x="65" y="4"/>
                  </a:cxn>
                  <a:cxn ang="0">
                    <a:pos x="67" y="13"/>
                  </a:cxn>
                  <a:cxn ang="0">
                    <a:pos x="60" y="26"/>
                  </a:cxn>
                  <a:cxn ang="0">
                    <a:pos x="60" y="37"/>
                  </a:cxn>
                  <a:cxn ang="0">
                    <a:pos x="66" y="48"/>
                  </a:cxn>
                  <a:cxn ang="0">
                    <a:pos x="73" y="55"/>
                  </a:cxn>
                  <a:cxn ang="0">
                    <a:pos x="83" y="57"/>
                  </a:cxn>
                  <a:cxn ang="0">
                    <a:pos x="91" y="57"/>
                  </a:cxn>
                  <a:cxn ang="0">
                    <a:pos x="98" y="53"/>
                  </a:cxn>
                  <a:cxn ang="0">
                    <a:pos x="107" y="40"/>
                  </a:cxn>
                  <a:cxn ang="0">
                    <a:pos x="107" y="31"/>
                  </a:cxn>
                  <a:cxn ang="0">
                    <a:pos x="107" y="20"/>
                  </a:cxn>
                  <a:cxn ang="0">
                    <a:pos x="102" y="10"/>
                  </a:cxn>
                  <a:cxn ang="0">
                    <a:pos x="107" y="0"/>
                  </a:cxn>
                  <a:cxn ang="0">
                    <a:pos x="168" y="1"/>
                  </a:cxn>
                  <a:cxn ang="0">
                    <a:pos x="164" y="79"/>
                  </a:cxn>
                  <a:cxn ang="0">
                    <a:pos x="157" y="80"/>
                  </a:cxn>
                  <a:cxn ang="0">
                    <a:pos x="147" y="74"/>
                  </a:cxn>
                  <a:cxn ang="0">
                    <a:pos x="138" y="74"/>
                  </a:cxn>
                  <a:cxn ang="0">
                    <a:pos x="129" y="80"/>
                  </a:cxn>
                  <a:cxn ang="0">
                    <a:pos x="121" y="90"/>
                  </a:cxn>
                  <a:cxn ang="0">
                    <a:pos x="119" y="102"/>
                  </a:cxn>
                  <a:cxn ang="0">
                    <a:pos x="119" y="110"/>
                  </a:cxn>
                  <a:cxn ang="0">
                    <a:pos x="124" y="120"/>
                  </a:cxn>
                  <a:cxn ang="0">
                    <a:pos x="133" y="129"/>
                  </a:cxn>
                  <a:cxn ang="0">
                    <a:pos x="143" y="131"/>
                  </a:cxn>
                  <a:cxn ang="0">
                    <a:pos x="152" y="129"/>
                  </a:cxn>
                  <a:cxn ang="0">
                    <a:pos x="161" y="124"/>
                  </a:cxn>
                  <a:cxn ang="0">
                    <a:pos x="168" y="131"/>
                  </a:cxn>
                  <a:cxn ang="0">
                    <a:pos x="109" y="201"/>
                  </a:cxn>
                  <a:cxn ang="0">
                    <a:pos x="104" y="198"/>
                  </a:cxn>
                  <a:cxn ang="0">
                    <a:pos x="102" y="191"/>
                  </a:cxn>
                  <a:cxn ang="0">
                    <a:pos x="107" y="177"/>
                  </a:cxn>
                  <a:cxn ang="0">
                    <a:pos x="107" y="166"/>
                  </a:cxn>
                  <a:cxn ang="0">
                    <a:pos x="103" y="155"/>
                  </a:cxn>
                  <a:cxn ang="0">
                    <a:pos x="94" y="146"/>
                  </a:cxn>
                  <a:cxn ang="0">
                    <a:pos x="83" y="145"/>
                  </a:cxn>
                  <a:cxn ang="0">
                    <a:pos x="78" y="145"/>
                  </a:cxn>
                  <a:cxn ang="0">
                    <a:pos x="71" y="149"/>
                  </a:cxn>
                  <a:cxn ang="0">
                    <a:pos x="62" y="160"/>
                  </a:cxn>
                  <a:cxn ang="0">
                    <a:pos x="60" y="170"/>
                  </a:cxn>
                  <a:cxn ang="0">
                    <a:pos x="62" y="182"/>
                  </a:cxn>
                  <a:cxn ang="0">
                    <a:pos x="67" y="193"/>
                  </a:cxn>
                  <a:cxn ang="0">
                    <a:pos x="61" y="201"/>
                  </a:cxn>
                  <a:cxn ang="0">
                    <a:pos x="0" y="1"/>
                  </a:cxn>
                  <a:cxn ang="0">
                    <a:pos x="61" y="1"/>
                  </a:cxn>
                </a:cxnLst>
                <a:rect l="0" t="0" r="r" b="b"/>
                <a:pathLst>
                  <a:path w="168" h="203">
                    <a:moveTo>
                      <a:pt x="61" y="1"/>
                    </a:moveTo>
                    <a:lnTo>
                      <a:pt x="65" y="4"/>
                    </a:lnTo>
                    <a:lnTo>
                      <a:pt x="67" y="10"/>
                    </a:lnTo>
                    <a:lnTo>
                      <a:pt x="67" y="13"/>
                    </a:lnTo>
                    <a:lnTo>
                      <a:pt x="62" y="20"/>
                    </a:lnTo>
                    <a:lnTo>
                      <a:pt x="60" y="26"/>
                    </a:lnTo>
                    <a:lnTo>
                      <a:pt x="60" y="31"/>
                    </a:lnTo>
                    <a:lnTo>
                      <a:pt x="60" y="37"/>
                    </a:lnTo>
                    <a:lnTo>
                      <a:pt x="62" y="40"/>
                    </a:lnTo>
                    <a:lnTo>
                      <a:pt x="66" y="48"/>
                    </a:lnTo>
                    <a:lnTo>
                      <a:pt x="71" y="53"/>
                    </a:lnTo>
                    <a:lnTo>
                      <a:pt x="73" y="55"/>
                    </a:lnTo>
                    <a:lnTo>
                      <a:pt x="78" y="57"/>
                    </a:lnTo>
                    <a:lnTo>
                      <a:pt x="83" y="57"/>
                    </a:lnTo>
                    <a:lnTo>
                      <a:pt x="83" y="57"/>
                    </a:lnTo>
                    <a:lnTo>
                      <a:pt x="91" y="57"/>
                    </a:lnTo>
                    <a:lnTo>
                      <a:pt x="94" y="55"/>
                    </a:lnTo>
                    <a:lnTo>
                      <a:pt x="98" y="53"/>
                    </a:lnTo>
                    <a:lnTo>
                      <a:pt x="103" y="48"/>
                    </a:lnTo>
                    <a:lnTo>
                      <a:pt x="107" y="40"/>
                    </a:lnTo>
                    <a:lnTo>
                      <a:pt x="107" y="37"/>
                    </a:lnTo>
                    <a:lnTo>
                      <a:pt x="107" y="31"/>
                    </a:lnTo>
                    <a:lnTo>
                      <a:pt x="107" y="26"/>
                    </a:lnTo>
                    <a:lnTo>
                      <a:pt x="107" y="20"/>
                    </a:lnTo>
                    <a:lnTo>
                      <a:pt x="102" y="13"/>
                    </a:lnTo>
                    <a:lnTo>
                      <a:pt x="102" y="10"/>
                    </a:lnTo>
                    <a:lnTo>
                      <a:pt x="104" y="4"/>
                    </a:lnTo>
                    <a:lnTo>
                      <a:pt x="107" y="0"/>
                    </a:lnTo>
                    <a:lnTo>
                      <a:pt x="107" y="1"/>
                    </a:lnTo>
                    <a:lnTo>
                      <a:pt x="168" y="1"/>
                    </a:lnTo>
                    <a:lnTo>
                      <a:pt x="168" y="74"/>
                    </a:lnTo>
                    <a:lnTo>
                      <a:pt x="164" y="79"/>
                    </a:lnTo>
                    <a:lnTo>
                      <a:pt x="161" y="80"/>
                    </a:lnTo>
                    <a:lnTo>
                      <a:pt x="157" y="80"/>
                    </a:lnTo>
                    <a:lnTo>
                      <a:pt x="152" y="75"/>
                    </a:lnTo>
                    <a:lnTo>
                      <a:pt x="147" y="74"/>
                    </a:lnTo>
                    <a:lnTo>
                      <a:pt x="143" y="74"/>
                    </a:lnTo>
                    <a:lnTo>
                      <a:pt x="138" y="74"/>
                    </a:lnTo>
                    <a:lnTo>
                      <a:pt x="133" y="75"/>
                    </a:lnTo>
                    <a:lnTo>
                      <a:pt x="129" y="80"/>
                    </a:lnTo>
                    <a:lnTo>
                      <a:pt x="124" y="86"/>
                    </a:lnTo>
                    <a:lnTo>
                      <a:pt x="121" y="90"/>
                    </a:lnTo>
                    <a:lnTo>
                      <a:pt x="119" y="95"/>
                    </a:lnTo>
                    <a:lnTo>
                      <a:pt x="119" y="102"/>
                    </a:lnTo>
                    <a:lnTo>
                      <a:pt x="119" y="102"/>
                    </a:lnTo>
                    <a:lnTo>
                      <a:pt x="119" y="110"/>
                    </a:lnTo>
                    <a:lnTo>
                      <a:pt x="121" y="114"/>
                    </a:lnTo>
                    <a:lnTo>
                      <a:pt x="124" y="120"/>
                    </a:lnTo>
                    <a:lnTo>
                      <a:pt x="129" y="125"/>
                    </a:lnTo>
                    <a:lnTo>
                      <a:pt x="133" y="129"/>
                    </a:lnTo>
                    <a:lnTo>
                      <a:pt x="138" y="131"/>
                    </a:lnTo>
                    <a:lnTo>
                      <a:pt x="143" y="131"/>
                    </a:lnTo>
                    <a:lnTo>
                      <a:pt x="147" y="131"/>
                    </a:lnTo>
                    <a:lnTo>
                      <a:pt x="152" y="129"/>
                    </a:lnTo>
                    <a:lnTo>
                      <a:pt x="157" y="124"/>
                    </a:lnTo>
                    <a:lnTo>
                      <a:pt x="161" y="124"/>
                    </a:lnTo>
                    <a:lnTo>
                      <a:pt x="164" y="125"/>
                    </a:lnTo>
                    <a:lnTo>
                      <a:pt x="168" y="131"/>
                    </a:lnTo>
                    <a:lnTo>
                      <a:pt x="168" y="201"/>
                    </a:lnTo>
                    <a:lnTo>
                      <a:pt x="109" y="201"/>
                    </a:lnTo>
                    <a:lnTo>
                      <a:pt x="107" y="203"/>
                    </a:lnTo>
                    <a:lnTo>
                      <a:pt x="104" y="198"/>
                    </a:lnTo>
                    <a:lnTo>
                      <a:pt x="102" y="193"/>
                    </a:lnTo>
                    <a:lnTo>
                      <a:pt x="102" y="191"/>
                    </a:lnTo>
                    <a:lnTo>
                      <a:pt x="107" y="182"/>
                    </a:lnTo>
                    <a:lnTo>
                      <a:pt x="107" y="177"/>
                    </a:lnTo>
                    <a:lnTo>
                      <a:pt x="107" y="170"/>
                    </a:lnTo>
                    <a:lnTo>
                      <a:pt x="107" y="166"/>
                    </a:lnTo>
                    <a:lnTo>
                      <a:pt x="107" y="160"/>
                    </a:lnTo>
                    <a:lnTo>
                      <a:pt x="103" y="155"/>
                    </a:lnTo>
                    <a:lnTo>
                      <a:pt x="98" y="149"/>
                    </a:lnTo>
                    <a:lnTo>
                      <a:pt x="94" y="146"/>
                    </a:lnTo>
                    <a:lnTo>
                      <a:pt x="91" y="145"/>
                    </a:lnTo>
                    <a:lnTo>
                      <a:pt x="83" y="145"/>
                    </a:lnTo>
                    <a:lnTo>
                      <a:pt x="83" y="145"/>
                    </a:lnTo>
                    <a:lnTo>
                      <a:pt x="78" y="145"/>
                    </a:lnTo>
                    <a:lnTo>
                      <a:pt x="73" y="146"/>
                    </a:lnTo>
                    <a:lnTo>
                      <a:pt x="71" y="149"/>
                    </a:lnTo>
                    <a:lnTo>
                      <a:pt x="66" y="155"/>
                    </a:lnTo>
                    <a:lnTo>
                      <a:pt x="62" y="160"/>
                    </a:lnTo>
                    <a:lnTo>
                      <a:pt x="60" y="166"/>
                    </a:lnTo>
                    <a:lnTo>
                      <a:pt x="60" y="170"/>
                    </a:lnTo>
                    <a:lnTo>
                      <a:pt x="60" y="177"/>
                    </a:lnTo>
                    <a:lnTo>
                      <a:pt x="62" y="182"/>
                    </a:lnTo>
                    <a:lnTo>
                      <a:pt x="67" y="191"/>
                    </a:lnTo>
                    <a:lnTo>
                      <a:pt x="67" y="193"/>
                    </a:lnTo>
                    <a:lnTo>
                      <a:pt x="65" y="198"/>
                    </a:lnTo>
                    <a:lnTo>
                      <a:pt x="61" y="201"/>
                    </a:lnTo>
                    <a:lnTo>
                      <a:pt x="0" y="201"/>
                    </a:lnTo>
                    <a:lnTo>
                      <a:pt x="0" y="1"/>
                    </a:lnTo>
                    <a:lnTo>
                      <a:pt x="59" y="0"/>
                    </a:lnTo>
                    <a:lnTo>
                      <a:pt x="61" y="1"/>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7" name="Freeform 70"/>
              <p:cNvSpPr>
                <a:spLocks noChangeAspect="1" noChangeArrowheads="1"/>
              </p:cNvSpPr>
              <p:nvPr/>
            </p:nvSpPr>
            <p:spPr bwMode="auto">
              <a:xfrm>
                <a:off x="5533" y="1989"/>
                <a:ext cx="216" cy="263"/>
              </a:xfrm>
              <a:custGeom>
                <a:avLst/>
                <a:gdLst/>
                <a:ahLst/>
                <a:cxnLst>
                  <a:cxn ang="0">
                    <a:pos x="0" y="204"/>
                  </a:cxn>
                  <a:cxn ang="0">
                    <a:pos x="0" y="0"/>
                  </a:cxn>
                  <a:cxn ang="0">
                    <a:pos x="168" y="0"/>
                  </a:cxn>
                  <a:cxn ang="0">
                    <a:pos x="168" y="73"/>
                  </a:cxn>
                  <a:cxn ang="0">
                    <a:pos x="173" y="78"/>
                  </a:cxn>
                  <a:cxn ang="0">
                    <a:pos x="178" y="79"/>
                  </a:cxn>
                  <a:cxn ang="0">
                    <a:pos x="179" y="79"/>
                  </a:cxn>
                  <a:cxn ang="0">
                    <a:pos x="186" y="74"/>
                  </a:cxn>
                  <a:cxn ang="0">
                    <a:pos x="190" y="73"/>
                  </a:cxn>
                  <a:cxn ang="0">
                    <a:pos x="195" y="73"/>
                  </a:cxn>
                  <a:cxn ang="0">
                    <a:pos x="199" y="73"/>
                  </a:cxn>
                  <a:cxn ang="0">
                    <a:pos x="204" y="74"/>
                  </a:cxn>
                  <a:cxn ang="0">
                    <a:pos x="208" y="78"/>
                  </a:cxn>
                  <a:cxn ang="0">
                    <a:pos x="213" y="85"/>
                  </a:cxn>
                  <a:cxn ang="0">
                    <a:pos x="216" y="88"/>
                  </a:cxn>
                  <a:cxn ang="0">
                    <a:pos x="216" y="94"/>
                  </a:cxn>
                  <a:cxn ang="0">
                    <a:pos x="216" y="101"/>
                  </a:cxn>
                  <a:cxn ang="0">
                    <a:pos x="216" y="102"/>
                  </a:cxn>
                  <a:cxn ang="0">
                    <a:pos x="216" y="109"/>
                  </a:cxn>
                  <a:cxn ang="0">
                    <a:pos x="216" y="113"/>
                  </a:cxn>
                  <a:cxn ang="0">
                    <a:pos x="213" y="119"/>
                  </a:cxn>
                  <a:cxn ang="0">
                    <a:pos x="208" y="123"/>
                  </a:cxn>
                  <a:cxn ang="0">
                    <a:pos x="204" y="128"/>
                  </a:cxn>
                  <a:cxn ang="0">
                    <a:pos x="199" y="130"/>
                  </a:cxn>
                  <a:cxn ang="0">
                    <a:pos x="195" y="130"/>
                  </a:cxn>
                  <a:cxn ang="0">
                    <a:pos x="190" y="130"/>
                  </a:cxn>
                  <a:cxn ang="0">
                    <a:pos x="186" y="128"/>
                  </a:cxn>
                  <a:cxn ang="0">
                    <a:pos x="179" y="122"/>
                  </a:cxn>
                  <a:cxn ang="0">
                    <a:pos x="178" y="122"/>
                  </a:cxn>
                  <a:cxn ang="0">
                    <a:pos x="173" y="124"/>
                  </a:cxn>
                  <a:cxn ang="0">
                    <a:pos x="168" y="128"/>
                  </a:cxn>
                  <a:cxn ang="0">
                    <a:pos x="168" y="204"/>
                  </a:cxn>
                  <a:cxn ang="0">
                    <a:pos x="107" y="204"/>
                  </a:cxn>
                  <a:cxn ang="0">
                    <a:pos x="107" y="204"/>
                  </a:cxn>
                  <a:cxn ang="0">
                    <a:pos x="104" y="208"/>
                  </a:cxn>
                  <a:cxn ang="0">
                    <a:pos x="102" y="214"/>
                  </a:cxn>
                  <a:cxn ang="0">
                    <a:pos x="102" y="217"/>
                  </a:cxn>
                  <a:cxn ang="0">
                    <a:pos x="107" y="223"/>
                  </a:cxn>
                  <a:cxn ang="0">
                    <a:pos x="107" y="229"/>
                  </a:cxn>
                  <a:cxn ang="0">
                    <a:pos x="107" y="235"/>
                  </a:cxn>
                  <a:cxn ang="0">
                    <a:pos x="107" y="241"/>
                  </a:cxn>
                  <a:cxn ang="0">
                    <a:pos x="107" y="245"/>
                  </a:cxn>
                  <a:cxn ang="0">
                    <a:pos x="103" y="252"/>
                  </a:cxn>
                  <a:cxn ang="0">
                    <a:pos x="97" y="257"/>
                  </a:cxn>
                  <a:cxn ang="0">
                    <a:pos x="94" y="259"/>
                  </a:cxn>
                  <a:cxn ang="0">
                    <a:pos x="90" y="263"/>
                  </a:cxn>
                  <a:cxn ang="0">
                    <a:pos x="83" y="263"/>
                  </a:cxn>
                  <a:cxn ang="0">
                    <a:pos x="83" y="263"/>
                  </a:cxn>
                  <a:cxn ang="0">
                    <a:pos x="78" y="263"/>
                  </a:cxn>
                  <a:cxn ang="0">
                    <a:pos x="73" y="259"/>
                  </a:cxn>
                  <a:cxn ang="0">
                    <a:pos x="71" y="257"/>
                  </a:cxn>
                  <a:cxn ang="0">
                    <a:pos x="66" y="252"/>
                  </a:cxn>
                  <a:cxn ang="0">
                    <a:pos x="62" y="245"/>
                  </a:cxn>
                  <a:cxn ang="0">
                    <a:pos x="60" y="241"/>
                  </a:cxn>
                  <a:cxn ang="0">
                    <a:pos x="59" y="235"/>
                  </a:cxn>
                  <a:cxn ang="0">
                    <a:pos x="59" y="229"/>
                  </a:cxn>
                  <a:cxn ang="0">
                    <a:pos x="62" y="223"/>
                  </a:cxn>
                  <a:cxn ang="0">
                    <a:pos x="66" y="217"/>
                  </a:cxn>
                  <a:cxn ang="0">
                    <a:pos x="66" y="214"/>
                  </a:cxn>
                  <a:cxn ang="0">
                    <a:pos x="64" y="208"/>
                  </a:cxn>
                  <a:cxn ang="0">
                    <a:pos x="61" y="204"/>
                  </a:cxn>
                  <a:cxn ang="0">
                    <a:pos x="0" y="204"/>
                  </a:cxn>
                </a:cxnLst>
                <a:rect l="0" t="0" r="r" b="b"/>
                <a:pathLst>
                  <a:path w="216" h="263">
                    <a:moveTo>
                      <a:pt x="0" y="204"/>
                    </a:moveTo>
                    <a:lnTo>
                      <a:pt x="0" y="0"/>
                    </a:lnTo>
                    <a:lnTo>
                      <a:pt x="168" y="0"/>
                    </a:lnTo>
                    <a:lnTo>
                      <a:pt x="168" y="73"/>
                    </a:lnTo>
                    <a:lnTo>
                      <a:pt x="173" y="78"/>
                    </a:lnTo>
                    <a:lnTo>
                      <a:pt x="178" y="79"/>
                    </a:lnTo>
                    <a:lnTo>
                      <a:pt x="179" y="79"/>
                    </a:lnTo>
                    <a:lnTo>
                      <a:pt x="186" y="74"/>
                    </a:lnTo>
                    <a:lnTo>
                      <a:pt x="190" y="73"/>
                    </a:lnTo>
                    <a:lnTo>
                      <a:pt x="195" y="73"/>
                    </a:lnTo>
                    <a:lnTo>
                      <a:pt x="199" y="73"/>
                    </a:lnTo>
                    <a:lnTo>
                      <a:pt x="204" y="74"/>
                    </a:lnTo>
                    <a:lnTo>
                      <a:pt x="208" y="78"/>
                    </a:lnTo>
                    <a:lnTo>
                      <a:pt x="213" y="85"/>
                    </a:lnTo>
                    <a:lnTo>
                      <a:pt x="216" y="88"/>
                    </a:lnTo>
                    <a:lnTo>
                      <a:pt x="216" y="94"/>
                    </a:lnTo>
                    <a:lnTo>
                      <a:pt x="216" y="101"/>
                    </a:lnTo>
                    <a:lnTo>
                      <a:pt x="216" y="102"/>
                    </a:lnTo>
                    <a:lnTo>
                      <a:pt x="216" y="109"/>
                    </a:lnTo>
                    <a:lnTo>
                      <a:pt x="216" y="113"/>
                    </a:lnTo>
                    <a:lnTo>
                      <a:pt x="213" y="119"/>
                    </a:lnTo>
                    <a:lnTo>
                      <a:pt x="208" y="123"/>
                    </a:lnTo>
                    <a:lnTo>
                      <a:pt x="204" y="128"/>
                    </a:lnTo>
                    <a:lnTo>
                      <a:pt x="199" y="130"/>
                    </a:lnTo>
                    <a:lnTo>
                      <a:pt x="195" y="130"/>
                    </a:lnTo>
                    <a:lnTo>
                      <a:pt x="190" y="130"/>
                    </a:lnTo>
                    <a:lnTo>
                      <a:pt x="186" y="128"/>
                    </a:lnTo>
                    <a:lnTo>
                      <a:pt x="179" y="122"/>
                    </a:lnTo>
                    <a:lnTo>
                      <a:pt x="178" y="122"/>
                    </a:lnTo>
                    <a:lnTo>
                      <a:pt x="173" y="124"/>
                    </a:lnTo>
                    <a:lnTo>
                      <a:pt x="168" y="128"/>
                    </a:lnTo>
                    <a:lnTo>
                      <a:pt x="168" y="204"/>
                    </a:lnTo>
                    <a:lnTo>
                      <a:pt x="107" y="204"/>
                    </a:lnTo>
                    <a:lnTo>
                      <a:pt x="107" y="204"/>
                    </a:lnTo>
                    <a:lnTo>
                      <a:pt x="104" y="208"/>
                    </a:lnTo>
                    <a:lnTo>
                      <a:pt x="102" y="214"/>
                    </a:lnTo>
                    <a:lnTo>
                      <a:pt x="102" y="217"/>
                    </a:lnTo>
                    <a:lnTo>
                      <a:pt x="107" y="223"/>
                    </a:lnTo>
                    <a:lnTo>
                      <a:pt x="107" y="229"/>
                    </a:lnTo>
                    <a:lnTo>
                      <a:pt x="107" y="235"/>
                    </a:lnTo>
                    <a:lnTo>
                      <a:pt x="107" y="241"/>
                    </a:lnTo>
                    <a:lnTo>
                      <a:pt x="107" y="245"/>
                    </a:lnTo>
                    <a:lnTo>
                      <a:pt x="103" y="252"/>
                    </a:lnTo>
                    <a:lnTo>
                      <a:pt x="97" y="257"/>
                    </a:lnTo>
                    <a:lnTo>
                      <a:pt x="94" y="259"/>
                    </a:lnTo>
                    <a:lnTo>
                      <a:pt x="90" y="263"/>
                    </a:lnTo>
                    <a:lnTo>
                      <a:pt x="83" y="263"/>
                    </a:lnTo>
                    <a:lnTo>
                      <a:pt x="83" y="263"/>
                    </a:lnTo>
                    <a:lnTo>
                      <a:pt x="78" y="263"/>
                    </a:lnTo>
                    <a:lnTo>
                      <a:pt x="73" y="259"/>
                    </a:lnTo>
                    <a:lnTo>
                      <a:pt x="71" y="257"/>
                    </a:lnTo>
                    <a:lnTo>
                      <a:pt x="66" y="252"/>
                    </a:lnTo>
                    <a:lnTo>
                      <a:pt x="62" y="245"/>
                    </a:lnTo>
                    <a:lnTo>
                      <a:pt x="60" y="241"/>
                    </a:lnTo>
                    <a:lnTo>
                      <a:pt x="59" y="235"/>
                    </a:lnTo>
                    <a:lnTo>
                      <a:pt x="59" y="229"/>
                    </a:lnTo>
                    <a:lnTo>
                      <a:pt x="62" y="223"/>
                    </a:lnTo>
                    <a:lnTo>
                      <a:pt x="66" y="217"/>
                    </a:lnTo>
                    <a:lnTo>
                      <a:pt x="66" y="214"/>
                    </a:lnTo>
                    <a:lnTo>
                      <a:pt x="64" y="208"/>
                    </a:lnTo>
                    <a:lnTo>
                      <a:pt x="61" y="204"/>
                    </a:lnTo>
                    <a:lnTo>
                      <a:pt x="0" y="204"/>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8" name="Freeform 71"/>
              <p:cNvSpPr>
                <a:spLocks noChangeAspect="1" noChangeArrowheads="1"/>
              </p:cNvSpPr>
              <p:nvPr/>
            </p:nvSpPr>
            <p:spPr bwMode="auto">
              <a:xfrm>
                <a:off x="5700" y="1989"/>
                <a:ext cx="170" cy="263"/>
              </a:xfrm>
              <a:custGeom>
                <a:avLst/>
                <a:gdLst/>
                <a:ahLst/>
                <a:cxnLst>
                  <a:cxn ang="0">
                    <a:pos x="166" y="78"/>
                  </a:cxn>
                  <a:cxn ang="0">
                    <a:pos x="160" y="79"/>
                  </a:cxn>
                  <a:cxn ang="0">
                    <a:pos x="148" y="73"/>
                  </a:cxn>
                  <a:cxn ang="0">
                    <a:pos x="139" y="73"/>
                  </a:cxn>
                  <a:cxn ang="0">
                    <a:pos x="130" y="78"/>
                  </a:cxn>
                  <a:cxn ang="0">
                    <a:pos x="123" y="88"/>
                  </a:cxn>
                  <a:cxn ang="0">
                    <a:pos x="122" y="101"/>
                  </a:cxn>
                  <a:cxn ang="0">
                    <a:pos x="122" y="109"/>
                  </a:cxn>
                  <a:cxn ang="0">
                    <a:pos x="125" y="119"/>
                  </a:cxn>
                  <a:cxn ang="0">
                    <a:pos x="135" y="128"/>
                  </a:cxn>
                  <a:cxn ang="0">
                    <a:pos x="144" y="130"/>
                  </a:cxn>
                  <a:cxn ang="0">
                    <a:pos x="152" y="128"/>
                  </a:cxn>
                  <a:cxn ang="0">
                    <a:pos x="161" y="122"/>
                  </a:cxn>
                  <a:cxn ang="0">
                    <a:pos x="170" y="130"/>
                  </a:cxn>
                  <a:cxn ang="0">
                    <a:pos x="170" y="204"/>
                  </a:cxn>
                  <a:cxn ang="0">
                    <a:pos x="106" y="208"/>
                  </a:cxn>
                  <a:cxn ang="0">
                    <a:pos x="104" y="217"/>
                  </a:cxn>
                  <a:cxn ang="0">
                    <a:pos x="110" y="229"/>
                  </a:cxn>
                  <a:cxn ang="0">
                    <a:pos x="110" y="241"/>
                  </a:cxn>
                  <a:cxn ang="0">
                    <a:pos x="106" y="252"/>
                  </a:cxn>
                  <a:cxn ang="0">
                    <a:pos x="96" y="259"/>
                  </a:cxn>
                  <a:cxn ang="0">
                    <a:pos x="85" y="263"/>
                  </a:cxn>
                  <a:cxn ang="0">
                    <a:pos x="80" y="263"/>
                  </a:cxn>
                  <a:cxn ang="0">
                    <a:pos x="72" y="257"/>
                  </a:cxn>
                  <a:cxn ang="0">
                    <a:pos x="63" y="245"/>
                  </a:cxn>
                  <a:cxn ang="0">
                    <a:pos x="61" y="235"/>
                  </a:cxn>
                  <a:cxn ang="0">
                    <a:pos x="63" y="223"/>
                  </a:cxn>
                  <a:cxn ang="0">
                    <a:pos x="68" y="214"/>
                  </a:cxn>
                  <a:cxn ang="0">
                    <a:pos x="61" y="204"/>
                  </a:cxn>
                  <a:cxn ang="0">
                    <a:pos x="1" y="204"/>
                  </a:cxn>
                  <a:cxn ang="0">
                    <a:pos x="6" y="124"/>
                  </a:cxn>
                  <a:cxn ang="0">
                    <a:pos x="13" y="122"/>
                  </a:cxn>
                  <a:cxn ang="0">
                    <a:pos x="24" y="130"/>
                  </a:cxn>
                  <a:cxn ang="0">
                    <a:pos x="33" y="130"/>
                  </a:cxn>
                  <a:cxn ang="0">
                    <a:pos x="41" y="123"/>
                  </a:cxn>
                  <a:cxn ang="0">
                    <a:pos x="49" y="113"/>
                  </a:cxn>
                  <a:cxn ang="0">
                    <a:pos x="49" y="102"/>
                  </a:cxn>
                  <a:cxn ang="0">
                    <a:pos x="49" y="94"/>
                  </a:cxn>
                  <a:cxn ang="0">
                    <a:pos x="46" y="85"/>
                  </a:cxn>
                  <a:cxn ang="0">
                    <a:pos x="37" y="74"/>
                  </a:cxn>
                  <a:cxn ang="0">
                    <a:pos x="28" y="73"/>
                  </a:cxn>
                  <a:cxn ang="0">
                    <a:pos x="19" y="74"/>
                  </a:cxn>
                  <a:cxn ang="0">
                    <a:pos x="11" y="79"/>
                  </a:cxn>
                  <a:cxn ang="0">
                    <a:pos x="1" y="72"/>
                  </a:cxn>
                  <a:cxn ang="0">
                    <a:pos x="170" y="0"/>
                  </a:cxn>
                  <a:cxn ang="0">
                    <a:pos x="170" y="72"/>
                  </a:cxn>
                </a:cxnLst>
                <a:rect l="0" t="0" r="r" b="b"/>
                <a:pathLst>
                  <a:path w="170" h="263">
                    <a:moveTo>
                      <a:pt x="170" y="72"/>
                    </a:moveTo>
                    <a:lnTo>
                      <a:pt x="166" y="78"/>
                    </a:lnTo>
                    <a:lnTo>
                      <a:pt x="161" y="79"/>
                    </a:lnTo>
                    <a:lnTo>
                      <a:pt x="160" y="79"/>
                    </a:lnTo>
                    <a:lnTo>
                      <a:pt x="152" y="73"/>
                    </a:lnTo>
                    <a:lnTo>
                      <a:pt x="148" y="73"/>
                    </a:lnTo>
                    <a:lnTo>
                      <a:pt x="144" y="73"/>
                    </a:lnTo>
                    <a:lnTo>
                      <a:pt x="139" y="73"/>
                    </a:lnTo>
                    <a:lnTo>
                      <a:pt x="135" y="73"/>
                    </a:lnTo>
                    <a:lnTo>
                      <a:pt x="130" y="78"/>
                    </a:lnTo>
                    <a:lnTo>
                      <a:pt x="125" y="85"/>
                    </a:lnTo>
                    <a:lnTo>
                      <a:pt x="123" y="88"/>
                    </a:lnTo>
                    <a:lnTo>
                      <a:pt x="122" y="93"/>
                    </a:lnTo>
                    <a:lnTo>
                      <a:pt x="122" y="101"/>
                    </a:lnTo>
                    <a:lnTo>
                      <a:pt x="122" y="101"/>
                    </a:lnTo>
                    <a:lnTo>
                      <a:pt x="122" y="109"/>
                    </a:lnTo>
                    <a:lnTo>
                      <a:pt x="123" y="113"/>
                    </a:lnTo>
                    <a:lnTo>
                      <a:pt x="125" y="119"/>
                    </a:lnTo>
                    <a:lnTo>
                      <a:pt x="130" y="123"/>
                    </a:lnTo>
                    <a:lnTo>
                      <a:pt x="135" y="128"/>
                    </a:lnTo>
                    <a:lnTo>
                      <a:pt x="139" y="129"/>
                    </a:lnTo>
                    <a:lnTo>
                      <a:pt x="144" y="130"/>
                    </a:lnTo>
                    <a:lnTo>
                      <a:pt x="148" y="130"/>
                    </a:lnTo>
                    <a:lnTo>
                      <a:pt x="152" y="128"/>
                    </a:lnTo>
                    <a:lnTo>
                      <a:pt x="159" y="122"/>
                    </a:lnTo>
                    <a:lnTo>
                      <a:pt x="161" y="122"/>
                    </a:lnTo>
                    <a:lnTo>
                      <a:pt x="166" y="124"/>
                    </a:lnTo>
                    <a:lnTo>
                      <a:pt x="170" y="130"/>
                    </a:lnTo>
                    <a:lnTo>
                      <a:pt x="170" y="128"/>
                    </a:lnTo>
                    <a:lnTo>
                      <a:pt x="170" y="204"/>
                    </a:lnTo>
                    <a:lnTo>
                      <a:pt x="109" y="204"/>
                    </a:lnTo>
                    <a:lnTo>
                      <a:pt x="106" y="208"/>
                    </a:lnTo>
                    <a:lnTo>
                      <a:pt x="104" y="214"/>
                    </a:lnTo>
                    <a:lnTo>
                      <a:pt x="104" y="217"/>
                    </a:lnTo>
                    <a:lnTo>
                      <a:pt x="109" y="223"/>
                    </a:lnTo>
                    <a:lnTo>
                      <a:pt x="110" y="229"/>
                    </a:lnTo>
                    <a:lnTo>
                      <a:pt x="110" y="235"/>
                    </a:lnTo>
                    <a:lnTo>
                      <a:pt x="110" y="241"/>
                    </a:lnTo>
                    <a:lnTo>
                      <a:pt x="109" y="245"/>
                    </a:lnTo>
                    <a:lnTo>
                      <a:pt x="106" y="252"/>
                    </a:lnTo>
                    <a:lnTo>
                      <a:pt x="100" y="257"/>
                    </a:lnTo>
                    <a:lnTo>
                      <a:pt x="96" y="259"/>
                    </a:lnTo>
                    <a:lnTo>
                      <a:pt x="91" y="263"/>
                    </a:lnTo>
                    <a:lnTo>
                      <a:pt x="85" y="263"/>
                    </a:lnTo>
                    <a:lnTo>
                      <a:pt x="85" y="263"/>
                    </a:lnTo>
                    <a:lnTo>
                      <a:pt x="80" y="263"/>
                    </a:lnTo>
                    <a:lnTo>
                      <a:pt x="75" y="259"/>
                    </a:lnTo>
                    <a:lnTo>
                      <a:pt x="72" y="257"/>
                    </a:lnTo>
                    <a:lnTo>
                      <a:pt x="66" y="252"/>
                    </a:lnTo>
                    <a:lnTo>
                      <a:pt x="63" y="245"/>
                    </a:lnTo>
                    <a:lnTo>
                      <a:pt x="61" y="241"/>
                    </a:lnTo>
                    <a:lnTo>
                      <a:pt x="61" y="235"/>
                    </a:lnTo>
                    <a:lnTo>
                      <a:pt x="61" y="229"/>
                    </a:lnTo>
                    <a:lnTo>
                      <a:pt x="63" y="223"/>
                    </a:lnTo>
                    <a:lnTo>
                      <a:pt x="68" y="217"/>
                    </a:lnTo>
                    <a:lnTo>
                      <a:pt x="68" y="214"/>
                    </a:lnTo>
                    <a:lnTo>
                      <a:pt x="66" y="208"/>
                    </a:lnTo>
                    <a:lnTo>
                      <a:pt x="61" y="204"/>
                    </a:lnTo>
                    <a:lnTo>
                      <a:pt x="60" y="204"/>
                    </a:lnTo>
                    <a:lnTo>
                      <a:pt x="1" y="204"/>
                    </a:lnTo>
                    <a:lnTo>
                      <a:pt x="1" y="128"/>
                    </a:lnTo>
                    <a:lnTo>
                      <a:pt x="6" y="124"/>
                    </a:lnTo>
                    <a:lnTo>
                      <a:pt x="11" y="122"/>
                    </a:lnTo>
                    <a:lnTo>
                      <a:pt x="13" y="122"/>
                    </a:lnTo>
                    <a:lnTo>
                      <a:pt x="19" y="128"/>
                    </a:lnTo>
                    <a:lnTo>
                      <a:pt x="24" y="130"/>
                    </a:lnTo>
                    <a:lnTo>
                      <a:pt x="28" y="130"/>
                    </a:lnTo>
                    <a:lnTo>
                      <a:pt x="33" y="130"/>
                    </a:lnTo>
                    <a:lnTo>
                      <a:pt x="37" y="128"/>
                    </a:lnTo>
                    <a:lnTo>
                      <a:pt x="41" y="123"/>
                    </a:lnTo>
                    <a:lnTo>
                      <a:pt x="46" y="119"/>
                    </a:lnTo>
                    <a:lnTo>
                      <a:pt x="49" y="113"/>
                    </a:lnTo>
                    <a:lnTo>
                      <a:pt x="49" y="109"/>
                    </a:lnTo>
                    <a:lnTo>
                      <a:pt x="49" y="102"/>
                    </a:lnTo>
                    <a:lnTo>
                      <a:pt x="49" y="101"/>
                    </a:lnTo>
                    <a:lnTo>
                      <a:pt x="49" y="94"/>
                    </a:lnTo>
                    <a:lnTo>
                      <a:pt x="49" y="88"/>
                    </a:lnTo>
                    <a:lnTo>
                      <a:pt x="46" y="85"/>
                    </a:lnTo>
                    <a:lnTo>
                      <a:pt x="41" y="78"/>
                    </a:lnTo>
                    <a:lnTo>
                      <a:pt x="37" y="74"/>
                    </a:lnTo>
                    <a:lnTo>
                      <a:pt x="33" y="73"/>
                    </a:lnTo>
                    <a:lnTo>
                      <a:pt x="28" y="73"/>
                    </a:lnTo>
                    <a:lnTo>
                      <a:pt x="24" y="73"/>
                    </a:lnTo>
                    <a:lnTo>
                      <a:pt x="19" y="74"/>
                    </a:lnTo>
                    <a:lnTo>
                      <a:pt x="12" y="79"/>
                    </a:lnTo>
                    <a:lnTo>
                      <a:pt x="11" y="79"/>
                    </a:lnTo>
                    <a:lnTo>
                      <a:pt x="0" y="73"/>
                    </a:lnTo>
                    <a:lnTo>
                      <a:pt x="1" y="72"/>
                    </a:lnTo>
                    <a:lnTo>
                      <a:pt x="1" y="0"/>
                    </a:lnTo>
                    <a:lnTo>
                      <a:pt x="170" y="0"/>
                    </a:lnTo>
                    <a:lnTo>
                      <a:pt x="170" y="72"/>
                    </a:lnTo>
                    <a:lnTo>
                      <a:pt x="170" y="72"/>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9" name="Freeform 72"/>
              <p:cNvSpPr>
                <a:spLocks noChangeAspect="1" noChangeArrowheads="1"/>
              </p:cNvSpPr>
              <p:nvPr/>
            </p:nvSpPr>
            <p:spPr bwMode="auto">
              <a:xfrm>
                <a:off x="5822" y="1987"/>
                <a:ext cx="266" cy="206"/>
              </a:xfrm>
              <a:custGeom>
                <a:avLst/>
                <a:gdLst/>
                <a:ahLst/>
                <a:cxnLst>
                  <a:cxn ang="0">
                    <a:pos x="216" y="206"/>
                  </a:cxn>
                  <a:cxn ang="0">
                    <a:pos x="152" y="199"/>
                  </a:cxn>
                  <a:cxn ang="0">
                    <a:pos x="150" y="191"/>
                  </a:cxn>
                  <a:cxn ang="0">
                    <a:pos x="155" y="177"/>
                  </a:cxn>
                  <a:cxn ang="0">
                    <a:pos x="155" y="166"/>
                  </a:cxn>
                  <a:cxn ang="0">
                    <a:pos x="152" y="156"/>
                  </a:cxn>
                  <a:cxn ang="0">
                    <a:pos x="143" y="147"/>
                  </a:cxn>
                  <a:cxn ang="0">
                    <a:pos x="131" y="146"/>
                  </a:cxn>
                  <a:cxn ang="0">
                    <a:pos x="126" y="146"/>
                  </a:cxn>
                  <a:cxn ang="0">
                    <a:pos x="118" y="150"/>
                  </a:cxn>
                  <a:cxn ang="0">
                    <a:pos x="110" y="161"/>
                  </a:cxn>
                  <a:cxn ang="0">
                    <a:pos x="108" y="172"/>
                  </a:cxn>
                  <a:cxn ang="0">
                    <a:pos x="110" y="183"/>
                  </a:cxn>
                  <a:cxn ang="0">
                    <a:pos x="114" y="194"/>
                  </a:cxn>
                  <a:cxn ang="0">
                    <a:pos x="108" y="204"/>
                  </a:cxn>
                  <a:cxn ang="0">
                    <a:pos x="48" y="206"/>
                  </a:cxn>
                  <a:cxn ang="0">
                    <a:pos x="44" y="124"/>
                  </a:cxn>
                  <a:cxn ang="0">
                    <a:pos x="38" y="123"/>
                  </a:cxn>
                  <a:cxn ang="0">
                    <a:pos x="26" y="130"/>
                  </a:cxn>
                  <a:cxn ang="0">
                    <a:pos x="17" y="130"/>
                  </a:cxn>
                  <a:cxn ang="0">
                    <a:pos x="8" y="124"/>
                  </a:cxn>
                  <a:cxn ang="0">
                    <a:pos x="1" y="114"/>
                  </a:cxn>
                  <a:cxn ang="0">
                    <a:pos x="0" y="102"/>
                  </a:cxn>
                  <a:cxn ang="0">
                    <a:pos x="0" y="95"/>
                  </a:cxn>
                  <a:cxn ang="0">
                    <a:pos x="3" y="85"/>
                  </a:cxn>
                  <a:cxn ang="0">
                    <a:pos x="13" y="75"/>
                  </a:cxn>
                  <a:cxn ang="0">
                    <a:pos x="23" y="74"/>
                  </a:cxn>
                  <a:cxn ang="0">
                    <a:pos x="30" y="75"/>
                  </a:cxn>
                  <a:cxn ang="0">
                    <a:pos x="40" y="80"/>
                  </a:cxn>
                  <a:cxn ang="0">
                    <a:pos x="48" y="72"/>
                  </a:cxn>
                  <a:cxn ang="0">
                    <a:pos x="216" y="0"/>
                  </a:cxn>
                  <a:cxn ang="0">
                    <a:pos x="216" y="74"/>
                  </a:cxn>
                  <a:cxn ang="0">
                    <a:pos x="227" y="80"/>
                  </a:cxn>
                  <a:cxn ang="0">
                    <a:pos x="235" y="75"/>
                  </a:cxn>
                  <a:cxn ang="0">
                    <a:pos x="243" y="74"/>
                  </a:cxn>
                  <a:cxn ang="0">
                    <a:pos x="252" y="75"/>
                  </a:cxn>
                  <a:cxn ang="0">
                    <a:pos x="263" y="85"/>
                  </a:cxn>
                  <a:cxn ang="0">
                    <a:pos x="266" y="95"/>
                  </a:cxn>
                  <a:cxn ang="0">
                    <a:pos x="266" y="102"/>
                  </a:cxn>
                  <a:cxn ang="0">
                    <a:pos x="264" y="114"/>
                  </a:cxn>
                  <a:cxn ang="0">
                    <a:pos x="258" y="124"/>
                  </a:cxn>
                  <a:cxn ang="0">
                    <a:pos x="249" y="130"/>
                  </a:cxn>
                  <a:cxn ang="0">
                    <a:pos x="240" y="130"/>
                  </a:cxn>
                  <a:cxn ang="0">
                    <a:pos x="228" y="123"/>
                  </a:cxn>
                  <a:cxn ang="0">
                    <a:pos x="223" y="124"/>
                  </a:cxn>
                  <a:cxn ang="0">
                    <a:pos x="216" y="133"/>
                  </a:cxn>
                </a:cxnLst>
                <a:rect l="0" t="0" r="r" b="b"/>
                <a:pathLst>
                  <a:path w="266" h="206">
                    <a:moveTo>
                      <a:pt x="216" y="133"/>
                    </a:moveTo>
                    <a:lnTo>
                      <a:pt x="216" y="206"/>
                    </a:lnTo>
                    <a:lnTo>
                      <a:pt x="155" y="206"/>
                    </a:lnTo>
                    <a:lnTo>
                      <a:pt x="152" y="199"/>
                    </a:lnTo>
                    <a:lnTo>
                      <a:pt x="150" y="194"/>
                    </a:lnTo>
                    <a:lnTo>
                      <a:pt x="150" y="191"/>
                    </a:lnTo>
                    <a:lnTo>
                      <a:pt x="154" y="183"/>
                    </a:lnTo>
                    <a:lnTo>
                      <a:pt x="155" y="177"/>
                    </a:lnTo>
                    <a:lnTo>
                      <a:pt x="155" y="172"/>
                    </a:lnTo>
                    <a:lnTo>
                      <a:pt x="155" y="166"/>
                    </a:lnTo>
                    <a:lnTo>
                      <a:pt x="154" y="161"/>
                    </a:lnTo>
                    <a:lnTo>
                      <a:pt x="152" y="156"/>
                    </a:lnTo>
                    <a:lnTo>
                      <a:pt x="146" y="150"/>
                    </a:lnTo>
                    <a:lnTo>
                      <a:pt x="143" y="147"/>
                    </a:lnTo>
                    <a:lnTo>
                      <a:pt x="138" y="146"/>
                    </a:lnTo>
                    <a:lnTo>
                      <a:pt x="131" y="146"/>
                    </a:lnTo>
                    <a:lnTo>
                      <a:pt x="131" y="146"/>
                    </a:lnTo>
                    <a:lnTo>
                      <a:pt x="126" y="146"/>
                    </a:lnTo>
                    <a:lnTo>
                      <a:pt x="121" y="147"/>
                    </a:lnTo>
                    <a:lnTo>
                      <a:pt x="118" y="150"/>
                    </a:lnTo>
                    <a:lnTo>
                      <a:pt x="114" y="156"/>
                    </a:lnTo>
                    <a:lnTo>
                      <a:pt x="110" y="161"/>
                    </a:lnTo>
                    <a:lnTo>
                      <a:pt x="108" y="166"/>
                    </a:lnTo>
                    <a:lnTo>
                      <a:pt x="108" y="172"/>
                    </a:lnTo>
                    <a:lnTo>
                      <a:pt x="108" y="177"/>
                    </a:lnTo>
                    <a:lnTo>
                      <a:pt x="110" y="183"/>
                    </a:lnTo>
                    <a:lnTo>
                      <a:pt x="114" y="192"/>
                    </a:lnTo>
                    <a:lnTo>
                      <a:pt x="114" y="194"/>
                    </a:lnTo>
                    <a:lnTo>
                      <a:pt x="113" y="199"/>
                    </a:lnTo>
                    <a:lnTo>
                      <a:pt x="108" y="204"/>
                    </a:lnTo>
                    <a:lnTo>
                      <a:pt x="107" y="206"/>
                    </a:lnTo>
                    <a:lnTo>
                      <a:pt x="48" y="206"/>
                    </a:lnTo>
                    <a:lnTo>
                      <a:pt x="48" y="130"/>
                    </a:lnTo>
                    <a:lnTo>
                      <a:pt x="44" y="124"/>
                    </a:lnTo>
                    <a:lnTo>
                      <a:pt x="40" y="123"/>
                    </a:lnTo>
                    <a:lnTo>
                      <a:pt x="38" y="123"/>
                    </a:lnTo>
                    <a:lnTo>
                      <a:pt x="30" y="129"/>
                    </a:lnTo>
                    <a:lnTo>
                      <a:pt x="26" y="130"/>
                    </a:lnTo>
                    <a:lnTo>
                      <a:pt x="23" y="130"/>
                    </a:lnTo>
                    <a:lnTo>
                      <a:pt x="17" y="130"/>
                    </a:lnTo>
                    <a:lnTo>
                      <a:pt x="13" y="129"/>
                    </a:lnTo>
                    <a:lnTo>
                      <a:pt x="8" y="124"/>
                    </a:lnTo>
                    <a:lnTo>
                      <a:pt x="3" y="119"/>
                    </a:lnTo>
                    <a:lnTo>
                      <a:pt x="1" y="114"/>
                    </a:lnTo>
                    <a:lnTo>
                      <a:pt x="0" y="110"/>
                    </a:lnTo>
                    <a:lnTo>
                      <a:pt x="0" y="102"/>
                    </a:lnTo>
                    <a:lnTo>
                      <a:pt x="0" y="101"/>
                    </a:lnTo>
                    <a:lnTo>
                      <a:pt x="0" y="95"/>
                    </a:lnTo>
                    <a:lnTo>
                      <a:pt x="1" y="89"/>
                    </a:lnTo>
                    <a:lnTo>
                      <a:pt x="3" y="85"/>
                    </a:lnTo>
                    <a:lnTo>
                      <a:pt x="8" y="80"/>
                    </a:lnTo>
                    <a:lnTo>
                      <a:pt x="13" y="75"/>
                    </a:lnTo>
                    <a:lnTo>
                      <a:pt x="17" y="74"/>
                    </a:lnTo>
                    <a:lnTo>
                      <a:pt x="23" y="74"/>
                    </a:lnTo>
                    <a:lnTo>
                      <a:pt x="26" y="74"/>
                    </a:lnTo>
                    <a:lnTo>
                      <a:pt x="30" y="75"/>
                    </a:lnTo>
                    <a:lnTo>
                      <a:pt x="38" y="80"/>
                    </a:lnTo>
                    <a:lnTo>
                      <a:pt x="40" y="80"/>
                    </a:lnTo>
                    <a:lnTo>
                      <a:pt x="44" y="78"/>
                    </a:lnTo>
                    <a:lnTo>
                      <a:pt x="48" y="72"/>
                    </a:lnTo>
                    <a:lnTo>
                      <a:pt x="48" y="0"/>
                    </a:lnTo>
                    <a:lnTo>
                      <a:pt x="216" y="0"/>
                    </a:lnTo>
                    <a:lnTo>
                      <a:pt x="216" y="72"/>
                    </a:lnTo>
                    <a:lnTo>
                      <a:pt x="216" y="74"/>
                    </a:lnTo>
                    <a:lnTo>
                      <a:pt x="223" y="79"/>
                    </a:lnTo>
                    <a:lnTo>
                      <a:pt x="227" y="80"/>
                    </a:lnTo>
                    <a:lnTo>
                      <a:pt x="228" y="80"/>
                    </a:lnTo>
                    <a:lnTo>
                      <a:pt x="235" y="75"/>
                    </a:lnTo>
                    <a:lnTo>
                      <a:pt x="240" y="74"/>
                    </a:lnTo>
                    <a:lnTo>
                      <a:pt x="243" y="74"/>
                    </a:lnTo>
                    <a:lnTo>
                      <a:pt x="249" y="74"/>
                    </a:lnTo>
                    <a:lnTo>
                      <a:pt x="252" y="75"/>
                    </a:lnTo>
                    <a:lnTo>
                      <a:pt x="258" y="80"/>
                    </a:lnTo>
                    <a:lnTo>
                      <a:pt x="263" y="85"/>
                    </a:lnTo>
                    <a:lnTo>
                      <a:pt x="264" y="90"/>
                    </a:lnTo>
                    <a:lnTo>
                      <a:pt x="266" y="95"/>
                    </a:lnTo>
                    <a:lnTo>
                      <a:pt x="266" y="102"/>
                    </a:lnTo>
                    <a:lnTo>
                      <a:pt x="266" y="102"/>
                    </a:lnTo>
                    <a:lnTo>
                      <a:pt x="266" y="110"/>
                    </a:lnTo>
                    <a:lnTo>
                      <a:pt x="264" y="114"/>
                    </a:lnTo>
                    <a:lnTo>
                      <a:pt x="263" y="120"/>
                    </a:lnTo>
                    <a:lnTo>
                      <a:pt x="258" y="124"/>
                    </a:lnTo>
                    <a:lnTo>
                      <a:pt x="252" y="129"/>
                    </a:lnTo>
                    <a:lnTo>
                      <a:pt x="249" y="130"/>
                    </a:lnTo>
                    <a:lnTo>
                      <a:pt x="243" y="130"/>
                    </a:lnTo>
                    <a:lnTo>
                      <a:pt x="240" y="130"/>
                    </a:lnTo>
                    <a:lnTo>
                      <a:pt x="235" y="129"/>
                    </a:lnTo>
                    <a:lnTo>
                      <a:pt x="228" y="123"/>
                    </a:lnTo>
                    <a:lnTo>
                      <a:pt x="227" y="123"/>
                    </a:lnTo>
                    <a:lnTo>
                      <a:pt x="223" y="124"/>
                    </a:lnTo>
                    <a:lnTo>
                      <a:pt x="216" y="130"/>
                    </a:lnTo>
                    <a:lnTo>
                      <a:pt x="216" y="133"/>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0" name="Freeform 73"/>
              <p:cNvSpPr>
                <a:spLocks noChangeAspect="1" noChangeArrowheads="1"/>
              </p:cNvSpPr>
              <p:nvPr/>
            </p:nvSpPr>
            <p:spPr bwMode="auto">
              <a:xfrm>
                <a:off x="6038" y="1987"/>
                <a:ext cx="218" cy="262"/>
              </a:xfrm>
              <a:custGeom>
                <a:avLst/>
                <a:gdLst/>
                <a:ahLst/>
                <a:cxnLst>
                  <a:cxn ang="0">
                    <a:pos x="176" y="124"/>
                  </a:cxn>
                  <a:cxn ang="0">
                    <a:pos x="181" y="123"/>
                  </a:cxn>
                  <a:cxn ang="0">
                    <a:pos x="193" y="130"/>
                  </a:cxn>
                  <a:cxn ang="0">
                    <a:pos x="200" y="130"/>
                  </a:cxn>
                  <a:cxn ang="0">
                    <a:pos x="210" y="124"/>
                  </a:cxn>
                  <a:cxn ang="0">
                    <a:pos x="217" y="114"/>
                  </a:cxn>
                  <a:cxn ang="0">
                    <a:pos x="218" y="102"/>
                  </a:cxn>
                  <a:cxn ang="0">
                    <a:pos x="218" y="95"/>
                  </a:cxn>
                  <a:cxn ang="0">
                    <a:pos x="215" y="85"/>
                  </a:cxn>
                  <a:cxn ang="0">
                    <a:pos x="205" y="75"/>
                  </a:cxn>
                  <a:cxn ang="0">
                    <a:pos x="197" y="74"/>
                  </a:cxn>
                  <a:cxn ang="0">
                    <a:pos x="188" y="75"/>
                  </a:cxn>
                  <a:cxn ang="0">
                    <a:pos x="180" y="80"/>
                  </a:cxn>
                  <a:cxn ang="0">
                    <a:pos x="169" y="74"/>
                  </a:cxn>
                  <a:cxn ang="0">
                    <a:pos x="169" y="0"/>
                  </a:cxn>
                  <a:cxn ang="0">
                    <a:pos x="0" y="75"/>
                  </a:cxn>
                  <a:cxn ang="0">
                    <a:pos x="11" y="80"/>
                  </a:cxn>
                  <a:cxn ang="0">
                    <a:pos x="19" y="75"/>
                  </a:cxn>
                  <a:cxn ang="0">
                    <a:pos x="27" y="74"/>
                  </a:cxn>
                  <a:cxn ang="0">
                    <a:pos x="36" y="75"/>
                  </a:cxn>
                  <a:cxn ang="0">
                    <a:pos x="47" y="85"/>
                  </a:cxn>
                  <a:cxn ang="0">
                    <a:pos x="49" y="95"/>
                  </a:cxn>
                  <a:cxn ang="0">
                    <a:pos x="49" y="102"/>
                  </a:cxn>
                  <a:cxn ang="0">
                    <a:pos x="48" y="114"/>
                  </a:cxn>
                  <a:cxn ang="0">
                    <a:pos x="42" y="124"/>
                  </a:cxn>
                  <a:cxn ang="0">
                    <a:pos x="32" y="130"/>
                  </a:cxn>
                  <a:cxn ang="0">
                    <a:pos x="24" y="130"/>
                  </a:cxn>
                  <a:cxn ang="0">
                    <a:pos x="12" y="123"/>
                  </a:cxn>
                  <a:cxn ang="0">
                    <a:pos x="6" y="124"/>
                  </a:cxn>
                  <a:cxn ang="0">
                    <a:pos x="0" y="206"/>
                  </a:cxn>
                  <a:cxn ang="0">
                    <a:pos x="62" y="205"/>
                  </a:cxn>
                  <a:cxn ang="0">
                    <a:pos x="68" y="215"/>
                  </a:cxn>
                  <a:cxn ang="0">
                    <a:pos x="63" y="225"/>
                  </a:cxn>
                  <a:cxn ang="0">
                    <a:pos x="62" y="236"/>
                  </a:cxn>
                  <a:cxn ang="0">
                    <a:pos x="63" y="245"/>
                  </a:cxn>
                  <a:cxn ang="0">
                    <a:pos x="72" y="258"/>
                  </a:cxn>
                  <a:cxn ang="0">
                    <a:pos x="79" y="262"/>
                  </a:cxn>
                  <a:cxn ang="0">
                    <a:pos x="85" y="262"/>
                  </a:cxn>
                  <a:cxn ang="0">
                    <a:pos x="96" y="260"/>
                  </a:cxn>
                  <a:cxn ang="0">
                    <a:pos x="104" y="253"/>
                  </a:cxn>
                  <a:cxn ang="0">
                    <a:pos x="109" y="242"/>
                  </a:cxn>
                  <a:cxn ang="0">
                    <a:pos x="109" y="231"/>
                  </a:cxn>
                  <a:cxn ang="0">
                    <a:pos x="104" y="218"/>
                  </a:cxn>
                  <a:cxn ang="0">
                    <a:pos x="105" y="209"/>
                  </a:cxn>
                  <a:cxn ang="0">
                    <a:pos x="169" y="206"/>
                  </a:cxn>
                  <a:cxn ang="0">
                    <a:pos x="169" y="130"/>
                  </a:cxn>
                </a:cxnLst>
                <a:rect l="0" t="0" r="r" b="b"/>
                <a:pathLst>
                  <a:path w="218" h="262">
                    <a:moveTo>
                      <a:pt x="169" y="130"/>
                    </a:moveTo>
                    <a:lnTo>
                      <a:pt x="176" y="124"/>
                    </a:lnTo>
                    <a:lnTo>
                      <a:pt x="180" y="123"/>
                    </a:lnTo>
                    <a:lnTo>
                      <a:pt x="181" y="123"/>
                    </a:lnTo>
                    <a:lnTo>
                      <a:pt x="188" y="129"/>
                    </a:lnTo>
                    <a:lnTo>
                      <a:pt x="193" y="130"/>
                    </a:lnTo>
                    <a:lnTo>
                      <a:pt x="197" y="130"/>
                    </a:lnTo>
                    <a:lnTo>
                      <a:pt x="200" y="130"/>
                    </a:lnTo>
                    <a:lnTo>
                      <a:pt x="205" y="129"/>
                    </a:lnTo>
                    <a:lnTo>
                      <a:pt x="210" y="124"/>
                    </a:lnTo>
                    <a:lnTo>
                      <a:pt x="215" y="120"/>
                    </a:lnTo>
                    <a:lnTo>
                      <a:pt x="217" y="114"/>
                    </a:lnTo>
                    <a:lnTo>
                      <a:pt x="218" y="110"/>
                    </a:lnTo>
                    <a:lnTo>
                      <a:pt x="218" y="102"/>
                    </a:lnTo>
                    <a:lnTo>
                      <a:pt x="218" y="102"/>
                    </a:lnTo>
                    <a:lnTo>
                      <a:pt x="218" y="95"/>
                    </a:lnTo>
                    <a:lnTo>
                      <a:pt x="217" y="90"/>
                    </a:lnTo>
                    <a:lnTo>
                      <a:pt x="215" y="85"/>
                    </a:lnTo>
                    <a:lnTo>
                      <a:pt x="210" y="80"/>
                    </a:lnTo>
                    <a:lnTo>
                      <a:pt x="205" y="75"/>
                    </a:lnTo>
                    <a:lnTo>
                      <a:pt x="200" y="74"/>
                    </a:lnTo>
                    <a:lnTo>
                      <a:pt x="197" y="74"/>
                    </a:lnTo>
                    <a:lnTo>
                      <a:pt x="193" y="74"/>
                    </a:lnTo>
                    <a:lnTo>
                      <a:pt x="188" y="75"/>
                    </a:lnTo>
                    <a:lnTo>
                      <a:pt x="181" y="80"/>
                    </a:lnTo>
                    <a:lnTo>
                      <a:pt x="180" y="80"/>
                    </a:lnTo>
                    <a:lnTo>
                      <a:pt x="176" y="79"/>
                    </a:lnTo>
                    <a:lnTo>
                      <a:pt x="169" y="74"/>
                    </a:lnTo>
                    <a:lnTo>
                      <a:pt x="169" y="72"/>
                    </a:lnTo>
                    <a:lnTo>
                      <a:pt x="169" y="0"/>
                    </a:lnTo>
                    <a:lnTo>
                      <a:pt x="0" y="0"/>
                    </a:lnTo>
                    <a:lnTo>
                      <a:pt x="0" y="75"/>
                    </a:lnTo>
                    <a:lnTo>
                      <a:pt x="6" y="79"/>
                    </a:lnTo>
                    <a:lnTo>
                      <a:pt x="11" y="80"/>
                    </a:lnTo>
                    <a:lnTo>
                      <a:pt x="12" y="80"/>
                    </a:lnTo>
                    <a:lnTo>
                      <a:pt x="19" y="75"/>
                    </a:lnTo>
                    <a:lnTo>
                      <a:pt x="24" y="74"/>
                    </a:lnTo>
                    <a:lnTo>
                      <a:pt x="27" y="74"/>
                    </a:lnTo>
                    <a:lnTo>
                      <a:pt x="32" y="74"/>
                    </a:lnTo>
                    <a:lnTo>
                      <a:pt x="36" y="75"/>
                    </a:lnTo>
                    <a:lnTo>
                      <a:pt x="42" y="80"/>
                    </a:lnTo>
                    <a:lnTo>
                      <a:pt x="47" y="85"/>
                    </a:lnTo>
                    <a:lnTo>
                      <a:pt x="48" y="90"/>
                    </a:lnTo>
                    <a:lnTo>
                      <a:pt x="49" y="95"/>
                    </a:lnTo>
                    <a:lnTo>
                      <a:pt x="49" y="102"/>
                    </a:lnTo>
                    <a:lnTo>
                      <a:pt x="49" y="102"/>
                    </a:lnTo>
                    <a:lnTo>
                      <a:pt x="49" y="110"/>
                    </a:lnTo>
                    <a:lnTo>
                      <a:pt x="48" y="114"/>
                    </a:lnTo>
                    <a:lnTo>
                      <a:pt x="47" y="120"/>
                    </a:lnTo>
                    <a:lnTo>
                      <a:pt x="42" y="124"/>
                    </a:lnTo>
                    <a:lnTo>
                      <a:pt x="36" y="129"/>
                    </a:lnTo>
                    <a:lnTo>
                      <a:pt x="32" y="130"/>
                    </a:lnTo>
                    <a:lnTo>
                      <a:pt x="27" y="130"/>
                    </a:lnTo>
                    <a:lnTo>
                      <a:pt x="24" y="130"/>
                    </a:lnTo>
                    <a:lnTo>
                      <a:pt x="19" y="129"/>
                    </a:lnTo>
                    <a:lnTo>
                      <a:pt x="12" y="123"/>
                    </a:lnTo>
                    <a:lnTo>
                      <a:pt x="11" y="123"/>
                    </a:lnTo>
                    <a:lnTo>
                      <a:pt x="6" y="124"/>
                    </a:lnTo>
                    <a:lnTo>
                      <a:pt x="0" y="130"/>
                    </a:lnTo>
                    <a:lnTo>
                      <a:pt x="0" y="206"/>
                    </a:lnTo>
                    <a:lnTo>
                      <a:pt x="60" y="206"/>
                    </a:lnTo>
                    <a:lnTo>
                      <a:pt x="62" y="205"/>
                    </a:lnTo>
                    <a:lnTo>
                      <a:pt x="67" y="209"/>
                    </a:lnTo>
                    <a:lnTo>
                      <a:pt x="68" y="215"/>
                    </a:lnTo>
                    <a:lnTo>
                      <a:pt x="68" y="218"/>
                    </a:lnTo>
                    <a:lnTo>
                      <a:pt x="63" y="225"/>
                    </a:lnTo>
                    <a:lnTo>
                      <a:pt x="62" y="231"/>
                    </a:lnTo>
                    <a:lnTo>
                      <a:pt x="62" y="236"/>
                    </a:lnTo>
                    <a:lnTo>
                      <a:pt x="62" y="242"/>
                    </a:lnTo>
                    <a:lnTo>
                      <a:pt x="63" y="245"/>
                    </a:lnTo>
                    <a:lnTo>
                      <a:pt x="67" y="253"/>
                    </a:lnTo>
                    <a:lnTo>
                      <a:pt x="72" y="258"/>
                    </a:lnTo>
                    <a:lnTo>
                      <a:pt x="74" y="260"/>
                    </a:lnTo>
                    <a:lnTo>
                      <a:pt x="79" y="262"/>
                    </a:lnTo>
                    <a:lnTo>
                      <a:pt x="85" y="262"/>
                    </a:lnTo>
                    <a:lnTo>
                      <a:pt x="85" y="262"/>
                    </a:lnTo>
                    <a:lnTo>
                      <a:pt x="91" y="262"/>
                    </a:lnTo>
                    <a:lnTo>
                      <a:pt x="96" y="260"/>
                    </a:lnTo>
                    <a:lnTo>
                      <a:pt x="99" y="258"/>
                    </a:lnTo>
                    <a:lnTo>
                      <a:pt x="104" y="253"/>
                    </a:lnTo>
                    <a:lnTo>
                      <a:pt x="107" y="245"/>
                    </a:lnTo>
                    <a:lnTo>
                      <a:pt x="109" y="242"/>
                    </a:lnTo>
                    <a:lnTo>
                      <a:pt x="109" y="236"/>
                    </a:lnTo>
                    <a:lnTo>
                      <a:pt x="109" y="231"/>
                    </a:lnTo>
                    <a:lnTo>
                      <a:pt x="107" y="225"/>
                    </a:lnTo>
                    <a:lnTo>
                      <a:pt x="104" y="218"/>
                    </a:lnTo>
                    <a:lnTo>
                      <a:pt x="103" y="215"/>
                    </a:lnTo>
                    <a:lnTo>
                      <a:pt x="105" y="209"/>
                    </a:lnTo>
                    <a:lnTo>
                      <a:pt x="108" y="206"/>
                    </a:lnTo>
                    <a:lnTo>
                      <a:pt x="169" y="206"/>
                    </a:lnTo>
                    <a:lnTo>
                      <a:pt x="169" y="133"/>
                    </a:lnTo>
                    <a:lnTo>
                      <a:pt x="169" y="130"/>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1" name="Freeform 74"/>
              <p:cNvSpPr>
                <a:spLocks noChangeAspect="1" noChangeArrowheads="1"/>
              </p:cNvSpPr>
              <p:nvPr/>
            </p:nvSpPr>
            <p:spPr bwMode="auto">
              <a:xfrm>
                <a:off x="6207" y="1987"/>
                <a:ext cx="169" cy="206"/>
              </a:xfrm>
              <a:custGeom>
                <a:avLst/>
                <a:gdLst/>
                <a:ahLst/>
                <a:cxnLst>
                  <a:cxn ang="0">
                    <a:pos x="110" y="206"/>
                  </a:cxn>
                  <a:cxn ang="0">
                    <a:pos x="169" y="206"/>
                  </a:cxn>
                  <a:cxn ang="0">
                    <a:pos x="169" y="0"/>
                  </a:cxn>
                  <a:cxn ang="0">
                    <a:pos x="0" y="0"/>
                  </a:cxn>
                  <a:cxn ang="0">
                    <a:pos x="0" y="75"/>
                  </a:cxn>
                  <a:cxn ang="0">
                    <a:pos x="6" y="79"/>
                  </a:cxn>
                  <a:cxn ang="0">
                    <a:pos x="10" y="80"/>
                  </a:cxn>
                  <a:cxn ang="0">
                    <a:pos x="12" y="80"/>
                  </a:cxn>
                  <a:cxn ang="0">
                    <a:pos x="19" y="75"/>
                  </a:cxn>
                  <a:cxn ang="0">
                    <a:pos x="24" y="74"/>
                  </a:cxn>
                  <a:cxn ang="0">
                    <a:pos x="28" y="74"/>
                  </a:cxn>
                  <a:cxn ang="0">
                    <a:pos x="31" y="74"/>
                  </a:cxn>
                  <a:cxn ang="0">
                    <a:pos x="36" y="75"/>
                  </a:cxn>
                  <a:cxn ang="0">
                    <a:pos x="41" y="80"/>
                  </a:cxn>
                  <a:cxn ang="0">
                    <a:pos x="46" y="85"/>
                  </a:cxn>
                  <a:cxn ang="0">
                    <a:pos x="48" y="90"/>
                  </a:cxn>
                  <a:cxn ang="0">
                    <a:pos x="49" y="95"/>
                  </a:cxn>
                  <a:cxn ang="0">
                    <a:pos x="49" y="102"/>
                  </a:cxn>
                  <a:cxn ang="0">
                    <a:pos x="49" y="102"/>
                  </a:cxn>
                  <a:cxn ang="0">
                    <a:pos x="49" y="110"/>
                  </a:cxn>
                  <a:cxn ang="0">
                    <a:pos x="48" y="114"/>
                  </a:cxn>
                  <a:cxn ang="0">
                    <a:pos x="46" y="120"/>
                  </a:cxn>
                  <a:cxn ang="0">
                    <a:pos x="41" y="124"/>
                  </a:cxn>
                  <a:cxn ang="0">
                    <a:pos x="36" y="129"/>
                  </a:cxn>
                  <a:cxn ang="0">
                    <a:pos x="31" y="130"/>
                  </a:cxn>
                  <a:cxn ang="0">
                    <a:pos x="28" y="130"/>
                  </a:cxn>
                  <a:cxn ang="0">
                    <a:pos x="24" y="130"/>
                  </a:cxn>
                  <a:cxn ang="0">
                    <a:pos x="19" y="129"/>
                  </a:cxn>
                  <a:cxn ang="0">
                    <a:pos x="12" y="123"/>
                  </a:cxn>
                  <a:cxn ang="0">
                    <a:pos x="10" y="123"/>
                  </a:cxn>
                  <a:cxn ang="0">
                    <a:pos x="6" y="124"/>
                  </a:cxn>
                  <a:cxn ang="0">
                    <a:pos x="0" y="130"/>
                  </a:cxn>
                  <a:cxn ang="0">
                    <a:pos x="0" y="206"/>
                  </a:cxn>
                  <a:cxn ang="0">
                    <a:pos x="62" y="206"/>
                  </a:cxn>
                  <a:cxn ang="0">
                    <a:pos x="62" y="205"/>
                  </a:cxn>
                  <a:cxn ang="0">
                    <a:pos x="66" y="198"/>
                  </a:cxn>
                  <a:cxn ang="0">
                    <a:pos x="68" y="194"/>
                  </a:cxn>
                  <a:cxn ang="0">
                    <a:pos x="68" y="191"/>
                  </a:cxn>
                  <a:cxn ang="0">
                    <a:pos x="64" y="183"/>
                  </a:cxn>
                  <a:cxn ang="0">
                    <a:pos x="61" y="177"/>
                  </a:cxn>
                  <a:cxn ang="0">
                    <a:pos x="61" y="171"/>
                  </a:cxn>
                  <a:cxn ang="0">
                    <a:pos x="62" y="166"/>
                  </a:cxn>
                  <a:cxn ang="0">
                    <a:pos x="64" y="160"/>
                  </a:cxn>
                  <a:cxn ang="0">
                    <a:pos x="66" y="156"/>
                  </a:cxn>
                  <a:cxn ang="0">
                    <a:pos x="71" y="149"/>
                  </a:cxn>
                  <a:cxn ang="0">
                    <a:pos x="76" y="147"/>
                  </a:cxn>
                  <a:cxn ang="0">
                    <a:pos x="80" y="145"/>
                  </a:cxn>
                  <a:cxn ang="0">
                    <a:pos x="85" y="145"/>
                  </a:cxn>
                  <a:cxn ang="0">
                    <a:pos x="85" y="145"/>
                  </a:cxn>
                  <a:cxn ang="0">
                    <a:pos x="91" y="145"/>
                  </a:cxn>
                  <a:cxn ang="0">
                    <a:pos x="96" y="147"/>
                  </a:cxn>
                  <a:cxn ang="0">
                    <a:pos x="100" y="149"/>
                  </a:cxn>
                  <a:cxn ang="0">
                    <a:pos x="104" y="156"/>
                  </a:cxn>
                  <a:cxn ang="0">
                    <a:pos x="107" y="160"/>
                  </a:cxn>
                  <a:cxn ang="0">
                    <a:pos x="108" y="166"/>
                  </a:cxn>
                  <a:cxn ang="0">
                    <a:pos x="109" y="171"/>
                  </a:cxn>
                  <a:cxn ang="0">
                    <a:pos x="109" y="177"/>
                  </a:cxn>
                  <a:cxn ang="0">
                    <a:pos x="107" y="183"/>
                  </a:cxn>
                  <a:cxn ang="0">
                    <a:pos x="104" y="191"/>
                  </a:cxn>
                  <a:cxn ang="0">
                    <a:pos x="104" y="194"/>
                  </a:cxn>
                  <a:cxn ang="0">
                    <a:pos x="104" y="198"/>
                  </a:cxn>
                  <a:cxn ang="0">
                    <a:pos x="109" y="204"/>
                  </a:cxn>
                  <a:cxn ang="0">
                    <a:pos x="110" y="206"/>
                  </a:cxn>
                </a:cxnLst>
                <a:rect l="0" t="0" r="r" b="b"/>
                <a:pathLst>
                  <a:path w="169" h="206">
                    <a:moveTo>
                      <a:pt x="110" y="206"/>
                    </a:moveTo>
                    <a:lnTo>
                      <a:pt x="169" y="206"/>
                    </a:lnTo>
                    <a:lnTo>
                      <a:pt x="169" y="0"/>
                    </a:lnTo>
                    <a:lnTo>
                      <a:pt x="0" y="0"/>
                    </a:lnTo>
                    <a:lnTo>
                      <a:pt x="0" y="75"/>
                    </a:lnTo>
                    <a:lnTo>
                      <a:pt x="6" y="79"/>
                    </a:lnTo>
                    <a:lnTo>
                      <a:pt x="10" y="80"/>
                    </a:lnTo>
                    <a:lnTo>
                      <a:pt x="12" y="80"/>
                    </a:lnTo>
                    <a:lnTo>
                      <a:pt x="19" y="75"/>
                    </a:lnTo>
                    <a:lnTo>
                      <a:pt x="24" y="74"/>
                    </a:lnTo>
                    <a:lnTo>
                      <a:pt x="28" y="74"/>
                    </a:lnTo>
                    <a:lnTo>
                      <a:pt x="31" y="74"/>
                    </a:lnTo>
                    <a:lnTo>
                      <a:pt x="36" y="75"/>
                    </a:lnTo>
                    <a:lnTo>
                      <a:pt x="41" y="80"/>
                    </a:lnTo>
                    <a:lnTo>
                      <a:pt x="46" y="85"/>
                    </a:lnTo>
                    <a:lnTo>
                      <a:pt x="48" y="90"/>
                    </a:lnTo>
                    <a:lnTo>
                      <a:pt x="49" y="95"/>
                    </a:lnTo>
                    <a:lnTo>
                      <a:pt x="49" y="102"/>
                    </a:lnTo>
                    <a:lnTo>
                      <a:pt x="49" y="102"/>
                    </a:lnTo>
                    <a:lnTo>
                      <a:pt x="49" y="110"/>
                    </a:lnTo>
                    <a:lnTo>
                      <a:pt x="48" y="114"/>
                    </a:lnTo>
                    <a:lnTo>
                      <a:pt x="46" y="120"/>
                    </a:lnTo>
                    <a:lnTo>
                      <a:pt x="41" y="124"/>
                    </a:lnTo>
                    <a:lnTo>
                      <a:pt x="36" y="129"/>
                    </a:lnTo>
                    <a:lnTo>
                      <a:pt x="31" y="130"/>
                    </a:lnTo>
                    <a:lnTo>
                      <a:pt x="28" y="130"/>
                    </a:lnTo>
                    <a:lnTo>
                      <a:pt x="24" y="130"/>
                    </a:lnTo>
                    <a:lnTo>
                      <a:pt x="19" y="129"/>
                    </a:lnTo>
                    <a:lnTo>
                      <a:pt x="12" y="123"/>
                    </a:lnTo>
                    <a:lnTo>
                      <a:pt x="10" y="123"/>
                    </a:lnTo>
                    <a:lnTo>
                      <a:pt x="6" y="124"/>
                    </a:lnTo>
                    <a:lnTo>
                      <a:pt x="0" y="130"/>
                    </a:lnTo>
                    <a:lnTo>
                      <a:pt x="0" y="206"/>
                    </a:lnTo>
                    <a:lnTo>
                      <a:pt x="62" y="206"/>
                    </a:lnTo>
                    <a:lnTo>
                      <a:pt x="62" y="205"/>
                    </a:lnTo>
                    <a:lnTo>
                      <a:pt x="66" y="198"/>
                    </a:lnTo>
                    <a:lnTo>
                      <a:pt x="68" y="194"/>
                    </a:lnTo>
                    <a:lnTo>
                      <a:pt x="68" y="191"/>
                    </a:lnTo>
                    <a:lnTo>
                      <a:pt x="64" y="183"/>
                    </a:lnTo>
                    <a:lnTo>
                      <a:pt x="61" y="177"/>
                    </a:lnTo>
                    <a:lnTo>
                      <a:pt x="61" y="171"/>
                    </a:lnTo>
                    <a:lnTo>
                      <a:pt x="62" y="166"/>
                    </a:lnTo>
                    <a:lnTo>
                      <a:pt x="64" y="160"/>
                    </a:lnTo>
                    <a:lnTo>
                      <a:pt x="66" y="156"/>
                    </a:lnTo>
                    <a:lnTo>
                      <a:pt x="71" y="149"/>
                    </a:lnTo>
                    <a:lnTo>
                      <a:pt x="76" y="147"/>
                    </a:lnTo>
                    <a:lnTo>
                      <a:pt x="80" y="145"/>
                    </a:lnTo>
                    <a:lnTo>
                      <a:pt x="85" y="145"/>
                    </a:lnTo>
                    <a:lnTo>
                      <a:pt x="85" y="145"/>
                    </a:lnTo>
                    <a:lnTo>
                      <a:pt x="91" y="145"/>
                    </a:lnTo>
                    <a:lnTo>
                      <a:pt x="96" y="147"/>
                    </a:lnTo>
                    <a:lnTo>
                      <a:pt x="100" y="149"/>
                    </a:lnTo>
                    <a:lnTo>
                      <a:pt x="104" y="156"/>
                    </a:lnTo>
                    <a:lnTo>
                      <a:pt x="107" y="160"/>
                    </a:lnTo>
                    <a:lnTo>
                      <a:pt x="108" y="166"/>
                    </a:lnTo>
                    <a:lnTo>
                      <a:pt x="109" y="171"/>
                    </a:lnTo>
                    <a:lnTo>
                      <a:pt x="109" y="177"/>
                    </a:lnTo>
                    <a:lnTo>
                      <a:pt x="107" y="183"/>
                    </a:lnTo>
                    <a:lnTo>
                      <a:pt x="104" y="191"/>
                    </a:lnTo>
                    <a:lnTo>
                      <a:pt x="104" y="194"/>
                    </a:lnTo>
                    <a:lnTo>
                      <a:pt x="104" y="198"/>
                    </a:lnTo>
                    <a:lnTo>
                      <a:pt x="109" y="204"/>
                    </a:lnTo>
                    <a:lnTo>
                      <a:pt x="110" y="206"/>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2" name="Freeform 75"/>
              <p:cNvSpPr>
                <a:spLocks noChangeAspect="1" noChangeArrowheads="1"/>
              </p:cNvSpPr>
              <p:nvPr/>
            </p:nvSpPr>
            <p:spPr bwMode="auto">
              <a:xfrm>
                <a:off x="5652" y="2192"/>
                <a:ext cx="266" cy="262"/>
              </a:xfrm>
              <a:custGeom>
                <a:avLst/>
                <a:gdLst/>
                <a:ahLst/>
                <a:cxnLst>
                  <a:cxn ang="0">
                    <a:pos x="218" y="203"/>
                  </a:cxn>
                  <a:cxn ang="0">
                    <a:pos x="223" y="125"/>
                  </a:cxn>
                  <a:cxn ang="0">
                    <a:pos x="229" y="124"/>
                  </a:cxn>
                  <a:cxn ang="0">
                    <a:pos x="241" y="131"/>
                  </a:cxn>
                  <a:cxn ang="0">
                    <a:pos x="249" y="131"/>
                  </a:cxn>
                  <a:cxn ang="0">
                    <a:pos x="258" y="125"/>
                  </a:cxn>
                  <a:cxn ang="0">
                    <a:pos x="265" y="114"/>
                  </a:cxn>
                  <a:cxn ang="0">
                    <a:pos x="266" y="102"/>
                  </a:cxn>
                  <a:cxn ang="0">
                    <a:pos x="266" y="95"/>
                  </a:cxn>
                  <a:cxn ang="0">
                    <a:pos x="264" y="86"/>
                  </a:cxn>
                  <a:cxn ang="0">
                    <a:pos x="253" y="75"/>
                  </a:cxn>
                  <a:cxn ang="0">
                    <a:pos x="244" y="74"/>
                  </a:cxn>
                  <a:cxn ang="0">
                    <a:pos x="237" y="75"/>
                  </a:cxn>
                  <a:cxn ang="0">
                    <a:pos x="229" y="80"/>
                  </a:cxn>
                  <a:cxn ang="0">
                    <a:pos x="218" y="74"/>
                  </a:cxn>
                  <a:cxn ang="0">
                    <a:pos x="158" y="1"/>
                  </a:cxn>
                  <a:cxn ang="0">
                    <a:pos x="154" y="4"/>
                  </a:cxn>
                  <a:cxn ang="0">
                    <a:pos x="152" y="13"/>
                  </a:cxn>
                  <a:cxn ang="0">
                    <a:pos x="158" y="26"/>
                  </a:cxn>
                  <a:cxn ang="0">
                    <a:pos x="158" y="37"/>
                  </a:cxn>
                  <a:cxn ang="0">
                    <a:pos x="154" y="48"/>
                  </a:cxn>
                  <a:cxn ang="0">
                    <a:pos x="144" y="55"/>
                  </a:cxn>
                  <a:cxn ang="0">
                    <a:pos x="133" y="57"/>
                  </a:cxn>
                  <a:cxn ang="0">
                    <a:pos x="128" y="57"/>
                  </a:cxn>
                  <a:cxn ang="0">
                    <a:pos x="120" y="53"/>
                  </a:cxn>
                  <a:cxn ang="0">
                    <a:pos x="111" y="40"/>
                  </a:cxn>
                  <a:cxn ang="0">
                    <a:pos x="109" y="31"/>
                  </a:cxn>
                  <a:cxn ang="0">
                    <a:pos x="111" y="20"/>
                  </a:cxn>
                  <a:cxn ang="0">
                    <a:pos x="116" y="10"/>
                  </a:cxn>
                  <a:cxn ang="0">
                    <a:pos x="109" y="0"/>
                  </a:cxn>
                  <a:cxn ang="0">
                    <a:pos x="49" y="1"/>
                  </a:cxn>
                  <a:cxn ang="0">
                    <a:pos x="45" y="79"/>
                  </a:cxn>
                  <a:cxn ang="0">
                    <a:pos x="38" y="80"/>
                  </a:cxn>
                  <a:cxn ang="0">
                    <a:pos x="28" y="74"/>
                  </a:cxn>
                  <a:cxn ang="0">
                    <a:pos x="19" y="74"/>
                  </a:cxn>
                  <a:cxn ang="0">
                    <a:pos x="9" y="80"/>
                  </a:cxn>
                  <a:cxn ang="0">
                    <a:pos x="2" y="90"/>
                  </a:cxn>
                  <a:cxn ang="0">
                    <a:pos x="0" y="102"/>
                  </a:cxn>
                  <a:cxn ang="0">
                    <a:pos x="0" y="110"/>
                  </a:cxn>
                  <a:cxn ang="0">
                    <a:pos x="5" y="120"/>
                  </a:cxn>
                  <a:cxn ang="0">
                    <a:pos x="14" y="129"/>
                  </a:cxn>
                  <a:cxn ang="0">
                    <a:pos x="24" y="131"/>
                  </a:cxn>
                  <a:cxn ang="0">
                    <a:pos x="32" y="129"/>
                  </a:cxn>
                  <a:cxn ang="0">
                    <a:pos x="42" y="124"/>
                  </a:cxn>
                  <a:cxn ang="0">
                    <a:pos x="49" y="131"/>
                  </a:cxn>
                  <a:cxn ang="0">
                    <a:pos x="49" y="201"/>
                  </a:cxn>
                  <a:cxn ang="0">
                    <a:pos x="114" y="208"/>
                  </a:cxn>
                  <a:cxn ang="0">
                    <a:pos x="116" y="216"/>
                  </a:cxn>
                  <a:cxn ang="0">
                    <a:pos x="109" y="230"/>
                  </a:cxn>
                  <a:cxn ang="0">
                    <a:pos x="109" y="241"/>
                  </a:cxn>
                  <a:cxn ang="0">
                    <a:pos x="115" y="251"/>
                  </a:cxn>
                  <a:cxn ang="0">
                    <a:pos x="123" y="259"/>
                  </a:cxn>
                  <a:cxn ang="0">
                    <a:pos x="133" y="262"/>
                  </a:cxn>
                  <a:cxn ang="0">
                    <a:pos x="139" y="262"/>
                  </a:cxn>
                  <a:cxn ang="0">
                    <a:pos x="148" y="257"/>
                  </a:cxn>
                  <a:cxn ang="0">
                    <a:pos x="157" y="245"/>
                  </a:cxn>
                  <a:cxn ang="0">
                    <a:pos x="158" y="235"/>
                  </a:cxn>
                  <a:cxn ang="0">
                    <a:pos x="157" y="224"/>
                  </a:cxn>
                  <a:cxn ang="0">
                    <a:pos x="152" y="214"/>
                  </a:cxn>
                  <a:cxn ang="0">
                    <a:pos x="158" y="203"/>
                  </a:cxn>
                </a:cxnLst>
                <a:rect l="0" t="0" r="r" b="b"/>
                <a:pathLst>
                  <a:path w="266" h="262">
                    <a:moveTo>
                      <a:pt x="158" y="201"/>
                    </a:moveTo>
                    <a:lnTo>
                      <a:pt x="218" y="203"/>
                    </a:lnTo>
                    <a:lnTo>
                      <a:pt x="218" y="131"/>
                    </a:lnTo>
                    <a:lnTo>
                      <a:pt x="223" y="125"/>
                    </a:lnTo>
                    <a:lnTo>
                      <a:pt x="229" y="124"/>
                    </a:lnTo>
                    <a:lnTo>
                      <a:pt x="229" y="124"/>
                    </a:lnTo>
                    <a:lnTo>
                      <a:pt x="237" y="129"/>
                    </a:lnTo>
                    <a:lnTo>
                      <a:pt x="241" y="131"/>
                    </a:lnTo>
                    <a:lnTo>
                      <a:pt x="244" y="131"/>
                    </a:lnTo>
                    <a:lnTo>
                      <a:pt x="249" y="131"/>
                    </a:lnTo>
                    <a:lnTo>
                      <a:pt x="253" y="129"/>
                    </a:lnTo>
                    <a:lnTo>
                      <a:pt x="258" y="125"/>
                    </a:lnTo>
                    <a:lnTo>
                      <a:pt x="264" y="120"/>
                    </a:lnTo>
                    <a:lnTo>
                      <a:pt x="265" y="114"/>
                    </a:lnTo>
                    <a:lnTo>
                      <a:pt x="266" y="110"/>
                    </a:lnTo>
                    <a:lnTo>
                      <a:pt x="266" y="102"/>
                    </a:lnTo>
                    <a:lnTo>
                      <a:pt x="266" y="102"/>
                    </a:lnTo>
                    <a:lnTo>
                      <a:pt x="266" y="95"/>
                    </a:lnTo>
                    <a:lnTo>
                      <a:pt x="265" y="90"/>
                    </a:lnTo>
                    <a:lnTo>
                      <a:pt x="264" y="86"/>
                    </a:lnTo>
                    <a:lnTo>
                      <a:pt x="258" y="80"/>
                    </a:lnTo>
                    <a:lnTo>
                      <a:pt x="253" y="75"/>
                    </a:lnTo>
                    <a:lnTo>
                      <a:pt x="249" y="74"/>
                    </a:lnTo>
                    <a:lnTo>
                      <a:pt x="244" y="74"/>
                    </a:lnTo>
                    <a:lnTo>
                      <a:pt x="241" y="74"/>
                    </a:lnTo>
                    <a:lnTo>
                      <a:pt x="237" y="75"/>
                    </a:lnTo>
                    <a:lnTo>
                      <a:pt x="229" y="80"/>
                    </a:lnTo>
                    <a:lnTo>
                      <a:pt x="229" y="80"/>
                    </a:lnTo>
                    <a:lnTo>
                      <a:pt x="223" y="79"/>
                    </a:lnTo>
                    <a:lnTo>
                      <a:pt x="218" y="74"/>
                    </a:lnTo>
                    <a:lnTo>
                      <a:pt x="218" y="1"/>
                    </a:lnTo>
                    <a:lnTo>
                      <a:pt x="158" y="1"/>
                    </a:lnTo>
                    <a:lnTo>
                      <a:pt x="158" y="0"/>
                    </a:lnTo>
                    <a:lnTo>
                      <a:pt x="154" y="4"/>
                    </a:lnTo>
                    <a:lnTo>
                      <a:pt x="152" y="10"/>
                    </a:lnTo>
                    <a:lnTo>
                      <a:pt x="152" y="13"/>
                    </a:lnTo>
                    <a:lnTo>
                      <a:pt x="157" y="20"/>
                    </a:lnTo>
                    <a:lnTo>
                      <a:pt x="158" y="26"/>
                    </a:lnTo>
                    <a:lnTo>
                      <a:pt x="158" y="31"/>
                    </a:lnTo>
                    <a:lnTo>
                      <a:pt x="158" y="37"/>
                    </a:lnTo>
                    <a:lnTo>
                      <a:pt x="157" y="40"/>
                    </a:lnTo>
                    <a:lnTo>
                      <a:pt x="154" y="48"/>
                    </a:lnTo>
                    <a:lnTo>
                      <a:pt x="148" y="53"/>
                    </a:lnTo>
                    <a:lnTo>
                      <a:pt x="144" y="55"/>
                    </a:lnTo>
                    <a:lnTo>
                      <a:pt x="139" y="57"/>
                    </a:lnTo>
                    <a:lnTo>
                      <a:pt x="133" y="57"/>
                    </a:lnTo>
                    <a:lnTo>
                      <a:pt x="133" y="57"/>
                    </a:lnTo>
                    <a:lnTo>
                      <a:pt x="128" y="57"/>
                    </a:lnTo>
                    <a:lnTo>
                      <a:pt x="123" y="55"/>
                    </a:lnTo>
                    <a:lnTo>
                      <a:pt x="120" y="53"/>
                    </a:lnTo>
                    <a:lnTo>
                      <a:pt x="114" y="48"/>
                    </a:lnTo>
                    <a:lnTo>
                      <a:pt x="111" y="40"/>
                    </a:lnTo>
                    <a:lnTo>
                      <a:pt x="109" y="37"/>
                    </a:lnTo>
                    <a:lnTo>
                      <a:pt x="109" y="31"/>
                    </a:lnTo>
                    <a:lnTo>
                      <a:pt x="109" y="26"/>
                    </a:lnTo>
                    <a:lnTo>
                      <a:pt x="111" y="20"/>
                    </a:lnTo>
                    <a:lnTo>
                      <a:pt x="116" y="13"/>
                    </a:lnTo>
                    <a:lnTo>
                      <a:pt x="116" y="10"/>
                    </a:lnTo>
                    <a:lnTo>
                      <a:pt x="114" y="4"/>
                    </a:lnTo>
                    <a:lnTo>
                      <a:pt x="109" y="0"/>
                    </a:lnTo>
                    <a:lnTo>
                      <a:pt x="109" y="1"/>
                    </a:lnTo>
                    <a:lnTo>
                      <a:pt x="49" y="1"/>
                    </a:lnTo>
                    <a:lnTo>
                      <a:pt x="49" y="74"/>
                    </a:lnTo>
                    <a:lnTo>
                      <a:pt x="45" y="79"/>
                    </a:lnTo>
                    <a:lnTo>
                      <a:pt x="42" y="80"/>
                    </a:lnTo>
                    <a:lnTo>
                      <a:pt x="38" y="80"/>
                    </a:lnTo>
                    <a:lnTo>
                      <a:pt x="32" y="75"/>
                    </a:lnTo>
                    <a:lnTo>
                      <a:pt x="28" y="74"/>
                    </a:lnTo>
                    <a:lnTo>
                      <a:pt x="24" y="74"/>
                    </a:lnTo>
                    <a:lnTo>
                      <a:pt x="19" y="74"/>
                    </a:lnTo>
                    <a:lnTo>
                      <a:pt x="14" y="75"/>
                    </a:lnTo>
                    <a:lnTo>
                      <a:pt x="9" y="80"/>
                    </a:lnTo>
                    <a:lnTo>
                      <a:pt x="5" y="86"/>
                    </a:lnTo>
                    <a:lnTo>
                      <a:pt x="2" y="90"/>
                    </a:lnTo>
                    <a:lnTo>
                      <a:pt x="0" y="95"/>
                    </a:lnTo>
                    <a:lnTo>
                      <a:pt x="0" y="102"/>
                    </a:lnTo>
                    <a:lnTo>
                      <a:pt x="0" y="102"/>
                    </a:lnTo>
                    <a:lnTo>
                      <a:pt x="0" y="110"/>
                    </a:lnTo>
                    <a:lnTo>
                      <a:pt x="2" y="114"/>
                    </a:lnTo>
                    <a:lnTo>
                      <a:pt x="5" y="120"/>
                    </a:lnTo>
                    <a:lnTo>
                      <a:pt x="9" y="125"/>
                    </a:lnTo>
                    <a:lnTo>
                      <a:pt x="14" y="129"/>
                    </a:lnTo>
                    <a:lnTo>
                      <a:pt x="19" y="131"/>
                    </a:lnTo>
                    <a:lnTo>
                      <a:pt x="24" y="131"/>
                    </a:lnTo>
                    <a:lnTo>
                      <a:pt x="28" y="131"/>
                    </a:lnTo>
                    <a:lnTo>
                      <a:pt x="32" y="129"/>
                    </a:lnTo>
                    <a:lnTo>
                      <a:pt x="38" y="124"/>
                    </a:lnTo>
                    <a:lnTo>
                      <a:pt x="42" y="124"/>
                    </a:lnTo>
                    <a:lnTo>
                      <a:pt x="45" y="125"/>
                    </a:lnTo>
                    <a:lnTo>
                      <a:pt x="49" y="131"/>
                    </a:lnTo>
                    <a:lnTo>
                      <a:pt x="49" y="134"/>
                    </a:lnTo>
                    <a:lnTo>
                      <a:pt x="49" y="201"/>
                    </a:lnTo>
                    <a:lnTo>
                      <a:pt x="109" y="201"/>
                    </a:lnTo>
                    <a:lnTo>
                      <a:pt x="114" y="208"/>
                    </a:lnTo>
                    <a:lnTo>
                      <a:pt x="116" y="214"/>
                    </a:lnTo>
                    <a:lnTo>
                      <a:pt x="116" y="216"/>
                    </a:lnTo>
                    <a:lnTo>
                      <a:pt x="111" y="224"/>
                    </a:lnTo>
                    <a:lnTo>
                      <a:pt x="109" y="230"/>
                    </a:lnTo>
                    <a:lnTo>
                      <a:pt x="109" y="235"/>
                    </a:lnTo>
                    <a:lnTo>
                      <a:pt x="109" y="241"/>
                    </a:lnTo>
                    <a:lnTo>
                      <a:pt x="111" y="245"/>
                    </a:lnTo>
                    <a:lnTo>
                      <a:pt x="115" y="251"/>
                    </a:lnTo>
                    <a:lnTo>
                      <a:pt x="120" y="257"/>
                    </a:lnTo>
                    <a:lnTo>
                      <a:pt x="123" y="259"/>
                    </a:lnTo>
                    <a:lnTo>
                      <a:pt x="128" y="262"/>
                    </a:lnTo>
                    <a:lnTo>
                      <a:pt x="133" y="262"/>
                    </a:lnTo>
                    <a:lnTo>
                      <a:pt x="133" y="262"/>
                    </a:lnTo>
                    <a:lnTo>
                      <a:pt x="139" y="262"/>
                    </a:lnTo>
                    <a:lnTo>
                      <a:pt x="144" y="259"/>
                    </a:lnTo>
                    <a:lnTo>
                      <a:pt x="148" y="257"/>
                    </a:lnTo>
                    <a:lnTo>
                      <a:pt x="154" y="251"/>
                    </a:lnTo>
                    <a:lnTo>
                      <a:pt x="157" y="245"/>
                    </a:lnTo>
                    <a:lnTo>
                      <a:pt x="158" y="241"/>
                    </a:lnTo>
                    <a:lnTo>
                      <a:pt x="158" y="235"/>
                    </a:lnTo>
                    <a:lnTo>
                      <a:pt x="158" y="230"/>
                    </a:lnTo>
                    <a:lnTo>
                      <a:pt x="157" y="224"/>
                    </a:lnTo>
                    <a:lnTo>
                      <a:pt x="152" y="217"/>
                    </a:lnTo>
                    <a:lnTo>
                      <a:pt x="152" y="214"/>
                    </a:lnTo>
                    <a:lnTo>
                      <a:pt x="154" y="208"/>
                    </a:lnTo>
                    <a:lnTo>
                      <a:pt x="158" y="203"/>
                    </a:lnTo>
                    <a:lnTo>
                      <a:pt x="158" y="201"/>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3" name="Freeform 76"/>
              <p:cNvSpPr>
                <a:spLocks noChangeAspect="1" noChangeArrowheads="1"/>
              </p:cNvSpPr>
              <p:nvPr/>
            </p:nvSpPr>
            <p:spPr bwMode="auto">
              <a:xfrm>
                <a:off x="5870" y="2133"/>
                <a:ext cx="168" cy="321"/>
              </a:xfrm>
              <a:custGeom>
                <a:avLst/>
                <a:gdLst/>
                <a:ahLst/>
                <a:cxnLst>
                  <a:cxn ang="0">
                    <a:pos x="65" y="54"/>
                  </a:cxn>
                  <a:cxn ang="0">
                    <a:pos x="66" y="46"/>
                  </a:cxn>
                  <a:cxn ang="0">
                    <a:pos x="60" y="31"/>
                  </a:cxn>
                  <a:cxn ang="0">
                    <a:pos x="60" y="20"/>
                  </a:cxn>
                  <a:cxn ang="0">
                    <a:pos x="66" y="10"/>
                  </a:cxn>
                  <a:cxn ang="0">
                    <a:pos x="73" y="1"/>
                  </a:cxn>
                  <a:cxn ang="0">
                    <a:pos x="83" y="0"/>
                  </a:cxn>
                  <a:cxn ang="0">
                    <a:pos x="90" y="0"/>
                  </a:cxn>
                  <a:cxn ang="0">
                    <a:pos x="98" y="4"/>
                  </a:cxn>
                  <a:cxn ang="0">
                    <a:pos x="106" y="15"/>
                  </a:cxn>
                  <a:cxn ang="0">
                    <a:pos x="107" y="26"/>
                  </a:cxn>
                  <a:cxn ang="0">
                    <a:pos x="106" y="37"/>
                  </a:cxn>
                  <a:cxn ang="0">
                    <a:pos x="102" y="48"/>
                  </a:cxn>
                  <a:cxn ang="0">
                    <a:pos x="107" y="60"/>
                  </a:cxn>
                  <a:cxn ang="0">
                    <a:pos x="168" y="60"/>
                  </a:cxn>
                  <a:cxn ang="0">
                    <a:pos x="165" y="138"/>
                  </a:cxn>
                  <a:cxn ang="0">
                    <a:pos x="158" y="139"/>
                  </a:cxn>
                  <a:cxn ang="0">
                    <a:pos x="147" y="133"/>
                  </a:cxn>
                  <a:cxn ang="0">
                    <a:pos x="139" y="133"/>
                  </a:cxn>
                  <a:cxn ang="0">
                    <a:pos x="130" y="139"/>
                  </a:cxn>
                  <a:cxn ang="0">
                    <a:pos x="122" y="149"/>
                  </a:cxn>
                  <a:cxn ang="0">
                    <a:pos x="120" y="161"/>
                  </a:cxn>
                  <a:cxn ang="0">
                    <a:pos x="120" y="169"/>
                  </a:cxn>
                  <a:cxn ang="0">
                    <a:pos x="125" y="179"/>
                  </a:cxn>
                  <a:cxn ang="0">
                    <a:pos x="133" y="188"/>
                  </a:cxn>
                  <a:cxn ang="0">
                    <a:pos x="144" y="190"/>
                  </a:cxn>
                  <a:cxn ang="0">
                    <a:pos x="152" y="188"/>
                  </a:cxn>
                  <a:cxn ang="0">
                    <a:pos x="160" y="183"/>
                  </a:cxn>
                  <a:cxn ang="0">
                    <a:pos x="168" y="190"/>
                  </a:cxn>
                  <a:cxn ang="0">
                    <a:pos x="109" y="260"/>
                  </a:cxn>
                  <a:cxn ang="0">
                    <a:pos x="104" y="267"/>
                  </a:cxn>
                  <a:cxn ang="0">
                    <a:pos x="104" y="276"/>
                  </a:cxn>
                  <a:cxn ang="0">
                    <a:pos x="108" y="289"/>
                  </a:cxn>
                  <a:cxn ang="0">
                    <a:pos x="108" y="300"/>
                  </a:cxn>
                  <a:cxn ang="0">
                    <a:pos x="104" y="310"/>
                  </a:cxn>
                  <a:cxn ang="0">
                    <a:pos x="95" y="318"/>
                  </a:cxn>
                  <a:cxn ang="0">
                    <a:pos x="85" y="321"/>
                  </a:cxn>
                  <a:cxn ang="0">
                    <a:pos x="78" y="321"/>
                  </a:cxn>
                  <a:cxn ang="0">
                    <a:pos x="71" y="316"/>
                  </a:cxn>
                  <a:cxn ang="0">
                    <a:pos x="63" y="304"/>
                  </a:cxn>
                  <a:cxn ang="0">
                    <a:pos x="61" y="294"/>
                  </a:cxn>
                  <a:cxn ang="0">
                    <a:pos x="63" y="283"/>
                  </a:cxn>
                  <a:cxn ang="0">
                    <a:pos x="67" y="273"/>
                  </a:cxn>
                  <a:cxn ang="0">
                    <a:pos x="61" y="260"/>
                  </a:cxn>
                  <a:cxn ang="0">
                    <a:pos x="0" y="193"/>
                  </a:cxn>
                  <a:cxn ang="0">
                    <a:pos x="5" y="184"/>
                  </a:cxn>
                  <a:cxn ang="0">
                    <a:pos x="11" y="183"/>
                  </a:cxn>
                  <a:cxn ang="0">
                    <a:pos x="23" y="190"/>
                  </a:cxn>
                  <a:cxn ang="0">
                    <a:pos x="31" y="190"/>
                  </a:cxn>
                  <a:cxn ang="0">
                    <a:pos x="40" y="184"/>
                  </a:cxn>
                  <a:cxn ang="0">
                    <a:pos x="47" y="173"/>
                  </a:cxn>
                  <a:cxn ang="0">
                    <a:pos x="48" y="161"/>
                  </a:cxn>
                  <a:cxn ang="0">
                    <a:pos x="48" y="154"/>
                  </a:cxn>
                  <a:cxn ang="0">
                    <a:pos x="46" y="145"/>
                  </a:cxn>
                  <a:cxn ang="0">
                    <a:pos x="35" y="134"/>
                  </a:cxn>
                  <a:cxn ang="0">
                    <a:pos x="26" y="133"/>
                  </a:cxn>
                  <a:cxn ang="0">
                    <a:pos x="19" y="134"/>
                  </a:cxn>
                  <a:cxn ang="0">
                    <a:pos x="11" y="139"/>
                  </a:cxn>
                  <a:cxn ang="0">
                    <a:pos x="0" y="133"/>
                  </a:cxn>
                  <a:cxn ang="0">
                    <a:pos x="59" y="59"/>
                  </a:cxn>
                </a:cxnLst>
                <a:rect l="0" t="0" r="r" b="b"/>
                <a:pathLst>
                  <a:path w="168" h="321">
                    <a:moveTo>
                      <a:pt x="59" y="60"/>
                    </a:moveTo>
                    <a:lnTo>
                      <a:pt x="65" y="54"/>
                    </a:lnTo>
                    <a:lnTo>
                      <a:pt x="66" y="48"/>
                    </a:lnTo>
                    <a:lnTo>
                      <a:pt x="66" y="46"/>
                    </a:lnTo>
                    <a:lnTo>
                      <a:pt x="62" y="37"/>
                    </a:lnTo>
                    <a:lnTo>
                      <a:pt x="60" y="31"/>
                    </a:lnTo>
                    <a:lnTo>
                      <a:pt x="60" y="26"/>
                    </a:lnTo>
                    <a:lnTo>
                      <a:pt x="60" y="20"/>
                    </a:lnTo>
                    <a:lnTo>
                      <a:pt x="62" y="15"/>
                    </a:lnTo>
                    <a:lnTo>
                      <a:pt x="66" y="10"/>
                    </a:lnTo>
                    <a:lnTo>
                      <a:pt x="70" y="4"/>
                    </a:lnTo>
                    <a:lnTo>
                      <a:pt x="73" y="1"/>
                    </a:lnTo>
                    <a:lnTo>
                      <a:pt x="78" y="0"/>
                    </a:lnTo>
                    <a:lnTo>
                      <a:pt x="83" y="0"/>
                    </a:lnTo>
                    <a:lnTo>
                      <a:pt x="83" y="0"/>
                    </a:lnTo>
                    <a:lnTo>
                      <a:pt x="90" y="0"/>
                    </a:lnTo>
                    <a:lnTo>
                      <a:pt x="95" y="1"/>
                    </a:lnTo>
                    <a:lnTo>
                      <a:pt x="98" y="4"/>
                    </a:lnTo>
                    <a:lnTo>
                      <a:pt x="104" y="10"/>
                    </a:lnTo>
                    <a:lnTo>
                      <a:pt x="106" y="15"/>
                    </a:lnTo>
                    <a:lnTo>
                      <a:pt x="107" y="20"/>
                    </a:lnTo>
                    <a:lnTo>
                      <a:pt x="107" y="26"/>
                    </a:lnTo>
                    <a:lnTo>
                      <a:pt x="107" y="31"/>
                    </a:lnTo>
                    <a:lnTo>
                      <a:pt x="106" y="37"/>
                    </a:lnTo>
                    <a:lnTo>
                      <a:pt x="102" y="46"/>
                    </a:lnTo>
                    <a:lnTo>
                      <a:pt x="102" y="48"/>
                    </a:lnTo>
                    <a:lnTo>
                      <a:pt x="104" y="54"/>
                    </a:lnTo>
                    <a:lnTo>
                      <a:pt x="107" y="60"/>
                    </a:lnTo>
                    <a:lnTo>
                      <a:pt x="107" y="60"/>
                    </a:lnTo>
                    <a:lnTo>
                      <a:pt x="168" y="60"/>
                    </a:lnTo>
                    <a:lnTo>
                      <a:pt x="168" y="133"/>
                    </a:lnTo>
                    <a:lnTo>
                      <a:pt x="165" y="138"/>
                    </a:lnTo>
                    <a:lnTo>
                      <a:pt x="160" y="139"/>
                    </a:lnTo>
                    <a:lnTo>
                      <a:pt x="158" y="139"/>
                    </a:lnTo>
                    <a:lnTo>
                      <a:pt x="152" y="134"/>
                    </a:lnTo>
                    <a:lnTo>
                      <a:pt x="147" y="133"/>
                    </a:lnTo>
                    <a:lnTo>
                      <a:pt x="144" y="133"/>
                    </a:lnTo>
                    <a:lnTo>
                      <a:pt x="139" y="133"/>
                    </a:lnTo>
                    <a:lnTo>
                      <a:pt x="133" y="134"/>
                    </a:lnTo>
                    <a:lnTo>
                      <a:pt x="130" y="139"/>
                    </a:lnTo>
                    <a:lnTo>
                      <a:pt x="125" y="145"/>
                    </a:lnTo>
                    <a:lnTo>
                      <a:pt x="122" y="149"/>
                    </a:lnTo>
                    <a:lnTo>
                      <a:pt x="120" y="154"/>
                    </a:lnTo>
                    <a:lnTo>
                      <a:pt x="120" y="161"/>
                    </a:lnTo>
                    <a:lnTo>
                      <a:pt x="120" y="161"/>
                    </a:lnTo>
                    <a:lnTo>
                      <a:pt x="120" y="169"/>
                    </a:lnTo>
                    <a:lnTo>
                      <a:pt x="122" y="173"/>
                    </a:lnTo>
                    <a:lnTo>
                      <a:pt x="125" y="179"/>
                    </a:lnTo>
                    <a:lnTo>
                      <a:pt x="130" y="184"/>
                    </a:lnTo>
                    <a:lnTo>
                      <a:pt x="133" y="188"/>
                    </a:lnTo>
                    <a:lnTo>
                      <a:pt x="139" y="190"/>
                    </a:lnTo>
                    <a:lnTo>
                      <a:pt x="144" y="190"/>
                    </a:lnTo>
                    <a:lnTo>
                      <a:pt x="147" y="190"/>
                    </a:lnTo>
                    <a:lnTo>
                      <a:pt x="152" y="188"/>
                    </a:lnTo>
                    <a:lnTo>
                      <a:pt x="158" y="183"/>
                    </a:lnTo>
                    <a:lnTo>
                      <a:pt x="160" y="183"/>
                    </a:lnTo>
                    <a:lnTo>
                      <a:pt x="165" y="184"/>
                    </a:lnTo>
                    <a:lnTo>
                      <a:pt x="168" y="190"/>
                    </a:lnTo>
                    <a:lnTo>
                      <a:pt x="168" y="260"/>
                    </a:lnTo>
                    <a:lnTo>
                      <a:pt x="109" y="260"/>
                    </a:lnTo>
                    <a:lnTo>
                      <a:pt x="108" y="263"/>
                    </a:lnTo>
                    <a:lnTo>
                      <a:pt x="104" y="267"/>
                    </a:lnTo>
                    <a:lnTo>
                      <a:pt x="104" y="273"/>
                    </a:lnTo>
                    <a:lnTo>
                      <a:pt x="104" y="276"/>
                    </a:lnTo>
                    <a:lnTo>
                      <a:pt x="107" y="283"/>
                    </a:lnTo>
                    <a:lnTo>
                      <a:pt x="108" y="289"/>
                    </a:lnTo>
                    <a:lnTo>
                      <a:pt x="108" y="294"/>
                    </a:lnTo>
                    <a:lnTo>
                      <a:pt x="108" y="300"/>
                    </a:lnTo>
                    <a:lnTo>
                      <a:pt x="107" y="304"/>
                    </a:lnTo>
                    <a:lnTo>
                      <a:pt x="104" y="310"/>
                    </a:lnTo>
                    <a:lnTo>
                      <a:pt x="99" y="316"/>
                    </a:lnTo>
                    <a:lnTo>
                      <a:pt x="95" y="318"/>
                    </a:lnTo>
                    <a:lnTo>
                      <a:pt x="90" y="321"/>
                    </a:lnTo>
                    <a:lnTo>
                      <a:pt x="85" y="321"/>
                    </a:lnTo>
                    <a:lnTo>
                      <a:pt x="85" y="321"/>
                    </a:lnTo>
                    <a:lnTo>
                      <a:pt x="78" y="321"/>
                    </a:lnTo>
                    <a:lnTo>
                      <a:pt x="74" y="318"/>
                    </a:lnTo>
                    <a:lnTo>
                      <a:pt x="71" y="316"/>
                    </a:lnTo>
                    <a:lnTo>
                      <a:pt x="66" y="310"/>
                    </a:lnTo>
                    <a:lnTo>
                      <a:pt x="63" y="304"/>
                    </a:lnTo>
                    <a:lnTo>
                      <a:pt x="61" y="300"/>
                    </a:lnTo>
                    <a:lnTo>
                      <a:pt x="61" y="294"/>
                    </a:lnTo>
                    <a:lnTo>
                      <a:pt x="61" y="289"/>
                    </a:lnTo>
                    <a:lnTo>
                      <a:pt x="63" y="283"/>
                    </a:lnTo>
                    <a:lnTo>
                      <a:pt x="67" y="275"/>
                    </a:lnTo>
                    <a:lnTo>
                      <a:pt x="67" y="273"/>
                    </a:lnTo>
                    <a:lnTo>
                      <a:pt x="66" y="267"/>
                    </a:lnTo>
                    <a:lnTo>
                      <a:pt x="61" y="260"/>
                    </a:lnTo>
                    <a:lnTo>
                      <a:pt x="0" y="260"/>
                    </a:lnTo>
                    <a:lnTo>
                      <a:pt x="0" y="193"/>
                    </a:lnTo>
                    <a:lnTo>
                      <a:pt x="0" y="190"/>
                    </a:lnTo>
                    <a:lnTo>
                      <a:pt x="5" y="184"/>
                    </a:lnTo>
                    <a:lnTo>
                      <a:pt x="11" y="183"/>
                    </a:lnTo>
                    <a:lnTo>
                      <a:pt x="11" y="183"/>
                    </a:lnTo>
                    <a:lnTo>
                      <a:pt x="19" y="188"/>
                    </a:lnTo>
                    <a:lnTo>
                      <a:pt x="23" y="190"/>
                    </a:lnTo>
                    <a:lnTo>
                      <a:pt x="26" y="190"/>
                    </a:lnTo>
                    <a:lnTo>
                      <a:pt x="31" y="190"/>
                    </a:lnTo>
                    <a:lnTo>
                      <a:pt x="35" y="188"/>
                    </a:lnTo>
                    <a:lnTo>
                      <a:pt x="40" y="184"/>
                    </a:lnTo>
                    <a:lnTo>
                      <a:pt x="46" y="179"/>
                    </a:lnTo>
                    <a:lnTo>
                      <a:pt x="47" y="173"/>
                    </a:lnTo>
                    <a:lnTo>
                      <a:pt x="48" y="169"/>
                    </a:lnTo>
                    <a:lnTo>
                      <a:pt x="48" y="161"/>
                    </a:lnTo>
                    <a:lnTo>
                      <a:pt x="48" y="161"/>
                    </a:lnTo>
                    <a:lnTo>
                      <a:pt x="48" y="154"/>
                    </a:lnTo>
                    <a:lnTo>
                      <a:pt x="47" y="149"/>
                    </a:lnTo>
                    <a:lnTo>
                      <a:pt x="46" y="145"/>
                    </a:lnTo>
                    <a:lnTo>
                      <a:pt x="40" y="139"/>
                    </a:lnTo>
                    <a:lnTo>
                      <a:pt x="35" y="134"/>
                    </a:lnTo>
                    <a:lnTo>
                      <a:pt x="31" y="133"/>
                    </a:lnTo>
                    <a:lnTo>
                      <a:pt x="26" y="133"/>
                    </a:lnTo>
                    <a:lnTo>
                      <a:pt x="23" y="133"/>
                    </a:lnTo>
                    <a:lnTo>
                      <a:pt x="19" y="134"/>
                    </a:lnTo>
                    <a:lnTo>
                      <a:pt x="11" y="139"/>
                    </a:lnTo>
                    <a:lnTo>
                      <a:pt x="11" y="139"/>
                    </a:lnTo>
                    <a:lnTo>
                      <a:pt x="5" y="138"/>
                    </a:lnTo>
                    <a:lnTo>
                      <a:pt x="0" y="133"/>
                    </a:lnTo>
                    <a:lnTo>
                      <a:pt x="0" y="60"/>
                    </a:lnTo>
                    <a:lnTo>
                      <a:pt x="59" y="59"/>
                    </a:lnTo>
                    <a:lnTo>
                      <a:pt x="59" y="60"/>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4" name="Freeform 77"/>
              <p:cNvSpPr>
                <a:spLocks noChangeAspect="1" noChangeArrowheads="1"/>
              </p:cNvSpPr>
              <p:nvPr/>
            </p:nvSpPr>
            <p:spPr bwMode="auto">
              <a:xfrm>
                <a:off x="5990" y="2192"/>
                <a:ext cx="217" cy="203"/>
              </a:xfrm>
              <a:custGeom>
                <a:avLst/>
                <a:gdLst/>
                <a:ahLst/>
                <a:cxnLst>
                  <a:cxn ang="0">
                    <a:pos x="115" y="4"/>
                  </a:cxn>
                  <a:cxn ang="0">
                    <a:pos x="116" y="13"/>
                  </a:cxn>
                  <a:cxn ang="0">
                    <a:pos x="110" y="26"/>
                  </a:cxn>
                  <a:cxn ang="0">
                    <a:pos x="110" y="36"/>
                  </a:cxn>
                  <a:cxn ang="0">
                    <a:pos x="115" y="48"/>
                  </a:cxn>
                  <a:cxn ang="0">
                    <a:pos x="122" y="55"/>
                  </a:cxn>
                  <a:cxn ang="0">
                    <a:pos x="133" y="57"/>
                  </a:cxn>
                  <a:cxn ang="0">
                    <a:pos x="139" y="57"/>
                  </a:cxn>
                  <a:cxn ang="0">
                    <a:pos x="147" y="53"/>
                  </a:cxn>
                  <a:cxn ang="0">
                    <a:pos x="155" y="40"/>
                  </a:cxn>
                  <a:cxn ang="0">
                    <a:pos x="157" y="31"/>
                  </a:cxn>
                  <a:cxn ang="0">
                    <a:pos x="155" y="20"/>
                  </a:cxn>
                  <a:cxn ang="0">
                    <a:pos x="151" y="10"/>
                  </a:cxn>
                  <a:cxn ang="0">
                    <a:pos x="157" y="0"/>
                  </a:cxn>
                  <a:cxn ang="0">
                    <a:pos x="217" y="1"/>
                  </a:cxn>
                  <a:cxn ang="0">
                    <a:pos x="214" y="79"/>
                  </a:cxn>
                  <a:cxn ang="0">
                    <a:pos x="207" y="80"/>
                  </a:cxn>
                  <a:cxn ang="0">
                    <a:pos x="196" y="74"/>
                  </a:cxn>
                  <a:cxn ang="0">
                    <a:pos x="188" y="74"/>
                  </a:cxn>
                  <a:cxn ang="0">
                    <a:pos x="177" y="79"/>
                  </a:cxn>
                  <a:cxn ang="0">
                    <a:pos x="171" y="89"/>
                  </a:cxn>
                  <a:cxn ang="0">
                    <a:pos x="169" y="101"/>
                  </a:cxn>
                  <a:cxn ang="0">
                    <a:pos x="169" y="110"/>
                  </a:cxn>
                  <a:cxn ang="0">
                    <a:pos x="174" y="120"/>
                  </a:cxn>
                  <a:cxn ang="0">
                    <a:pos x="183" y="129"/>
                  </a:cxn>
                  <a:cxn ang="0">
                    <a:pos x="191" y="131"/>
                  </a:cxn>
                  <a:cxn ang="0">
                    <a:pos x="202" y="129"/>
                  </a:cxn>
                  <a:cxn ang="0">
                    <a:pos x="209" y="124"/>
                  </a:cxn>
                  <a:cxn ang="0">
                    <a:pos x="217" y="131"/>
                  </a:cxn>
                  <a:cxn ang="0">
                    <a:pos x="156" y="201"/>
                  </a:cxn>
                  <a:cxn ang="0">
                    <a:pos x="153" y="197"/>
                  </a:cxn>
                  <a:cxn ang="0">
                    <a:pos x="151" y="189"/>
                  </a:cxn>
                  <a:cxn ang="0">
                    <a:pos x="157" y="175"/>
                  </a:cxn>
                  <a:cxn ang="0">
                    <a:pos x="156" y="165"/>
                  </a:cxn>
                  <a:cxn ang="0">
                    <a:pos x="152" y="154"/>
                  </a:cxn>
                  <a:cxn ang="0">
                    <a:pos x="144" y="146"/>
                  </a:cxn>
                  <a:cxn ang="0">
                    <a:pos x="133" y="144"/>
                  </a:cxn>
                  <a:cxn ang="0">
                    <a:pos x="127" y="144"/>
                  </a:cxn>
                  <a:cxn ang="0">
                    <a:pos x="119" y="148"/>
                  </a:cxn>
                  <a:cxn ang="0">
                    <a:pos x="111" y="159"/>
                  </a:cxn>
                  <a:cxn ang="0">
                    <a:pos x="110" y="170"/>
                  </a:cxn>
                  <a:cxn ang="0">
                    <a:pos x="111" y="181"/>
                  </a:cxn>
                  <a:cxn ang="0">
                    <a:pos x="116" y="193"/>
                  </a:cxn>
                  <a:cxn ang="0">
                    <a:pos x="110" y="201"/>
                  </a:cxn>
                  <a:cxn ang="0">
                    <a:pos x="48" y="134"/>
                  </a:cxn>
                  <a:cxn ang="0">
                    <a:pos x="45" y="125"/>
                  </a:cxn>
                  <a:cxn ang="0">
                    <a:pos x="38" y="124"/>
                  </a:cxn>
                  <a:cxn ang="0">
                    <a:pos x="27" y="131"/>
                  </a:cxn>
                  <a:cxn ang="0">
                    <a:pos x="19" y="131"/>
                  </a:cxn>
                  <a:cxn ang="0">
                    <a:pos x="9" y="125"/>
                  </a:cxn>
                  <a:cxn ang="0">
                    <a:pos x="1" y="114"/>
                  </a:cxn>
                  <a:cxn ang="0">
                    <a:pos x="0" y="102"/>
                  </a:cxn>
                  <a:cxn ang="0">
                    <a:pos x="0" y="95"/>
                  </a:cxn>
                  <a:cxn ang="0">
                    <a:pos x="5" y="86"/>
                  </a:cxn>
                  <a:cxn ang="0">
                    <a:pos x="13" y="75"/>
                  </a:cxn>
                  <a:cxn ang="0">
                    <a:pos x="24" y="74"/>
                  </a:cxn>
                  <a:cxn ang="0">
                    <a:pos x="32" y="75"/>
                  </a:cxn>
                  <a:cxn ang="0">
                    <a:pos x="40" y="80"/>
                  </a:cxn>
                  <a:cxn ang="0">
                    <a:pos x="48" y="74"/>
                  </a:cxn>
                  <a:cxn ang="0">
                    <a:pos x="108" y="1"/>
                  </a:cxn>
                </a:cxnLst>
                <a:rect l="0" t="0" r="r" b="b"/>
                <a:pathLst>
                  <a:path w="217" h="203">
                    <a:moveTo>
                      <a:pt x="110" y="1"/>
                    </a:moveTo>
                    <a:lnTo>
                      <a:pt x="115" y="4"/>
                    </a:lnTo>
                    <a:lnTo>
                      <a:pt x="116" y="10"/>
                    </a:lnTo>
                    <a:lnTo>
                      <a:pt x="116" y="13"/>
                    </a:lnTo>
                    <a:lnTo>
                      <a:pt x="111" y="20"/>
                    </a:lnTo>
                    <a:lnTo>
                      <a:pt x="110" y="26"/>
                    </a:lnTo>
                    <a:lnTo>
                      <a:pt x="110" y="31"/>
                    </a:lnTo>
                    <a:lnTo>
                      <a:pt x="110" y="36"/>
                    </a:lnTo>
                    <a:lnTo>
                      <a:pt x="111" y="40"/>
                    </a:lnTo>
                    <a:lnTo>
                      <a:pt x="115" y="48"/>
                    </a:lnTo>
                    <a:lnTo>
                      <a:pt x="120" y="53"/>
                    </a:lnTo>
                    <a:lnTo>
                      <a:pt x="122" y="55"/>
                    </a:lnTo>
                    <a:lnTo>
                      <a:pt x="127" y="57"/>
                    </a:lnTo>
                    <a:lnTo>
                      <a:pt x="133" y="57"/>
                    </a:lnTo>
                    <a:lnTo>
                      <a:pt x="133" y="57"/>
                    </a:lnTo>
                    <a:lnTo>
                      <a:pt x="139" y="57"/>
                    </a:lnTo>
                    <a:lnTo>
                      <a:pt x="144" y="55"/>
                    </a:lnTo>
                    <a:lnTo>
                      <a:pt x="147" y="53"/>
                    </a:lnTo>
                    <a:lnTo>
                      <a:pt x="152" y="48"/>
                    </a:lnTo>
                    <a:lnTo>
                      <a:pt x="155" y="40"/>
                    </a:lnTo>
                    <a:lnTo>
                      <a:pt x="157" y="36"/>
                    </a:lnTo>
                    <a:lnTo>
                      <a:pt x="157" y="31"/>
                    </a:lnTo>
                    <a:lnTo>
                      <a:pt x="157" y="26"/>
                    </a:lnTo>
                    <a:lnTo>
                      <a:pt x="155" y="20"/>
                    </a:lnTo>
                    <a:lnTo>
                      <a:pt x="152" y="13"/>
                    </a:lnTo>
                    <a:lnTo>
                      <a:pt x="151" y="10"/>
                    </a:lnTo>
                    <a:lnTo>
                      <a:pt x="153" y="4"/>
                    </a:lnTo>
                    <a:lnTo>
                      <a:pt x="157" y="0"/>
                    </a:lnTo>
                    <a:lnTo>
                      <a:pt x="156" y="1"/>
                    </a:lnTo>
                    <a:lnTo>
                      <a:pt x="217" y="1"/>
                    </a:lnTo>
                    <a:lnTo>
                      <a:pt x="217" y="72"/>
                    </a:lnTo>
                    <a:lnTo>
                      <a:pt x="214" y="79"/>
                    </a:lnTo>
                    <a:lnTo>
                      <a:pt x="209" y="80"/>
                    </a:lnTo>
                    <a:lnTo>
                      <a:pt x="207" y="80"/>
                    </a:lnTo>
                    <a:lnTo>
                      <a:pt x="202" y="75"/>
                    </a:lnTo>
                    <a:lnTo>
                      <a:pt x="196" y="74"/>
                    </a:lnTo>
                    <a:lnTo>
                      <a:pt x="191" y="74"/>
                    </a:lnTo>
                    <a:lnTo>
                      <a:pt x="188" y="74"/>
                    </a:lnTo>
                    <a:lnTo>
                      <a:pt x="183" y="75"/>
                    </a:lnTo>
                    <a:lnTo>
                      <a:pt x="177" y="79"/>
                    </a:lnTo>
                    <a:lnTo>
                      <a:pt x="174" y="86"/>
                    </a:lnTo>
                    <a:lnTo>
                      <a:pt x="171" y="89"/>
                    </a:lnTo>
                    <a:lnTo>
                      <a:pt x="169" y="95"/>
                    </a:lnTo>
                    <a:lnTo>
                      <a:pt x="169" y="101"/>
                    </a:lnTo>
                    <a:lnTo>
                      <a:pt x="169" y="102"/>
                    </a:lnTo>
                    <a:lnTo>
                      <a:pt x="169" y="110"/>
                    </a:lnTo>
                    <a:lnTo>
                      <a:pt x="171" y="114"/>
                    </a:lnTo>
                    <a:lnTo>
                      <a:pt x="174" y="120"/>
                    </a:lnTo>
                    <a:lnTo>
                      <a:pt x="177" y="125"/>
                    </a:lnTo>
                    <a:lnTo>
                      <a:pt x="183" y="129"/>
                    </a:lnTo>
                    <a:lnTo>
                      <a:pt x="188" y="131"/>
                    </a:lnTo>
                    <a:lnTo>
                      <a:pt x="191" y="131"/>
                    </a:lnTo>
                    <a:lnTo>
                      <a:pt x="196" y="131"/>
                    </a:lnTo>
                    <a:lnTo>
                      <a:pt x="202" y="129"/>
                    </a:lnTo>
                    <a:lnTo>
                      <a:pt x="207" y="124"/>
                    </a:lnTo>
                    <a:lnTo>
                      <a:pt x="209" y="124"/>
                    </a:lnTo>
                    <a:lnTo>
                      <a:pt x="213" y="125"/>
                    </a:lnTo>
                    <a:lnTo>
                      <a:pt x="217" y="131"/>
                    </a:lnTo>
                    <a:lnTo>
                      <a:pt x="217" y="201"/>
                    </a:lnTo>
                    <a:lnTo>
                      <a:pt x="156" y="201"/>
                    </a:lnTo>
                    <a:lnTo>
                      <a:pt x="157" y="203"/>
                    </a:lnTo>
                    <a:lnTo>
                      <a:pt x="153" y="197"/>
                    </a:lnTo>
                    <a:lnTo>
                      <a:pt x="151" y="193"/>
                    </a:lnTo>
                    <a:lnTo>
                      <a:pt x="151" y="189"/>
                    </a:lnTo>
                    <a:lnTo>
                      <a:pt x="155" y="181"/>
                    </a:lnTo>
                    <a:lnTo>
                      <a:pt x="157" y="175"/>
                    </a:lnTo>
                    <a:lnTo>
                      <a:pt x="157" y="170"/>
                    </a:lnTo>
                    <a:lnTo>
                      <a:pt x="156" y="165"/>
                    </a:lnTo>
                    <a:lnTo>
                      <a:pt x="155" y="159"/>
                    </a:lnTo>
                    <a:lnTo>
                      <a:pt x="152" y="154"/>
                    </a:lnTo>
                    <a:lnTo>
                      <a:pt x="146" y="148"/>
                    </a:lnTo>
                    <a:lnTo>
                      <a:pt x="144" y="146"/>
                    </a:lnTo>
                    <a:lnTo>
                      <a:pt x="139" y="144"/>
                    </a:lnTo>
                    <a:lnTo>
                      <a:pt x="133" y="144"/>
                    </a:lnTo>
                    <a:lnTo>
                      <a:pt x="133" y="144"/>
                    </a:lnTo>
                    <a:lnTo>
                      <a:pt x="127" y="144"/>
                    </a:lnTo>
                    <a:lnTo>
                      <a:pt x="122" y="146"/>
                    </a:lnTo>
                    <a:lnTo>
                      <a:pt x="119" y="148"/>
                    </a:lnTo>
                    <a:lnTo>
                      <a:pt x="115" y="154"/>
                    </a:lnTo>
                    <a:lnTo>
                      <a:pt x="111" y="159"/>
                    </a:lnTo>
                    <a:lnTo>
                      <a:pt x="110" y="165"/>
                    </a:lnTo>
                    <a:lnTo>
                      <a:pt x="110" y="170"/>
                    </a:lnTo>
                    <a:lnTo>
                      <a:pt x="110" y="175"/>
                    </a:lnTo>
                    <a:lnTo>
                      <a:pt x="111" y="181"/>
                    </a:lnTo>
                    <a:lnTo>
                      <a:pt x="116" y="190"/>
                    </a:lnTo>
                    <a:lnTo>
                      <a:pt x="116" y="193"/>
                    </a:lnTo>
                    <a:lnTo>
                      <a:pt x="114" y="197"/>
                    </a:lnTo>
                    <a:lnTo>
                      <a:pt x="110" y="201"/>
                    </a:lnTo>
                    <a:lnTo>
                      <a:pt x="48" y="201"/>
                    </a:lnTo>
                    <a:lnTo>
                      <a:pt x="48" y="134"/>
                    </a:lnTo>
                    <a:lnTo>
                      <a:pt x="48" y="131"/>
                    </a:lnTo>
                    <a:lnTo>
                      <a:pt x="45" y="125"/>
                    </a:lnTo>
                    <a:lnTo>
                      <a:pt x="40" y="124"/>
                    </a:lnTo>
                    <a:lnTo>
                      <a:pt x="38" y="124"/>
                    </a:lnTo>
                    <a:lnTo>
                      <a:pt x="32" y="129"/>
                    </a:lnTo>
                    <a:lnTo>
                      <a:pt x="27" y="131"/>
                    </a:lnTo>
                    <a:lnTo>
                      <a:pt x="24" y="131"/>
                    </a:lnTo>
                    <a:lnTo>
                      <a:pt x="19" y="131"/>
                    </a:lnTo>
                    <a:lnTo>
                      <a:pt x="13" y="129"/>
                    </a:lnTo>
                    <a:lnTo>
                      <a:pt x="9" y="125"/>
                    </a:lnTo>
                    <a:lnTo>
                      <a:pt x="5" y="120"/>
                    </a:lnTo>
                    <a:lnTo>
                      <a:pt x="1" y="114"/>
                    </a:lnTo>
                    <a:lnTo>
                      <a:pt x="0" y="110"/>
                    </a:lnTo>
                    <a:lnTo>
                      <a:pt x="0" y="102"/>
                    </a:lnTo>
                    <a:lnTo>
                      <a:pt x="0" y="102"/>
                    </a:lnTo>
                    <a:lnTo>
                      <a:pt x="0" y="95"/>
                    </a:lnTo>
                    <a:lnTo>
                      <a:pt x="1" y="90"/>
                    </a:lnTo>
                    <a:lnTo>
                      <a:pt x="5" y="86"/>
                    </a:lnTo>
                    <a:lnTo>
                      <a:pt x="9" y="80"/>
                    </a:lnTo>
                    <a:lnTo>
                      <a:pt x="13" y="75"/>
                    </a:lnTo>
                    <a:lnTo>
                      <a:pt x="19" y="74"/>
                    </a:lnTo>
                    <a:lnTo>
                      <a:pt x="24" y="74"/>
                    </a:lnTo>
                    <a:lnTo>
                      <a:pt x="27" y="74"/>
                    </a:lnTo>
                    <a:lnTo>
                      <a:pt x="32" y="75"/>
                    </a:lnTo>
                    <a:lnTo>
                      <a:pt x="38" y="80"/>
                    </a:lnTo>
                    <a:lnTo>
                      <a:pt x="40" y="80"/>
                    </a:lnTo>
                    <a:lnTo>
                      <a:pt x="45" y="79"/>
                    </a:lnTo>
                    <a:lnTo>
                      <a:pt x="48" y="74"/>
                    </a:lnTo>
                    <a:lnTo>
                      <a:pt x="48" y="1"/>
                    </a:lnTo>
                    <a:lnTo>
                      <a:pt x="108" y="1"/>
                    </a:lnTo>
                    <a:lnTo>
                      <a:pt x="110" y="1"/>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5" name="Freeform 78"/>
              <p:cNvSpPr>
                <a:spLocks noChangeAspect="1" noChangeArrowheads="1"/>
              </p:cNvSpPr>
              <p:nvPr/>
            </p:nvSpPr>
            <p:spPr bwMode="auto">
              <a:xfrm>
                <a:off x="6159" y="2132"/>
                <a:ext cx="217" cy="261"/>
              </a:xfrm>
              <a:custGeom>
                <a:avLst/>
                <a:gdLst/>
                <a:ahLst/>
                <a:cxnLst>
                  <a:cxn ang="0">
                    <a:pos x="152" y="256"/>
                  </a:cxn>
                  <a:cxn ang="0">
                    <a:pos x="152" y="249"/>
                  </a:cxn>
                  <a:cxn ang="0">
                    <a:pos x="157" y="235"/>
                  </a:cxn>
                  <a:cxn ang="0">
                    <a:pos x="156" y="225"/>
                  </a:cxn>
                  <a:cxn ang="0">
                    <a:pos x="152" y="213"/>
                  </a:cxn>
                  <a:cxn ang="0">
                    <a:pos x="144" y="206"/>
                  </a:cxn>
                  <a:cxn ang="0">
                    <a:pos x="133" y="204"/>
                  </a:cxn>
                  <a:cxn ang="0">
                    <a:pos x="128" y="204"/>
                  </a:cxn>
                  <a:cxn ang="0">
                    <a:pos x="119" y="208"/>
                  </a:cxn>
                  <a:cxn ang="0">
                    <a:pos x="112" y="219"/>
                  </a:cxn>
                  <a:cxn ang="0">
                    <a:pos x="109" y="230"/>
                  </a:cxn>
                  <a:cxn ang="0">
                    <a:pos x="112" y="241"/>
                  </a:cxn>
                  <a:cxn ang="0">
                    <a:pos x="116" y="253"/>
                  </a:cxn>
                  <a:cxn ang="0">
                    <a:pos x="110" y="261"/>
                  </a:cxn>
                  <a:cxn ang="0">
                    <a:pos x="48" y="191"/>
                  </a:cxn>
                  <a:cxn ang="0">
                    <a:pos x="45" y="185"/>
                  </a:cxn>
                  <a:cxn ang="0">
                    <a:pos x="38" y="184"/>
                  </a:cxn>
                  <a:cxn ang="0">
                    <a:pos x="27" y="191"/>
                  </a:cxn>
                  <a:cxn ang="0">
                    <a:pos x="19" y="191"/>
                  </a:cxn>
                  <a:cxn ang="0">
                    <a:pos x="8" y="185"/>
                  </a:cxn>
                  <a:cxn ang="0">
                    <a:pos x="2" y="174"/>
                  </a:cxn>
                  <a:cxn ang="0">
                    <a:pos x="0" y="162"/>
                  </a:cxn>
                  <a:cxn ang="0">
                    <a:pos x="0" y="155"/>
                  </a:cxn>
                  <a:cxn ang="0">
                    <a:pos x="4" y="146"/>
                  </a:cxn>
                  <a:cxn ang="0">
                    <a:pos x="14" y="135"/>
                  </a:cxn>
                  <a:cxn ang="0">
                    <a:pos x="22" y="134"/>
                  </a:cxn>
                  <a:cxn ang="0">
                    <a:pos x="32" y="135"/>
                  </a:cxn>
                  <a:cxn ang="0">
                    <a:pos x="40" y="140"/>
                  </a:cxn>
                  <a:cxn ang="0">
                    <a:pos x="48" y="134"/>
                  </a:cxn>
                  <a:cxn ang="0">
                    <a:pos x="48" y="61"/>
                  </a:cxn>
                  <a:cxn ang="0">
                    <a:pos x="114" y="54"/>
                  </a:cxn>
                  <a:cxn ang="0">
                    <a:pos x="116" y="46"/>
                  </a:cxn>
                  <a:cxn ang="0">
                    <a:pos x="109" y="32"/>
                  </a:cxn>
                  <a:cxn ang="0">
                    <a:pos x="110" y="21"/>
                  </a:cxn>
                  <a:cxn ang="0">
                    <a:pos x="114" y="11"/>
                  </a:cxn>
                  <a:cxn ang="0">
                    <a:pos x="124" y="2"/>
                  </a:cxn>
                  <a:cxn ang="0">
                    <a:pos x="133" y="0"/>
                  </a:cxn>
                  <a:cxn ang="0">
                    <a:pos x="139" y="0"/>
                  </a:cxn>
                  <a:cxn ang="0">
                    <a:pos x="148" y="5"/>
                  </a:cxn>
                  <a:cxn ang="0">
                    <a:pos x="155" y="15"/>
                  </a:cxn>
                  <a:cxn ang="0">
                    <a:pos x="157" y="26"/>
                  </a:cxn>
                  <a:cxn ang="0">
                    <a:pos x="155" y="38"/>
                  </a:cxn>
                  <a:cxn ang="0">
                    <a:pos x="152" y="49"/>
                  </a:cxn>
                  <a:cxn ang="0">
                    <a:pos x="155" y="61"/>
                  </a:cxn>
                  <a:cxn ang="0">
                    <a:pos x="217" y="261"/>
                  </a:cxn>
                </a:cxnLst>
                <a:rect l="0" t="0" r="r" b="b"/>
                <a:pathLst>
                  <a:path w="217" h="261">
                    <a:moveTo>
                      <a:pt x="158" y="261"/>
                    </a:moveTo>
                    <a:lnTo>
                      <a:pt x="152" y="256"/>
                    </a:lnTo>
                    <a:lnTo>
                      <a:pt x="152" y="253"/>
                    </a:lnTo>
                    <a:lnTo>
                      <a:pt x="152" y="249"/>
                    </a:lnTo>
                    <a:lnTo>
                      <a:pt x="155" y="241"/>
                    </a:lnTo>
                    <a:lnTo>
                      <a:pt x="157" y="235"/>
                    </a:lnTo>
                    <a:lnTo>
                      <a:pt x="157" y="230"/>
                    </a:lnTo>
                    <a:lnTo>
                      <a:pt x="156" y="225"/>
                    </a:lnTo>
                    <a:lnTo>
                      <a:pt x="155" y="219"/>
                    </a:lnTo>
                    <a:lnTo>
                      <a:pt x="152" y="213"/>
                    </a:lnTo>
                    <a:lnTo>
                      <a:pt x="148" y="208"/>
                    </a:lnTo>
                    <a:lnTo>
                      <a:pt x="144" y="206"/>
                    </a:lnTo>
                    <a:lnTo>
                      <a:pt x="140" y="204"/>
                    </a:lnTo>
                    <a:lnTo>
                      <a:pt x="133" y="204"/>
                    </a:lnTo>
                    <a:lnTo>
                      <a:pt x="133" y="204"/>
                    </a:lnTo>
                    <a:lnTo>
                      <a:pt x="128" y="204"/>
                    </a:lnTo>
                    <a:lnTo>
                      <a:pt x="124" y="206"/>
                    </a:lnTo>
                    <a:lnTo>
                      <a:pt x="119" y="208"/>
                    </a:lnTo>
                    <a:lnTo>
                      <a:pt x="115" y="213"/>
                    </a:lnTo>
                    <a:lnTo>
                      <a:pt x="112" y="219"/>
                    </a:lnTo>
                    <a:lnTo>
                      <a:pt x="110" y="225"/>
                    </a:lnTo>
                    <a:lnTo>
                      <a:pt x="109" y="230"/>
                    </a:lnTo>
                    <a:lnTo>
                      <a:pt x="109" y="235"/>
                    </a:lnTo>
                    <a:lnTo>
                      <a:pt x="112" y="241"/>
                    </a:lnTo>
                    <a:lnTo>
                      <a:pt x="116" y="249"/>
                    </a:lnTo>
                    <a:lnTo>
                      <a:pt x="116" y="253"/>
                    </a:lnTo>
                    <a:lnTo>
                      <a:pt x="114" y="256"/>
                    </a:lnTo>
                    <a:lnTo>
                      <a:pt x="110" y="261"/>
                    </a:lnTo>
                    <a:lnTo>
                      <a:pt x="48" y="261"/>
                    </a:lnTo>
                    <a:lnTo>
                      <a:pt x="48" y="191"/>
                    </a:lnTo>
                    <a:lnTo>
                      <a:pt x="48" y="191"/>
                    </a:lnTo>
                    <a:lnTo>
                      <a:pt x="45" y="185"/>
                    </a:lnTo>
                    <a:lnTo>
                      <a:pt x="40" y="184"/>
                    </a:lnTo>
                    <a:lnTo>
                      <a:pt x="38" y="184"/>
                    </a:lnTo>
                    <a:lnTo>
                      <a:pt x="32" y="189"/>
                    </a:lnTo>
                    <a:lnTo>
                      <a:pt x="27" y="191"/>
                    </a:lnTo>
                    <a:lnTo>
                      <a:pt x="22" y="191"/>
                    </a:lnTo>
                    <a:lnTo>
                      <a:pt x="19" y="191"/>
                    </a:lnTo>
                    <a:lnTo>
                      <a:pt x="14" y="189"/>
                    </a:lnTo>
                    <a:lnTo>
                      <a:pt x="8" y="185"/>
                    </a:lnTo>
                    <a:lnTo>
                      <a:pt x="4" y="180"/>
                    </a:lnTo>
                    <a:lnTo>
                      <a:pt x="2" y="174"/>
                    </a:lnTo>
                    <a:lnTo>
                      <a:pt x="0" y="170"/>
                    </a:lnTo>
                    <a:lnTo>
                      <a:pt x="0" y="162"/>
                    </a:lnTo>
                    <a:lnTo>
                      <a:pt x="0" y="161"/>
                    </a:lnTo>
                    <a:lnTo>
                      <a:pt x="0" y="155"/>
                    </a:lnTo>
                    <a:lnTo>
                      <a:pt x="2" y="149"/>
                    </a:lnTo>
                    <a:lnTo>
                      <a:pt x="4" y="146"/>
                    </a:lnTo>
                    <a:lnTo>
                      <a:pt x="8" y="139"/>
                    </a:lnTo>
                    <a:lnTo>
                      <a:pt x="14" y="135"/>
                    </a:lnTo>
                    <a:lnTo>
                      <a:pt x="19" y="134"/>
                    </a:lnTo>
                    <a:lnTo>
                      <a:pt x="22" y="134"/>
                    </a:lnTo>
                    <a:lnTo>
                      <a:pt x="27" y="134"/>
                    </a:lnTo>
                    <a:lnTo>
                      <a:pt x="32" y="135"/>
                    </a:lnTo>
                    <a:lnTo>
                      <a:pt x="38" y="140"/>
                    </a:lnTo>
                    <a:lnTo>
                      <a:pt x="40" y="140"/>
                    </a:lnTo>
                    <a:lnTo>
                      <a:pt x="45" y="139"/>
                    </a:lnTo>
                    <a:lnTo>
                      <a:pt x="48" y="134"/>
                    </a:lnTo>
                    <a:lnTo>
                      <a:pt x="48" y="132"/>
                    </a:lnTo>
                    <a:lnTo>
                      <a:pt x="48" y="61"/>
                    </a:lnTo>
                    <a:lnTo>
                      <a:pt x="110" y="61"/>
                    </a:lnTo>
                    <a:lnTo>
                      <a:pt x="114" y="54"/>
                    </a:lnTo>
                    <a:lnTo>
                      <a:pt x="116" y="49"/>
                    </a:lnTo>
                    <a:lnTo>
                      <a:pt x="116" y="46"/>
                    </a:lnTo>
                    <a:lnTo>
                      <a:pt x="112" y="38"/>
                    </a:lnTo>
                    <a:lnTo>
                      <a:pt x="109" y="32"/>
                    </a:lnTo>
                    <a:lnTo>
                      <a:pt x="109" y="26"/>
                    </a:lnTo>
                    <a:lnTo>
                      <a:pt x="110" y="21"/>
                    </a:lnTo>
                    <a:lnTo>
                      <a:pt x="112" y="15"/>
                    </a:lnTo>
                    <a:lnTo>
                      <a:pt x="114" y="11"/>
                    </a:lnTo>
                    <a:lnTo>
                      <a:pt x="119" y="5"/>
                    </a:lnTo>
                    <a:lnTo>
                      <a:pt x="124" y="2"/>
                    </a:lnTo>
                    <a:lnTo>
                      <a:pt x="128" y="0"/>
                    </a:lnTo>
                    <a:lnTo>
                      <a:pt x="133" y="0"/>
                    </a:lnTo>
                    <a:lnTo>
                      <a:pt x="133" y="0"/>
                    </a:lnTo>
                    <a:lnTo>
                      <a:pt x="139" y="0"/>
                    </a:lnTo>
                    <a:lnTo>
                      <a:pt x="144" y="2"/>
                    </a:lnTo>
                    <a:lnTo>
                      <a:pt x="148" y="5"/>
                    </a:lnTo>
                    <a:lnTo>
                      <a:pt x="152" y="11"/>
                    </a:lnTo>
                    <a:lnTo>
                      <a:pt x="155" y="15"/>
                    </a:lnTo>
                    <a:lnTo>
                      <a:pt x="156" y="21"/>
                    </a:lnTo>
                    <a:lnTo>
                      <a:pt x="157" y="26"/>
                    </a:lnTo>
                    <a:lnTo>
                      <a:pt x="157" y="32"/>
                    </a:lnTo>
                    <a:lnTo>
                      <a:pt x="155" y="38"/>
                    </a:lnTo>
                    <a:lnTo>
                      <a:pt x="152" y="46"/>
                    </a:lnTo>
                    <a:lnTo>
                      <a:pt x="152" y="49"/>
                    </a:lnTo>
                    <a:lnTo>
                      <a:pt x="152" y="54"/>
                    </a:lnTo>
                    <a:lnTo>
                      <a:pt x="155" y="61"/>
                    </a:lnTo>
                    <a:lnTo>
                      <a:pt x="217" y="61"/>
                    </a:lnTo>
                    <a:lnTo>
                      <a:pt x="217" y="261"/>
                    </a:lnTo>
                    <a:lnTo>
                      <a:pt x="158" y="261"/>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6" name="Freeform 79"/>
              <p:cNvSpPr>
                <a:spLocks noChangeAspect="1" noChangeArrowheads="1"/>
              </p:cNvSpPr>
              <p:nvPr/>
            </p:nvSpPr>
            <p:spPr bwMode="auto">
              <a:xfrm>
                <a:off x="5533" y="2337"/>
                <a:ext cx="216" cy="321"/>
              </a:xfrm>
              <a:custGeom>
                <a:avLst/>
                <a:gdLst/>
                <a:ahLst/>
                <a:cxnLst>
                  <a:cxn ang="0">
                    <a:pos x="168" y="56"/>
                  </a:cxn>
                  <a:cxn ang="0">
                    <a:pos x="173" y="135"/>
                  </a:cxn>
                  <a:cxn ang="0">
                    <a:pos x="180" y="137"/>
                  </a:cxn>
                  <a:cxn ang="0">
                    <a:pos x="191" y="131"/>
                  </a:cxn>
                  <a:cxn ang="0">
                    <a:pos x="200" y="131"/>
                  </a:cxn>
                  <a:cxn ang="0">
                    <a:pos x="208" y="135"/>
                  </a:cxn>
                  <a:cxn ang="0">
                    <a:pos x="216" y="146"/>
                  </a:cxn>
                  <a:cxn ang="0">
                    <a:pos x="216" y="158"/>
                  </a:cxn>
                  <a:cxn ang="0">
                    <a:pos x="216" y="167"/>
                  </a:cxn>
                  <a:cxn ang="0">
                    <a:pos x="213" y="176"/>
                  </a:cxn>
                  <a:cxn ang="0">
                    <a:pos x="204" y="185"/>
                  </a:cxn>
                  <a:cxn ang="0">
                    <a:pos x="195" y="188"/>
                  </a:cxn>
                  <a:cxn ang="0">
                    <a:pos x="186" y="185"/>
                  </a:cxn>
                  <a:cxn ang="0">
                    <a:pos x="178" y="181"/>
                  </a:cxn>
                  <a:cxn ang="0">
                    <a:pos x="168" y="186"/>
                  </a:cxn>
                  <a:cxn ang="0">
                    <a:pos x="107" y="261"/>
                  </a:cxn>
                  <a:cxn ang="0">
                    <a:pos x="104" y="268"/>
                  </a:cxn>
                  <a:cxn ang="0">
                    <a:pos x="102" y="276"/>
                  </a:cxn>
                  <a:cxn ang="0">
                    <a:pos x="107" y="289"/>
                  </a:cxn>
                  <a:cxn ang="0">
                    <a:pos x="107" y="300"/>
                  </a:cxn>
                  <a:cxn ang="0">
                    <a:pos x="103" y="311"/>
                  </a:cxn>
                  <a:cxn ang="0">
                    <a:pos x="94" y="319"/>
                  </a:cxn>
                  <a:cxn ang="0">
                    <a:pos x="83" y="321"/>
                  </a:cxn>
                  <a:cxn ang="0">
                    <a:pos x="78" y="321"/>
                  </a:cxn>
                  <a:cxn ang="0">
                    <a:pos x="71" y="316"/>
                  </a:cxn>
                  <a:cxn ang="0">
                    <a:pos x="62" y="305"/>
                  </a:cxn>
                  <a:cxn ang="0">
                    <a:pos x="59" y="294"/>
                  </a:cxn>
                  <a:cxn ang="0">
                    <a:pos x="62" y="283"/>
                  </a:cxn>
                  <a:cxn ang="0">
                    <a:pos x="67" y="273"/>
                  </a:cxn>
                  <a:cxn ang="0">
                    <a:pos x="61" y="261"/>
                  </a:cxn>
                  <a:cxn ang="0">
                    <a:pos x="0" y="56"/>
                  </a:cxn>
                  <a:cxn ang="0">
                    <a:pos x="60" y="58"/>
                  </a:cxn>
                  <a:cxn ang="0">
                    <a:pos x="67" y="49"/>
                  </a:cxn>
                  <a:cxn ang="0">
                    <a:pos x="62" y="37"/>
                  </a:cxn>
                  <a:cxn ang="0">
                    <a:pos x="60" y="25"/>
                  </a:cxn>
                  <a:cxn ang="0">
                    <a:pos x="62" y="15"/>
                  </a:cxn>
                  <a:cxn ang="0">
                    <a:pos x="71" y="5"/>
                  </a:cxn>
                  <a:cxn ang="0">
                    <a:pos x="78" y="0"/>
                  </a:cxn>
                  <a:cxn ang="0">
                    <a:pos x="83" y="0"/>
                  </a:cxn>
                  <a:cxn ang="0">
                    <a:pos x="94" y="1"/>
                  </a:cxn>
                  <a:cxn ang="0">
                    <a:pos x="103" y="10"/>
                  </a:cxn>
                  <a:cxn ang="0">
                    <a:pos x="107" y="21"/>
                  </a:cxn>
                  <a:cxn ang="0">
                    <a:pos x="107" y="32"/>
                  </a:cxn>
                  <a:cxn ang="0">
                    <a:pos x="102" y="46"/>
                  </a:cxn>
                  <a:cxn ang="0">
                    <a:pos x="104" y="53"/>
                  </a:cxn>
                  <a:cxn ang="0">
                    <a:pos x="109" y="56"/>
                  </a:cxn>
                </a:cxnLst>
                <a:rect l="0" t="0" r="r" b="b"/>
                <a:pathLst>
                  <a:path w="216" h="321">
                    <a:moveTo>
                      <a:pt x="109" y="56"/>
                    </a:moveTo>
                    <a:lnTo>
                      <a:pt x="168" y="56"/>
                    </a:lnTo>
                    <a:lnTo>
                      <a:pt x="168" y="132"/>
                    </a:lnTo>
                    <a:lnTo>
                      <a:pt x="173" y="135"/>
                    </a:lnTo>
                    <a:lnTo>
                      <a:pt x="178" y="138"/>
                    </a:lnTo>
                    <a:lnTo>
                      <a:pt x="180" y="137"/>
                    </a:lnTo>
                    <a:lnTo>
                      <a:pt x="186" y="133"/>
                    </a:lnTo>
                    <a:lnTo>
                      <a:pt x="191" y="131"/>
                    </a:lnTo>
                    <a:lnTo>
                      <a:pt x="195" y="131"/>
                    </a:lnTo>
                    <a:lnTo>
                      <a:pt x="200" y="131"/>
                    </a:lnTo>
                    <a:lnTo>
                      <a:pt x="204" y="133"/>
                    </a:lnTo>
                    <a:lnTo>
                      <a:pt x="208" y="135"/>
                    </a:lnTo>
                    <a:lnTo>
                      <a:pt x="213" y="141"/>
                    </a:lnTo>
                    <a:lnTo>
                      <a:pt x="216" y="146"/>
                    </a:lnTo>
                    <a:lnTo>
                      <a:pt x="216" y="152"/>
                    </a:lnTo>
                    <a:lnTo>
                      <a:pt x="216" y="158"/>
                    </a:lnTo>
                    <a:lnTo>
                      <a:pt x="216" y="158"/>
                    </a:lnTo>
                    <a:lnTo>
                      <a:pt x="216" y="167"/>
                    </a:lnTo>
                    <a:lnTo>
                      <a:pt x="216" y="170"/>
                    </a:lnTo>
                    <a:lnTo>
                      <a:pt x="213" y="176"/>
                    </a:lnTo>
                    <a:lnTo>
                      <a:pt x="208" y="181"/>
                    </a:lnTo>
                    <a:lnTo>
                      <a:pt x="204" y="185"/>
                    </a:lnTo>
                    <a:lnTo>
                      <a:pt x="200" y="186"/>
                    </a:lnTo>
                    <a:lnTo>
                      <a:pt x="195" y="188"/>
                    </a:lnTo>
                    <a:lnTo>
                      <a:pt x="191" y="188"/>
                    </a:lnTo>
                    <a:lnTo>
                      <a:pt x="186" y="185"/>
                    </a:lnTo>
                    <a:lnTo>
                      <a:pt x="180" y="181"/>
                    </a:lnTo>
                    <a:lnTo>
                      <a:pt x="178" y="181"/>
                    </a:lnTo>
                    <a:lnTo>
                      <a:pt x="173" y="182"/>
                    </a:lnTo>
                    <a:lnTo>
                      <a:pt x="168" y="186"/>
                    </a:lnTo>
                    <a:lnTo>
                      <a:pt x="168" y="261"/>
                    </a:lnTo>
                    <a:lnTo>
                      <a:pt x="107" y="261"/>
                    </a:lnTo>
                    <a:lnTo>
                      <a:pt x="107" y="262"/>
                    </a:lnTo>
                    <a:lnTo>
                      <a:pt x="104" y="268"/>
                    </a:lnTo>
                    <a:lnTo>
                      <a:pt x="102" y="273"/>
                    </a:lnTo>
                    <a:lnTo>
                      <a:pt x="102" y="276"/>
                    </a:lnTo>
                    <a:lnTo>
                      <a:pt x="107" y="283"/>
                    </a:lnTo>
                    <a:lnTo>
                      <a:pt x="107" y="289"/>
                    </a:lnTo>
                    <a:lnTo>
                      <a:pt x="107" y="294"/>
                    </a:lnTo>
                    <a:lnTo>
                      <a:pt x="107" y="300"/>
                    </a:lnTo>
                    <a:lnTo>
                      <a:pt x="107" y="305"/>
                    </a:lnTo>
                    <a:lnTo>
                      <a:pt x="103" y="311"/>
                    </a:lnTo>
                    <a:lnTo>
                      <a:pt x="98" y="316"/>
                    </a:lnTo>
                    <a:lnTo>
                      <a:pt x="94" y="319"/>
                    </a:lnTo>
                    <a:lnTo>
                      <a:pt x="90" y="321"/>
                    </a:lnTo>
                    <a:lnTo>
                      <a:pt x="83" y="321"/>
                    </a:lnTo>
                    <a:lnTo>
                      <a:pt x="83" y="321"/>
                    </a:lnTo>
                    <a:lnTo>
                      <a:pt x="78" y="321"/>
                    </a:lnTo>
                    <a:lnTo>
                      <a:pt x="73" y="319"/>
                    </a:lnTo>
                    <a:lnTo>
                      <a:pt x="71" y="316"/>
                    </a:lnTo>
                    <a:lnTo>
                      <a:pt x="66" y="311"/>
                    </a:lnTo>
                    <a:lnTo>
                      <a:pt x="62" y="305"/>
                    </a:lnTo>
                    <a:lnTo>
                      <a:pt x="60" y="300"/>
                    </a:lnTo>
                    <a:lnTo>
                      <a:pt x="59" y="294"/>
                    </a:lnTo>
                    <a:lnTo>
                      <a:pt x="60" y="289"/>
                    </a:lnTo>
                    <a:lnTo>
                      <a:pt x="62" y="283"/>
                    </a:lnTo>
                    <a:lnTo>
                      <a:pt x="67" y="276"/>
                    </a:lnTo>
                    <a:lnTo>
                      <a:pt x="67" y="273"/>
                    </a:lnTo>
                    <a:lnTo>
                      <a:pt x="65" y="268"/>
                    </a:lnTo>
                    <a:lnTo>
                      <a:pt x="61" y="261"/>
                    </a:lnTo>
                    <a:lnTo>
                      <a:pt x="0" y="261"/>
                    </a:lnTo>
                    <a:lnTo>
                      <a:pt x="0" y="56"/>
                    </a:lnTo>
                    <a:lnTo>
                      <a:pt x="59" y="56"/>
                    </a:lnTo>
                    <a:lnTo>
                      <a:pt x="60" y="58"/>
                    </a:lnTo>
                    <a:lnTo>
                      <a:pt x="65" y="53"/>
                    </a:lnTo>
                    <a:lnTo>
                      <a:pt x="67" y="49"/>
                    </a:lnTo>
                    <a:lnTo>
                      <a:pt x="67" y="46"/>
                    </a:lnTo>
                    <a:lnTo>
                      <a:pt x="62" y="37"/>
                    </a:lnTo>
                    <a:lnTo>
                      <a:pt x="60" y="32"/>
                    </a:lnTo>
                    <a:lnTo>
                      <a:pt x="60" y="25"/>
                    </a:lnTo>
                    <a:lnTo>
                      <a:pt x="60" y="21"/>
                    </a:lnTo>
                    <a:lnTo>
                      <a:pt x="62" y="15"/>
                    </a:lnTo>
                    <a:lnTo>
                      <a:pt x="66" y="10"/>
                    </a:lnTo>
                    <a:lnTo>
                      <a:pt x="71" y="5"/>
                    </a:lnTo>
                    <a:lnTo>
                      <a:pt x="73" y="1"/>
                    </a:lnTo>
                    <a:lnTo>
                      <a:pt x="78" y="0"/>
                    </a:lnTo>
                    <a:lnTo>
                      <a:pt x="83" y="0"/>
                    </a:lnTo>
                    <a:lnTo>
                      <a:pt x="83" y="0"/>
                    </a:lnTo>
                    <a:lnTo>
                      <a:pt x="91" y="0"/>
                    </a:lnTo>
                    <a:lnTo>
                      <a:pt x="94" y="1"/>
                    </a:lnTo>
                    <a:lnTo>
                      <a:pt x="98" y="5"/>
                    </a:lnTo>
                    <a:lnTo>
                      <a:pt x="103" y="10"/>
                    </a:lnTo>
                    <a:lnTo>
                      <a:pt x="107" y="15"/>
                    </a:lnTo>
                    <a:lnTo>
                      <a:pt x="107" y="21"/>
                    </a:lnTo>
                    <a:lnTo>
                      <a:pt x="107" y="25"/>
                    </a:lnTo>
                    <a:lnTo>
                      <a:pt x="107" y="32"/>
                    </a:lnTo>
                    <a:lnTo>
                      <a:pt x="107" y="37"/>
                    </a:lnTo>
                    <a:lnTo>
                      <a:pt x="102" y="46"/>
                    </a:lnTo>
                    <a:lnTo>
                      <a:pt x="102" y="49"/>
                    </a:lnTo>
                    <a:lnTo>
                      <a:pt x="104" y="53"/>
                    </a:lnTo>
                    <a:lnTo>
                      <a:pt x="107" y="58"/>
                    </a:lnTo>
                    <a:lnTo>
                      <a:pt x="109" y="56"/>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7" name="Freeform 80"/>
              <p:cNvSpPr>
                <a:spLocks noChangeAspect="1" noChangeArrowheads="1"/>
              </p:cNvSpPr>
              <p:nvPr/>
            </p:nvSpPr>
            <p:spPr bwMode="auto">
              <a:xfrm>
                <a:off x="5701" y="2393"/>
                <a:ext cx="169" cy="206"/>
              </a:xfrm>
              <a:custGeom>
                <a:avLst/>
                <a:gdLst/>
                <a:ahLst/>
                <a:cxnLst>
                  <a:cxn ang="0">
                    <a:pos x="169" y="205"/>
                  </a:cxn>
                  <a:cxn ang="0">
                    <a:pos x="165" y="126"/>
                  </a:cxn>
                  <a:cxn ang="0">
                    <a:pos x="159" y="125"/>
                  </a:cxn>
                  <a:cxn ang="0">
                    <a:pos x="147" y="132"/>
                  </a:cxn>
                  <a:cxn ang="0">
                    <a:pos x="138" y="130"/>
                  </a:cxn>
                  <a:cxn ang="0">
                    <a:pos x="129" y="125"/>
                  </a:cxn>
                  <a:cxn ang="0">
                    <a:pos x="122" y="114"/>
                  </a:cxn>
                  <a:cxn ang="0">
                    <a:pos x="121" y="102"/>
                  </a:cxn>
                  <a:cxn ang="0">
                    <a:pos x="121" y="96"/>
                  </a:cxn>
                  <a:cxn ang="0">
                    <a:pos x="124" y="85"/>
                  </a:cxn>
                  <a:cxn ang="0">
                    <a:pos x="134" y="77"/>
                  </a:cxn>
                  <a:cxn ang="0">
                    <a:pos x="144" y="75"/>
                  </a:cxn>
                  <a:cxn ang="0">
                    <a:pos x="151" y="77"/>
                  </a:cxn>
                  <a:cxn ang="0">
                    <a:pos x="161" y="82"/>
                  </a:cxn>
                  <a:cxn ang="0">
                    <a:pos x="169" y="76"/>
                  </a:cxn>
                  <a:cxn ang="0">
                    <a:pos x="109" y="0"/>
                  </a:cxn>
                  <a:cxn ang="0">
                    <a:pos x="105" y="7"/>
                  </a:cxn>
                  <a:cxn ang="0">
                    <a:pos x="103" y="15"/>
                  </a:cxn>
                  <a:cxn ang="0">
                    <a:pos x="109" y="29"/>
                  </a:cxn>
                  <a:cxn ang="0">
                    <a:pos x="109" y="40"/>
                  </a:cxn>
                  <a:cxn ang="0">
                    <a:pos x="105" y="50"/>
                  </a:cxn>
                  <a:cxn ang="0">
                    <a:pos x="95" y="58"/>
                  </a:cxn>
                  <a:cxn ang="0">
                    <a:pos x="84" y="60"/>
                  </a:cxn>
                  <a:cxn ang="0">
                    <a:pos x="79" y="60"/>
                  </a:cxn>
                  <a:cxn ang="0">
                    <a:pos x="71" y="56"/>
                  </a:cxn>
                  <a:cxn ang="0">
                    <a:pos x="62" y="44"/>
                  </a:cxn>
                  <a:cxn ang="0">
                    <a:pos x="60" y="34"/>
                  </a:cxn>
                  <a:cxn ang="0">
                    <a:pos x="62" y="23"/>
                  </a:cxn>
                  <a:cxn ang="0">
                    <a:pos x="67" y="13"/>
                  </a:cxn>
                  <a:cxn ang="0">
                    <a:pos x="60" y="2"/>
                  </a:cxn>
                  <a:cxn ang="0">
                    <a:pos x="0" y="0"/>
                  </a:cxn>
                  <a:cxn ang="0">
                    <a:pos x="5" y="79"/>
                  </a:cxn>
                  <a:cxn ang="0">
                    <a:pos x="12" y="81"/>
                  </a:cxn>
                  <a:cxn ang="0">
                    <a:pos x="23" y="75"/>
                  </a:cxn>
                  <a:cxn ang="0">
                    <a:pos x="32" y="75"/>
                  </a:cxn>
                  <a:cxn ang="0">
                    <a:pos x="40" y="79"/>
                  </a:cxn>
                  <a:cxn ang="0">
                    <a:pos x="48" y="90"/>
                  </a:cxn>
                  <a:cxn ang="0">
                    <a:pos x="48" y="102"/>
                  </a:cxn>
                  <a:cxn ang="0">
                    <a:pos x="48" y="111"/>
                  </a:cxn>
                  <a:cxn ang="0">
                    <a:pos x="45" y="120"/>
                  </a:cxn>
                  <a:cxn ang="0">
                    <a:pos x="36" y="129"/>
                  </a:cxn>
                  <a:cxn ang="0">
                    <a:pos x="27" y="132"/>
                  </a:cxn>
                  <a:cxn ang="0">
                    <a:pos x="18" y="129"/>
                  </a:cxn>
                  <a:cxn ang="0">
                    <a:pos x="10" y="125"/>
                  </a:cxn>
                  <a:cxn ang="0">
                    <a:pos x="0" y="132"/>
                  </a:cxn>
                  <a:cxn ang="0">
                    <a:pos x="0" y="205"/>
                  </a:cxn>
                  <a:cxn ang="0">
                    <a:pos x="65" y="200"/>
                  </a:cxn>
                  <a:cxn ang="0">
                    <a:pos x="67" y="192"/>
                  </a:cxn>
                  <a:cxn ang="0">
                    <a:pos x="60" y="178"/>
                  </a:cxn>
                  <a:cxn ang="0">
                    <a:pos x="60" y="169"/>
                  </a:cxn>
                  <a:cxn ang="0">
                    <a:pos x="66" y="158"/>
                  </a:cxn>
                  <a:cxn ang="0">
                    <a:pos x="75" y="149"/>
                  </a:cxn>
                  <a:cxn ang="0">
                    <a:pos x="84" y="148"/>
                  </a:cxn>
                  <a:cxn ang="0">
                    <a:pos x="90" y="148"/>
                  </a:cxn>
                  <a:cxn ang="0">
                    <a:pos x="99" y="152"/>
                  </a:cxn>
                  <a:cxn ang="0">
                    <a:pos x="108" y="163"/>
                  </a:cxn>
                  <a:cxn ang="0">
                    <a:pos x="109" y="173"/>
                  </a:cxn>
                  <a:cxn ang="0">
                    <a:pos x="108" y="184"/>
                  </a:cxn>
                  <a:cxn ang="0">
                    <a:pos x="103" y="196"/>
                  </a:cxn>
                  <a:cxn ang="0">
                    <a:pos x="109" y="206"/>
                  </a:cxn>
                </a:cxnLst>
                <a:rect l="0" t="0" r="r" b="b"/>
                <a:pathLst>
                  <a:path w="169" h="206">
                    <a:moveTo>
                      <a:pt x="109" y="205"/>
                    </a:moveTo>
                    <a:lnTo>
                      <a:pt x="169" y="205"/>
                    </a:lnTo>
                    <a:lnTo>
                      <a:pt x="169" y="130"/>
                    </a:lnTo>
                    <a:lnTo>
                      <a:pt x="165" y="126"/>
                    </a:lnTo>
                    <a:lnTo>
                      <a:pt x="161" y="125"/>
                    </a:lnTo>
                    <a:lnTo>
                      <a:pt x="159" y="125"/>
                    </a:lnTo>
                    <a:lnTo>
                      <a:pt x="151" y="129"/>
                    </a:lnTo>
                    <a:lnTo>
                      <a:pt x="147" y="132"/>
                    </a:lnTo>
                    <a:lnTo>
                      <a:pt x="144" y="132"/>
                    </a:lnTo>
                    <a:lnTo>
                      <a:pt x="138" y="130"/>
                    </a:lnTo>
                    <a:lnTo>
                      <a:pt x="134" y="129"/>
                    </a:lnTo>
                    <a:lnTo>
                      <a:pt x="129" y="125"/>
                    </a:lnTo>
                    <a:lnTo>
                      <a:pt x="124" y="120"/>
                    </a:lnTo>
                    <a:lnTo>
                      <a:pt x="122" y="114"/>
                    </a:lnTo>
                    <a:lnTo>
                      <a:pt x="121" y="111"/>
                    </a:lnTo>
                    <a:lnTo>
                      <a:pt x="121" y="102"/>
                    </a:lnTo>
                    <a:lnTo>
                      <a:pt x="121" y="102"/>
                    </a:lnTo>
                    <a:lnTo>
                      <a:pt x="121" y="96"/>
                    </a:lnTo>
                    <a:lnTo>
                      <a:pt x="122" y="90"/>
                    </a:lnTo>
                    <a:lnTo>
                      <a:pt x="124" y="85"/>
                    </a:lnTo>
                    <a:lnTo>
                      <a:pt x="129" y="79"/>
                    </a:lnTo>
                    <a:lnTo>
                      <a:pt x="134" y="77"/>
                    </a:lnTo>
                    <a:lnTo>
                      <a:pt x="138" y="75"/>
                    </a:lnTo>
                    <a:lnTo>
                      <a:pt x="144" y="75"/>
                    </a:lnTo>
                    <a:lnTo>
                      <a:pt x="147" y="75"/>
                    </a:lnTo>
                    <a:lnTo>
                      <a:pt x="151" y="77"/>
                    </a:lnTo>
                    <a:lnTo>
                      <a:pt x="159" y="81"/>
                    </a:lnTo>
                    <a:lnTo>
                      <a:pt x="161" y="82"/>
                    </a:lnTo>
                    <a:lnTo>
                      <a:pt x="165" y="79"/>
                    </a:lnTo>
                    <a:lnTo>
                      <a:pt x="169" y="76"/>
                    </a:lnTo>
                    <a:lnTo>
                      <a:pt x="169" y="0"/>
                    </a:lnTo>
                    <a:lnTo>
                      <a:pt x="109" y="0"/>
                    </a:lnTo>
                    <a:lnTo>
                      <a:pt x="109" y="2"/>
                    </a:lnTo>
                    <a:lnTo>
                      <a:pt x="105" y="7"/>
                    </a:lnTo>
                    <a:lnTo>
                      <a:pt x="103" y="13"/>
                    </a:lnTo>
                    <a:lnTo>
                      <a:pt x="103" y="15"/>
                    </a:lnTo>
                    <a:lnTo>
                      <a:pt x="108" y="23"/>
                    </a:lnTo>
                    <a:lnTo>
                      <a:pt x="109" y="29"/>
                    </a:lnTo>
                    <a:lnTo>
                      <a:pt x="109" y="34"/>
                    </a:lnTo>
                    <a:lnTo>
                      <a:pt x="109" y="40"/>
                    </a:lnTo>
                    <a:lnTo>
                      <a:pt x="108" y="44"/>
                    </a:lnTo>
                    <a:lnTo>
                      <a:pt x="105" y="50"/>
                    </a:lnTo>
                    <a:lnTo>
                      <a:pt x="99" y="56"/>
                    </a:lnTo>
                    <a:lnTo>
                      <a:pt x="95" y="58"/>
                    </a:lnTo>
                    <a:lnTo>
                      <a:pt x="90" y="60"/>
                    </a:lnTo>
                    <a:lnTo>
                      <a:pt x="84" y="60"/>
                    </a:lnTo>
                    <a:lnTo>
                      <a:pt x="84" y="60"/>
                    </a:lnTo>
                    <a:lnTo>
                      <a:pt x="79" y="60"/>
                    </a:lnTo>
                    <a:lnTo>
                      <a:pt x="74" y="58"/>
                    </a:lnTo>
                    <a:lnTo>
                      <a:pt x="71" y="56"/>
                    </a:lnTo>
                    <a:lnTo>
                      <a:pt x="66" y="50"/>
                    </a:lnTo>
                    <a:lnTo>
                      <a:pt x="62" y="44"/>
                    </a:lnTo>
                    <a:lnTo>
                      <a:pt x="60" y="40"/>
                    </a:lnTo>
                    <a:lnTo>
                      <a:pt x="60" y="34"/>
                    </a:lnTo>
                    <a:lnTo>
                      <a:pt x="60" y="29"/>
                    </a:lnTo>
                    <a:lnTo>
                      <a:pt x="62" y="23"/>
                    </a:lnTo>
                    <a:lnTo>
                      <a:pt x="67" y="15"/>
                    </a:lnTo>
                    <a:lnTo>
                      <a:pt x="67" y="13"/>
                    </a:lnTo>
                    <a:lnTo>
                      <a:pt x="65" y="7"/>
                    </a:lnTo>
                    <a:lnTo>
                      <a:pt x="60" y="2"/>
                    </a:lnTo>
                    <a:lnTo>
                      <a:pt x="59" y="0"/>
                    </a:lnTo>
                    <a:lnTo>
                      <a:pt x="0" y="0"/>
                    </a:lnTo>
                    <a:lnTo>
                      <a:pt x="0" y="76"/>
                    </a:lnTo>
                    <a:lnTo>
                      <a:pt x="5" y="79"/>
                    </a:lnTo>
                    <a:lnTo>
                      <a:pt x="10" y="82"/>
                    </a:lnTo>
                    <a:lnTo>
                      <a:pt x="12" y="81"/>
                    </a:lnTo>
                    <a:lnTo>
                      <a:pt x="18" y="77"/>
                    </a:lnTo>
                    <a:lnTo>
                      <a:pt x="23" y="75"/>
                    </a:lnTo>
                    <a:lnTo>
                      <a:pt x="27" y="75"/>
                    </a:lnTo>
                    <a:lnTo>
                      <a:pt x="32" y="75"/>
                    </a:lnTo>
                    <a:lnTo>
                      <a:pt x="36" y="77"/>
                    </a:lnTo>
                    <a:lnTo>
                      <a:pt x="40" y="79"/>
                    </a:lnTo>
                    <a:lnTo>
                      <a:pt x="45" y="85"/>
                    </a:lnTo>
                    <a:lnTo>
                      <a:pt x="48" y="90"/>
                    </a:lnTo>
                    <a:lnTo>
                      <a:pt x="48" y="96"/>
                    </a:lnTo>
                    <a:lnTo>
                      <a:pt x="48" y="102"/>
                    </a:lnTo>
                    <a:lnTo>
                      <a:pt x="48" y="102"/>
                    </a:lnTo>
                    <a:lnTo>
                      <a:pt x="48" y="111"/>
                    </a:lnTo>
                    <a:lnTo>
                      <a:pt x="48" y="114"/>
                    </a:lnTo>
                    <a:lnTo>
                      <a:pt x="45" y="120"/>
                    </a:lnTo>
                    <a:lnTo>
                      <a:pt x="40" y="125"/>
                    </a:lnTo>
                    <a:lnTo>
                      <a:pt x="36" y="129"/>
                    </a:lnTo>
                    <a:lnTo>
                      <a:pt x="32" y="130"/>
                    </a:lnTo>
                    <a:lnTo>
                      <a:pt x="27" y="132"/>
                    </a:lnTo>
                    <a:lnTo>
                      <a:pt x="23" y="132"/>
                    </a:lnTo>
                    <a:lnTo>
                      <a:pt x="18" y="129"/>
                    </a:lnTo>
                    <a:lnTo>
                      <a:pt x="11" y="125"/>
                    </a:lnTo>
                    <a:lnTo>
                      <a:pt x="10" y="125"/>
                    </a:lnTo>
                    <a:lnTo>
                      <a:pt x="5" y="126"/>
                    </a:lnTo>
                    <a:lnTo>
                      <a:pt x="0" y="132"/>
                    </a:lnTo>
                    <a:lnTo>
                      <a:pt x="0" y="130"/>
                    </a:lnTo>
                    <a:lnTo>
                      <a:pt x="0" y="205"/>
                    </a:lnTo>
                    <a:lnTo>
                      <a:pt x="60" y="205"/>
                    </a:lnTo>
                    <a:lnTo>
                      <a:pt x="65" y="200"/>
                    </a:lnTo>
                    <a:lnTo>
                      <a:pt x="67" y="196"/>
                    </a:lnTo>
                    <a:lnTo>
                      <a:pt x="67" y="192"/>
                    </a:lnTo>
                    <a:lnTo>
                      <a:pt x="62" y="184"/>
                    </a:lnTo>
                    <a:lnTo>
                      <a:pt x="60" y="178"/>
                    </a:lnTo>
                    <a:lnTo>
                      <a:pt x="60" y="173"/>
                    </a:lnTo>
                    <a:lnTo>
                      <a:pt x="60" y="169"/>
                    </a:lnTo>
                    <a:lnTo>
                      <a:pt x="62" y="163"/>
                    </a:lnTo>
                    <a:lnTo>
                      <a:pt x="66" y="158"/>
                    </a:lnTo>
                    <a:lnTo>
                      <a:pt x="71" y="152"/>
                    </a:lnTo>
                    <a:lnTo>
                      <a:pt x="75" y="149"/>
                    </a:lnTo>
                    <a:lnTo>
                      <a:pt x="79" y="148"/>
                    </a:lnTo>
                    <a:lnTo>
                      <a:pt x="84" y="148"/>
                    </a:lnTo>
                    <a:lnTo>
                      <a:pt x="84" y="148"/>
                    </a:lnTo>
                    <a:lnTo>
                      <a:pt x="90" y="148"/>
                    </a:lnTo>
                    <a:lnTo>
                      <a:pt x="95" y="149"/>
                    </a:lnTo>
                    <a:lnTo>
                      <a:pt x="99" y="152"/>
                    </a:lnTo>
                    <a:lnTo>
                      <a:pt x="105" y="158"/>
                    </a:lnTo>
                    <a:lnTo>
                      <a:pt x="108" y="163"/>
                    </a:lnTo>
                    <a:lnTo>
                      <a:pt x="109" y="169"/>
                    </a:lnTo>
                    <a:lnTo>
                      <a:pt x="109" y="173"/>
                    </a:lnTo>
                    <a:lnTo>
                      <a:pt x="109" y="178"/>
                    </a:lnTo>
                    <a:lnTo>
                      <a:pt x="108" y="184"/>
                    </a:lnTo>
                    <a:lnTo>
                      <a:pt x="103" y="192"/>
                    </a:lnTo>
                    <a:lnTo>
                      <a:pt x="103" y="196"/>
                    </a:lnTo>
                    <a:lnTo>
                      <a:pt x="105" y="200"/>
                    </a:lnTo>
                    <a:lnTo>
                      <a:pt x="109" y="206"/>
                    </a:lnTo>
                    <a:lnTo>
                      <a:pt x="109" y="205"/>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8" name="Freeform 81"/>
              <p:cNvSpPr>
                <a:spLocks noChangeAspect="1" noChangeArrowheads="1"/>
              </p:cNvSpPr>
              <p:nvPr/>
            </p:nvSpPr>
            <p:spPr bwMode="auto">
              <a:xfrm>
                <a:off x="5822" y="2393"/>
                <a:ext cx="216" cy="265"/>
              </a:xfrm>
              <a:custGeom>
                <a:avLst/>
                <a:gdLst/>
                <a:ahLst/>
                <a:cxnLst>
                  <a:cxn ang="0">
                    <a:pos x="216" y="0"/>
                  </a:cxn>
                  <a:cxn ang="0">
                    <a:pos x="213" y="79"/>
                  </a:cxn>
                  <a:cxn ang="0">
                    <a:pos x="206" y="81"/>
                  </a:cxn>
                  <a:cxn ang="0">
                    <a:pos x="195" y="75"/>
                  </a:cxn>
                  <a:cxn ang="0">
                    <a:pos x="187" y="75"/>
                  </a:cxn>
                  <a:cxn ang="0">
                    <a:pos x="177" y="79"/>
                  </a:cxn>
                  <a:cxn ang="0">
                    <a:pos x="169" y="90"/>
                  </a:cxn>
                  <a:cxn ang="0">
                    <a:pos x="168" y="102"/>
                  </a:cxn>
                  <a:cxn ang="0">
                    <a:pos x="168" y="111"/>
                  </a:cxn>
                  <a:cxn ang="0">
                    <a:pos x="173" y="120"/>
                  </a:cxn>
                  <a:cxn ang="0">
                    <a:pos x="181" y="129"/>
                  </a:cxn>
                  <a:cxn ang="0">
                    <a:pos x="192" y="132"/>
                  </a:cxn>
                  <a:cxn ang="0">
                    <a:pos x="200" y="129"/>
                  </a:cxn>
                  <a:cxn ang="0">
                    <a:pos x="208" y="125"/>
                  </a:cxn>
                  <a:cxn ang="0">
                    <a:pos x="216" y="130"/>
                  </a:cxn>
                  <a:cxn ang="0">
                    <a:pos x="157" y="205"/>
                  </a:cxn>
                  <a:cxn ang="0">
                    <a:pos x="152" y="212"/>
                  </a:cxn>
                  <a:cxn ang="0">
                    <a:pos x="152" y="220"/>
                  </a:cxn>
                  <a:cxn ang="0">
                    <a:pos x="156" y="233"/>
                  </a:cxn>
                  <a:cxn ang="0">
                    <a:pos x="156" y="244"/>
                  </a:cxn>
                  <a:cxn ang="0">
                    <a:pos x="152" y="255"/>
                  </a:cxn>
                  <a:cxn ang="0">
                    <a:pos x="143" y="263"/>
                  </a:cxn>
                  <a:cxn ang="0">
                    <a:pos x="133" y="265"/>
                  </a:cxn>
                  <a:cxn ang="0">
                    <a:pos x="128" y="265"/>
                  </a:cxn>
                  <a:cxn ang="0">
                    <a:pos x="119" y="260"/>
                  </a:cxn>
                  <a:cxn ang="0">
                    <a:pos x="111" y="249"/>
                  </a:cxn>
                  <a:cxn ang="0">
                    <a:pos x="109" y="238"/>
                  </a:cxn>
                  <a:cxn ang="0">
                    <a:pos x="111" y="227"/>
                  </a:cxn>
                  <a:cxn ang="0">
                    <a:pos x="115" y="217"/>
                  </a:cxn>
                  <a:cxn ang="0">
                    <a:pos x="109" y="205"/>
                  </a:cxn>
                  <a:cxn ang="0">
                    <a:pos x="48" y="130"/>
                  </a:cxn>
                  <a:cxn ang="0">
                    <a:pos x="44" y="126"/>
                  </a:cxn>
                  <a:cxn ang="0">
                    <a:pos x="38" y="125"/>
                  </a:cxn>
                  <a:cxn ang="0">
                    <a:pos x="26" y="132"/>
                  </a:cxn>
                  <a:cxn ang="0">
                    <a:pos x="17" y="130"/>
                  </a:cxn>
                  <a:cxn ang="0">
                    <a:pos x="9" y="125"/>
                  </a:cxn>
                  <a:cxn ang="0">
                    <a:pos x="1" y="114"/>
                  </a:cxn>
                  <a:cxn ang="0">
                    <a:pos x="0" y="102"/>
                  </a:cxn>
                  <a:cxn ang="0">
                    <a:pos x="0" y="96"/>
                  </a:cxn>
                  <a:cxn ang="0">
                    <a:pos x="3" y="85"/>
                  </a:cxn>
                  <a:cxn ang="0">
                    <a:pos x="13" y="77"/>
                  </a:cxn>
                  <a:cxn ang="0">
                    <a:pos x="23" y="75"/>
                  </a:cxn>
                  <a:cxn ang="0">
                    <a:pos x="30" y="77"/>
                  </a:cxn>
                  <a:cxn ang="0">
                    <a:pos x="40" y="82"/>
                  </a:cxn>
                  <a:cxn ang="0">
                    <a:pos x="48" y="76"/>
                  </a:cxn>
                  <a:cxn ang="0">
                    <a:pos x="107" y="0"/>
                  </a:cxn>
                  <a:cxn ang="0">
                    <a:pos x="114" y="7"/>
                  </a:cxn>
                  <a:cxn ang="0">
                    <a:pos x="115" y="15"/>
                  </a:cxn>
                  <a:cxn ang="0">
                    <a:pos x="109" y="29"/>
                  </a:cxn>
                  <a:cxn ang="0">
                    <a:pos x="109" y="40"/>
                  </a:cxn>
                  <a:cxn ang="0">
                    <a:pos x="114" y="50"/>
                  </a:cxn>
                  <a:cxn ang="0">
                    <a:pos x="122" y="58"/>
                  </a:cxn>
                  <a:cxn ang="0">
                    <a:pos x="133" y="60"/>
                  </a:cxn>
                  <a:cxn ang="0">
                    <a:pos x="138" y="60"/>
                  </a:cxn>
                  <a:cxn ang="0">
                    <a:pos x="147" y="56"/>
                  </a:cxn>
                  <a:cxn ang="0">
                    <a:pos x="155" y="44"/>
                  </a:cxn>
                  <a:cxn ang="0">
                    <a:pos x="156" y="34"/>
                  </a:cxn>
                  <a:cxn ang="0">
                    <a:pos x="155" y="23"/>
                  </a:cxn>
                  <a:cxn ang="0">
                    <a:pos x="152" y="13"/>
                  </a:cxn>
                  <a:cxn ang="0">
                    <a:pos x="156" y="2"/>
                  </a:cxn>
                </a:cxnLst>
                <a:rect l="0" t="0" r="r" b="b"/>
                <a:pathLst>
                  <a:path w="216" h="265">
                    <a:moveTo>
                      <a:pt x="157" y="0"/>
                    </a:moveTo>
                    <a:lnTo>
                      <a:pt x="216" y="0"/>
                    </a:lnTo>
                    <a:lnTo>
                      <a:pt x="216" y="76"/>
                    </a:lnTo>
                    <a:lnTo>
                      <a:pt x="213" y="79"/>
                    </a:lnTo>
                    <a:lnTo>
                      <a:pt x="208" y="82"/>
                    </a:lnTo>
                    <a:lnTo>
                      <a:pt x="206" y="81"/>
                    </a:lnTo>
                    <a:lnTo>
                      <a:pt x="200" y="77"/>
                    </a:lnTo>
                    <a:lnTo>
                      <a:pt x="195" y="75"/>
                    </a:lnTo>
                    <a:lnTo>
                      <a:pt x="192" y="75"/>
                    </a:lnTo>
                    <a:lnTo>
                      <a:pt x="187" y="75"/>
                    </a:lnTo>
                    <a:lnTo>
                      <a:pt x="181" y="77"/>
                    </a:lnTo>
                    <a:lnTo>
                      <a:pt x="177" y="79"/>
                    </a:lnTo>
                    <a:lnTo>
                      <a:pt x="173" y="85"/>
                    </a:lnTo>
                    <a:lnTo>
                      <a:pt x="169" y="90"/>
                    </a:lnTo>
                    <a:lnTo>
                      <a:pt x="168" y="96"/>
                    </a:lnTo>
                    <a:lnTo>
                      <a:pt x="168" y="102"/>
                    </a:lnTo>
                    <a:lnTo>
                      <a:pt x="168" y="102"/>
                    </a:lnTo>
                    <a:lnTo>
                      <a:pt x="168" y="111"/>
                    </a:lnTo>
                    <a:lnTo>
                      <a:pt x="169" y="114"/>
                    </a:lnTo>
                    <a:lnTo>
                      <a:pt x="173" y="120"/>
                    </a:lnTo>
                    <a:lnTo>
                      <a:pt x="177" y="125"/>
                    </a:lnTo>
                    <a:lnTo>
                      <a:pt x="181" y="129"/>
                    </a:lnTo>
                    <a:lnTo>
                      <a:pt x="187" y="130"/>
                    </a:lnTo>
                    <a:lnTo>
                      <a:pt x="192" y="132"/>
                    </a:lnTo>
                    <a:lnTo>
                      <a:pt x="195" y="132"/>
                    </a:lnTo>
                    <a:lnTo>
                      <a:pt x="200" y="129"/>
                    </a:lnTo>
                    <a:lnTo>
                      <a:pt x="206" y="125"/>
                    </a:lnTo>
                    <a:lnTo>
                      <a:pt x="208" y="125"/>
                    </a:lnTo>
                    <a:lnTo>
                      <a:pt x="213" y="126"/>
                    </a:lnTo>
                    <a:lnTo>
                      <a:pt x="216" y="130"/>
                    </a:lnTo>
                    <a:lnTo>
                      <a:pt x="216" y="205"/>
                    </a:lnTo>
                    <a:lnTo>
                      <a:pt x="157" y="205"/>
                    </a:lnTo>
                    <a:lnTo>
                      <a:pt x="156" y="206"/>
                    </a:lnTo>
                    <a:lnTo>
                      <a:pt x="152" y="212"/>
                    </a:lnTo>
                    <a:lnTo>
                      <a:pt x="152" y="217"/>
                    </a:lnTo>
                    <a:lnTo>
                      <a:pt x="152" y="220"/>
                    </a:lnTo>
                    <a:lnTo>
                      <a:pt x="155" y="227"/>
                    </a:lnTo>
                    <a:lnTo>
                      <a:pt x="156" y="233"/>
                    </a:lnTo>
                    <a:lnTo>
                      <a:pt x="157" y="238"/>
                    </a:lnTo>
                    <a:lnTo>
                      <a:pt x="156" y="244"/>
                    </a:lnTo>
                    <a:lnTo>
                      <a:pt x="155" y="249"/>
                    </a:lnTo>
                    <a:lnTo>
                      <a:pt x="152" y="255"/>
                    </a:lnTo>
                    <a:lnTo>
                      <a:pt x="147" y="260"/>
                    </a:lnTo>
                    <a:lnTo>
                      <a:pt x="143" y="263"/>
                    </a:lnTo>
                    <a:lnTo>
                      <a:pt x="138" y="265"/>
                    </a:lnTo>
                    <a:lnTo>
                      <a:pt x="133" y="265"/>
                    </a:lnTo>
                    <a:lnTo>
                      <a:pt x="133" y="265"/>
                    </a:lnTo>
                    <a:lnTo>
                      <a:pt x="128" y="265"/>
                    </a:lnTo>
                    <a:lnTo>
                      <a:pt x="122" y="263"/>
                    </a:lnTo>
                    <a:lnTo>
                      <a:pt x="119" y="260"/>
                    </a:lnTo>
                    <a:lnTo>
                      <a:pt x="114" y="255"/>
                    </a:lnTo>
                    <a:lnTo>
                      <a:pt x="111" y="249"/>
                    </a:lnTo>
                    <a:lnTo>
                      <a:pt x="109" y="244"/>
                    </a:lnTo>
                    <a:lnTo>
                      <a:pt x="109" y="238"/>
                    </a:lnTo>
                    <a:lnTo>
                      <a:pt x="109" y="233"/>
                    </a:lnTo>
                    <a:lnTo>
                      <a:pt x="111" y="227"/>
                    </a:lnTo>
                    <a:lnTo>
                      <a:pt x="115" y="220"/>
                    </a:lnTo>
                    <a:lnTo>
                      <a:pt x="115" y="217"/>
                    </a:lnTo>
                    <a:lnTo>
                      <a:pt x="114" y="212"/>
                    </a:lnTo>
                    <a:lnTo>
                      <a:pt x="109" y="205"/>
                    </a:lnTo>
                    <a:lnTo>
                      <a:pt x="48" y="205"/>
                    </a:lnTo>
                    <a:lnTo>
                      <a:pt x="48" y="130"/>
                    </a:lnTo>
                    <a:lnTo>
                      <a:pt x="48" y="132"/>
                    </a:lnTo>
                    <a:lnTo>
                      <a:pt x="44" y="126"/>
                    </a:lnTo>
                    <a:lnTo>
                      <a:pt x="40" y="125"/>
                    </a:lnTo>
                    <a:lnTo>
                      <a:pt x="38" y="125"/>
                    </a:lnTo>
                    <a:lnTo>
                      <a:pt x="30" y="129"/>
                    </a:lnTo>
                    <a:lnTo>
                      <a:pt x="26" y="132"/>
                    </a:lnTo>
                    <a:lnTo>
                      <a:pt x="23" y="132"/>
                    </a:lnTo>
                    <a:lnTo>
                      <a:pt x="17" y="130"/>
                    </a:lnTo>
                    <a:lnTo>
                      <a:pt x="13" y="129"/>
                    </a:lnTo>
                    <a:lnTo>
                      <a:pt x="9" y="125"/>
                    </a:lnTo>
                    <a:lnTo>
                      <a:pt x="3" y="120"/>
                    </a:lnTo>
                    <a:lnTo>
                      <a:pt x="1" y="114"/>
                    </a:lnTo>
                    <a:lnTo>
                      <a:pt x="0" y="111"/>
                    </a:lnTo>
                    <a:lnTo>
                      <a:pt x="0" y="102"/>
                    </a:lnTo>
                    <a:lnTo>
                      <a:pt x="0" y="102"/>
                    </a:lnTo>
                    <a:lnTo>
                      <a:pt x="0" y="96"/>
                    </a:lnTo>
                    <a:lnTo>
                      <a:pt x="1" y="90"/>
                    </a:lnTo>
                    <a:lnTo>
                      <a:pt x="3" y="85"/>
                    </a:lnTo>
                    <a:lnTo>
                      <a:pt x="9" y="79"/>
                    </a:lnTo>
                    <a:lnTo>
                      <a:pt x="13" y="77"/>
                    </a:lnTo>
                    <a:lnTo>
                      <a:pt x="17" y="75"/>
                    </a:lnTo>
                    <a:lnTo>
                      <a:pt x="23" y="75"/>
                    </a:lnTo>
                    <a:lnTo>
                      <a:pt x="26" y="75"/>
                    </a:lnTo>
                    <a:lnTo>
                      <a:pt x="30" y="77"/>
                    </a:lnTo>
                    <a:lnTo>
                      <a:pt x="38" y="81"/>
                    </a:lnTo>
                    <a:lnTo>
                      <a:pt x="40" y="82"/>
                    </a:lnTo>
                    <a:lnTo>
                      <a:pt x="44" y="79"/>
                    </a:lnTo>
                    <a:lnTo>
                      <a:pt x="48" y="76"/>
                    </a:lnTo>
                    <a:lnTo>
                      <a:pt x="48" y="0"/>
                    </a:lnTo>
                    <a:lnTo>
                      <a:pt x="107" y="0"/>
                    </a:lnTo>
                    <a:lnTo>
                      <a:pt x="109" y="2"/>
                    </a:lnTo>
                    <a:lnTo>
                      <a:pt x="114" y="7"/>
                    </a:lnTo>
                    <a:lnTo>
                      <a:pt x="115" y="13"/>
                    </a:lnTo>
                    <a:lnTo>
                      <a:pt x="115" y="15"/>
                    </a:lnTo>
                    <a:lnTo>
                      <a:pt x="111" y="23"/>
                    </a:lnTo>
                    <a:lnTo>
                      <a:pt x="109" y="29"/>
                    </a:lnTo>
                    <a:lnTo>
                      <a:pt x="109" y="34"/>
                    </a:lnTo>
                    <a:lnTo>
                      <a:pt x="109" y="40"/>
                    </a:lnTo>
                    <a:lnTo>
                      <a:pt x="111" y="44"/>
                    </a:lnTo>
                    <a:lnTo>
                      <a:pt x="114" y="50"/>
                    </a:lnTo>
                    <a:lnTo>
                      <a:pt x="119" y="56"/>
                    </a:lnTo>
                    <a:lnTo>
                      <a:pt x="122" y="58"/>
                    </a:lnTo>
                    <a:lnTo>
                      <a:pt x="126" y="60"/>
                    </a:lnTo>
                    <a:lnTo>
                      <a:pt x="133" y="60"/>
                    </a:lnTo>
                    <a:lnTo>
                      <a:pt x="133" y="60"/>
                    </a:lnTo>
                    <a:lnTo>
                      <a:pt x="138" y="60"/>
                    </a:lnTo>
                    <a:lnTo>
                      <a:pt x="143" y="58"/>
                    </a:lnTo>
                    <a:lnTo>
                      <a:pt x="147" y="56"/>
                    </a:lnTo>
                    <a:lnTo>
                      <a:pt x="152" y="50"/>
                    </a:lnTo>
                    <a:lnTo>
                      <a:pt x="155" y="44"/>
                    </a:lnTo>
                    <a:lnTo>
                      <a:pt x="156" y="40"/>
                    </a:lnTo>
                    <a:lnTo>
                      <a:pt x="156" y="34"/>
                    </a:lnTo>
                    <a:lnTo>
                      <a:pt x="156" y="29"/>
                    </a:lnTo>
                    <a:lnTo>
                      <a:pt x="155" y="23"/>
                    </a:lnTo>
                    <a:lnTo>
                      <a:pt x="152" y="15"/>
                    </a:lnTo>
                    <a:lnTo>
                      <a:pt x="152" y="13"/>
                    </a:lnTo>
                    <a:lnTo>
                      <a:pt x="152" y="7"/>
                    </a:lnTo>
                    <a:lnTo>
                      <a:pt x="156" y="2"/>
                    </a:lnTo>
                    <a:lnTo>
                      <a:pt x="157" y="0"/>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89" name="Freeform 82"/>
              <p:cNvSpPr>
                <a:spLocks noChangeAspect="1" noChangeArrowheads="1"/>
              </p:cNvSpPr>
              <p:nvPr/>
            </p:nvSpPr>
            <p:spPr bwMode="auto">
              <a:xfrm>
                <a:off x="5990" y="2336"/>
                <a:ext cx="266" cy="322"/>
              </a:xfrm>
              <a:custGeom>
                <a:avLst/>
                <a:gdLst/>
                <a:ahLst/>
                <a:cxnLst>
                  <a:cxn ang="0">
                    <a:pos x="217" y="57"/>
                  </a:cxn>
                  <a:cxn ang="0">
                    <a:pos x="223" y="136"/>
                  </a:cxn>
                  <a:cxn ang="0">
                    <a:pos x="229" y="138"/>
                  </a:cxn>
                  <a:cxn ang="0">
                    <a:pos x="241" y="132"/>
                  </a:cxn>
                  <a:cxn ang="0">
                    <a:pos x="248" y="132"/>
                  </a:cxn>
                  <a:cxn ang="0">
                    <a:pos x="258" y="136"/>
                  </a:cxn>
                  <a:cxn ang="0">
                    <a:pos x="265" y="147"/>
                  </a:cxn>
                  <a:cxn ang="0">
                    <a:pos x="266" y="159"/>
                  </a:cxn>
                  <a:cxn ang="0">
                    <a:pos x="266" y="168"/>
                  </a:cxn>
                  <a:cxn ang="0">
                    <a:pos x="263" y="177"/>
                  </a:cxn>
                  <a:cxn ang="0">
                    <a:pos x="253" y="186"/>
                  </a:cxn>
                  <a:cxn ang="0">
                    <a:pos x="245" y="189"/>
                  </a:cxn>
                  <a:cxn ang="0">
                    <a:pos x="236" y="186"/>
                  </a:cxn>
                  <a:cxn ang="0">
                    <a:pos x="227" y="182"/>
                  </a:cxn>
                  <a:cxn ang="0">
                    <a:pos x="217" y="187"/>
                  </a:cxn>
                  <a:cxn ang="0">
                    <a:pos x="158" y="262"/>
                  </a:cxn>
                  <a:cxn ang="0">
                    <a:pos x="153" y="269"/>
                  </a:cxn>
                  <a:cxn ang="0">
                    <a:pos x="152" y="277"/>
                  </a:cxn>
                  <a:cxn ang="0">
                    <a:pos x="157" y="290"/>
                  </a:cxn>
                  <a:cxn ang="0">
                    <a:pos x="157" y="302"/>
                  </a:cxn>
                  <a:cxn ang="0">
                    <a:pos x="153" y="312"/>
                  </a:cxn>
                  <a:cxn ang="0">
                    <a:pos x="144" y="320"/>
                  </a:cxn>
                  <a:cxn ang="0">
                    <a:pos x="133" y="322"/>
                  </a:cxn>
                  <a:cxn ang="0">
                    <a:pos x="127" y="322"/>
                  </a:cxn>
                  <a:cxn ang="0">
                    <a:pos x="120" y="317"/>
                  </a:cxn>
                  <a:cxn ang="0">
                    <a:pos x="111" y="306"/>
                  </a:cxn>
                  <a:cxn ang="0">
                    <a:pos x="110" y="296"/>
                  </a:cxn>
                  <a:cxn ang="0">
                    <a:pos x="111" y="285"/>
                  </a:cxn>
                  <a:cxn ang="0">
                    <a:pos x="116" y="275"/>
                  </a:cxn>
                  <a:cxn ang="0">
                    <a:pos x="110" y="262"/>
                  </a:cxn>
                  <a:cxn ang="0">
                    <a:pos x="48" y="187"/>
                  </a:cxn>
                  <a:cxn ang="0">
                    <a:pos x="45" y="183"/>
                  </a:cxn>
                  <a:cxn ang="0">
                    <a:pos x="38" y="182"/>
                  </a:cxn>
                  <a:cxn ang="0">
                    <a:pos x="27" y="189"/>
                  </a:cxn>
                  <a:cxn ang="0">
                    <a:pos x="19" y="187"/>
                  </a:cxn>
                  <a:cxn ang="0">
                    <a:pos x="10" y="182"/>
                  </a:cxn>
                  <a:cxn ang="0">
                    <a:pos x="2" y="171"/>
                  </a:cxn>
                  <a:cxn ang="0">
                    <a:pos x="0" y="159"/>
                  </a:cxn>
                  <a:cxn ang="0">
                    <a:pos x="0" y="153"/>
                  </a:cxn>
                  <a:cxn ang="0">
                    <a:pos x="5" y="142"/>
                  </a:cxn>
                  <a:cxn ang="0">
                    <a:pos x="13" y="134"/>
                  </a:cxn>
                  <a:cxn ang="0">
                    <a:pos x="24" y="132"/>
                  </a:cxn>
                  <a:cxn ang="0">
                    <a:pos x="32" y="134"/>
                  </a:cxn>
                  <a:cxn ang="0">
                    <a:pos x="40" y="139"/>
                  </a:cxn>
                  <a:cxn ang="0">
                    <a:pos x="48" y="133"/>
                  </a:cxn>
                  <a:cxn ang="0">
                    <a:pos x="110" y="57"/>
                  </a:cxn>
                  <a:cxn ang="0">
                    <a:pos x="114" y="54"/>
                  </a:cxn>
                  <a:cxn ang="0">
                    <a:pos x="116" y="47"/>
                  </a:cxn>
                  <a:cxn ang="0">
                    <a:pos x="110" y="31"/>
                  </a:cxn>
                  <a:cxn ang="0">
                    <a:pos x="110" y="21"/>
                  </a:cxn>
                  <a:cxn ang="0">
                    <a:pos x="115" y="10"/>
                  </a:cxn>
                  <a:cxn ang="0">
                    <a:pos x="122" y="2"/>
                  </a:cxn>
                  <a:cxn ang="0">
                    <a:pos x="133" y="0"/>
                  </a:cxn>
                  <a:cxn ang="0">
                    <a:pos x="139" y="0"/>
                  </a:cxn>
                  <a:cxn ang="0">
                    <a:pos x="146" y="4"/>
                  </a:cxn>
                  <a:cxn ang="0">
                    <a:pos x="155" y="15"/>
                  </a:cxn>
                  <a:cxn ang="0">
                    <a:pos x="157" y="26"/>
                  </a:cxn>
                  <a:cxn ang="0">
                    <a:pos x="155" y="37"/>
                  </a:cxn>
                  <a:cxn ang="0">
                    <a:pos x="151" y="49"/>
                  </a:cxn>
                  <a:cxn ang="0">
                    <a:pos x="157" y="59"/>
                  </a:cxn>
                </a:cxnLst>
                <a:rect l="0" t="0" r="r" b="b"/>
                <a:pathLst>
                  <a:path w="266" h="322">
                    <a:moveTo>
                      <a:pt x="156" y="57"/>
                    </a:moveTo>
                    <a:lnTo>
                      <a:pt x="217" y="57"/>
                    </a:lnTo>
                    <a:lnTo>
                      <a:pt x="217" y="129"/>
                    </a:lnTo>
                    <a:lnTo>
                      <a:pt x="223" y="136"/>
                    </a:lnTo>
                    <a:lnTo>
                      <a:pt x="227" y="139"/>
                    </a:lnTo>
                    <a:lnTo>
                      <a:pt x="229" y="138"/>
                    </a:lnTo>
                    <a:lnTo>
                      <a:pt x="236" y="134"/>
                    </a:lnTo>
                    <a:lnTo>
                      <a:pt x="241" y="132"/>
                    </a:lnTo>
                    <a:lnTo>
                      <a:pt x="245" y="132"/>
                    </a:lnTo>
                    <a:lnTo>
                      <a:pt x="248" y="132"/>
                    </a:lnTo>
                    <a:lnTo>
                      <a:pt x="253" y="134"/>
                    </a:lnTo>
                    <a:lnTo>
                      <a:pt x="258" y="136"/>
                    </a:lnTo>
                    <a:lnTo>
                      <a:pt x="263" y="142"/>
                    </a:lnTo>
                    <a:lnTo>
                      <a:pt x="265" y="147"/>
                    </a:lnTo>
                    <a:lnTo>
                      <a:pt x="266" y="153"/>
                    </a:lnTo>
                    <a:lnTo>
                      <a:pt x="266" y="159"/>
                    </a:lnTo>
                    <a:lnTo>
                      <a:pt x="266" y="159"/>
                    </a:lnTo>
                    <a:lnTo>
                      <a:pt x="266" y="168"/>
                    </a:lnTo>
                    <a:lnTo>
                      <a:pt x="265" y="171"/>
                    </a:lnTo>
                    <a:lnTo>
                      <a:pt x="263" y="177"/>
                    </a:lnTo>
                    <a:lnTo>
                      <a:pt x="258" y="182"/>
                    </a:lnTo>
                    <a:lnTo>
                      <a:pt x="253" y="186"/>
                    </a:lnTo>
                    <a:lnTo>
                      <a:pt x="248" y="187"/>
                    </a:lnTo>
                    <a:lnTo>
                      <a:pt x="245" y="189"/>
                    </a:lnTo>
                    <a:lnTo>
                      <a:pt x="241" y="189"/>
                    </a:lnTo>
                    <a:lnTo>
                      <a:pt x="236" y="186"/>
                    </a:lnTo>
                    <a:lnTo>
                      <a:pt x="229" y="182"/>
                    </a:lnTo>
                    <a:lnTo>
                      <a:pt x="227" y="182"/>
                    </a:lnTo>
                    <a:lnTo>
                      <a:pt x="223" y="183"/>
                    </a:lnTo>
                    <a:lnTo>
                      <a:pt x="217" y="187"/>
                    </a:lnTo>
                    <a:lnTo>
                      <a:pt x="217" y="262"/>
                    </a:lnTo>
                    <a:lnTo>
                      <a:pt x="158" y="262"/>
                    </a:lnTo>
                    <a:lnTo>
                      <a:pt x="157" y="263"/>
                    </a:lnTo>
                    <a:lnTo>
                      <a:pt x="153" y="269"/>
                    </a:lnTo>
                    <a:lnTo>
                      <a:pt x="152" y="275"/>
                    </a:lnTo>
                    <a:lnTo>
                      <a:pt x="152" y="277"/>
                    </a:lnTo>
                    <a:lnTo>
                      <a:pt x="155" y="285"/>
                    </a:lnTo>
                    <a:lnTo>
                      <a:pt x="157" y="290"/>
                    </a:lnTo>
                    <a:lnTo>
                      <a:pt x="157" y="296"/>
                    </a:lnTo>
                    <a:lnTo>
                      <a:pt x="157" y="302"/>
                    </a:lnTo>
                    <a:lnTo>
                      <a:pt x="155" y="306"/>
                    </a:lnTo>
                    <a:lnTo>
                      <a:pt x="153" y="312"/>
                    </a:lnTo>
                    <a:lnTo>
                      <a:pt x="147" y="317"/>
                    </a:lnTo>
                    <a:lnTo>
                      <a:pt x="144" y="320"/>
                    </a:lnTo>
                    <a:lnTo>
                      <a:pt x="139" y="322"/>
                    </a:lnTo>
                    <a:lnTo>
                      <a:pt x="133" y="322"/>
                    </a:lnTo>
                    <a:lnTo>
                      <a:pt x="133" y="322"/>
                    </a:lnTo>
                    <a:lnTo>
                      <a:pt x="127" y="322"/>
                    </a:lnTo>
                    <a:lnTo>
                      <a:pt x="123" y="320"/>
                    </a:lnTo>
                    <a:lnTo>
                      <a:pt x="120" y="317"/>
                    </a:lnTo>
                    <a:lnTo>
                      <a:pt x="115" y="312"/>
                    </a:lnTo>
                    <a:lnTo>
                      <a:pt x="111" y="306"/>
                    </a:lnTo>
                    <a:lnTo>
                      <a:pt x="110" y="302"/>
                    </a:lnTo>
                    <a:lnTo>
                      <a:pt x="110" y="296"/>
                    </a:lnTo>
                    <a:lnTo>
                      <a:pt x="110" y="290"/>
                    </a:lnTo>
                    <a:lnTo>
                      <a:pt x="111" y="285"/>
                    </a:lnTo>
                    <a:lnTo>
                      <a:pt x="116" y="277"/>
                    </a:lnTo>
                    <a:lnTo>
                      <a:pt x="116" y="275"/>
                    </a:lnTo>
                    <a:lnTo>
                      <a:pt x="115" y="269"/>
                    </a:lnTo>
                    <a:lnTo>
                      <a:pt x="110" y="262"/>
                    </a:lnTo>
                    <a:lnTo>
                      <a:pt x="48" y="262"/>
                    </a:lnTo>
                    <a:lnTo>
                      <a:pt x="48" y="187"/>
                    </a:lnTo>
                    <a:lnTo>
                      <a:pt x="49" y="189"/>
                    </a:lnTo>
                    <a:lnTo>
                      <a:pt x="45" y="183"/>
                    </a:lnTo>
                    <a:lnTo>
                      <a:pt x="40" y="182"/>
                    </a:lnTo>
                    <a:lnTo>
                      <a:pt x="38" y="182"/>
                    </a:lnTo>
                    <a:lnTo>
                      <a:pt x="32" y="186"/>
                    </a:lnTo>
                    <a:lnTo>
                      <a:pt x="27" y="189"/>
                    </a:lnTo>
                    <a:lnTo>
                      <a:pt x="24" y="189"/>
                    </a:lnTo>
                    <a:lnTo>
                      <a:pt x="19" y="187"/>
                    </a:lnTo>
                    <a:lnTo>
                      <a:pt x="13" y="186"/>
                    </a:lnTo>
                    <a:lnTo>
                      <a:pt x="10" y="182"/>
                    </a:lnTo>
                    <a:lnTo>
                      <a:pt x="5" y="177"/>
                    </a:lnTo>
                    <a:lnTo>
                      <a:pt x="2" y="171"/>
                    </a:lnTo>
                    <a:lnTo>
                      <a:pt x="0" y="168"/>
                    </a:lnTo>
                    <a:lnTo>
                      <a:pt x="0" y="159"/>
                    </a:lnTo>
                    <a:lnTo>
                      <a:pt x="0" y="159"/>
                    </a:lnTo>
                    <a:lnTo>
                      <a:pt x="0" y="153"/>
                    </a:lnTo>
                    <a:lnTo>
                      <a:pt x="2" y="147"/>
                    </a:lnTo>
                    <a:lnTo>
                      <a:pt x="5" y="142"/>
                    </a:lnTo>
                    <a:lnTo>
                      <a:pt x="10" y="136"/>
                    </a:lnTo>
                    <a:lnTo>
                      <a:pt x="13" y="134"/>
                    </a:lnTo>
                    <a:lnTo>
                      <a:pt x="19" y="132"/>
                    </a:lnTo>
                    <a:lnTo>
                      <a:pt x="24" y="132"/>
                    </a:lnTo>
                    <a:lnTo>
                      <a:pt x="27" y="132"/>
                    </a:lnTo>
                    <a:lnTo>
                      <a:pt x="32" y="134"/>
                    </a:lnTo>
                    <a:lnTo>
                      <a:pt x="38" y="138"/>
                    </a:lnTo>
                    <a:lnTo>
                      <a:pt x="40" y="139"/>
                    </a:lnTo>
                    <a:lnTo>
                      <a:pt x="45" y="136"/>
                    </a:lnTo>
                    <a:lnTo>
                      <a:pt x="48" y="133"/>
                    </a:lnTo>
                    <a:lnTo>
                      <a:pt x="48" y="57"/>
                    </a:lnTo>
                    <a:lnTo>
                      <a:pt x="110" y="57"/>
                    </a:lnTo>
                    <a:lnTo>
                      <a:pt x="110" y="59"/>
                    </a:lnTo>
                    <a:lnTo>
                      <a:pt x="114" y="54"/>
                    </a:lnTo>
                    <a:lnTo>
                      <a:pt x="116" y="49"/>
                    </a:lnTo>
                    <a:lnTo>
                      <a:pt x="116" y="47"/>
                    </a:lnTo>
                    <a:lnTo>
                      <a:pt x="111" y="37"/>
                    </a:lnTo>
                    <a:lnTo>
                      <a:pt x="110" y="31"/>
                    </a:lnTo>
                    <a:lnTo>
                      <a:pt x="110" y="26"/>
                    </a:lnTo>
                    <a:lnTo>
                      <a:pt x="110" y="21"/>
                    </a:lnTo>
                    <a:lnTo>
                      <a:pt x="111" y="15"/>
                    </a:lnTo>
                    <a:lnTo>
                      <a:pt x="115" y="10"/>
                    </a:lnTo>
                    <a:lnTo>
                      <a:pt x="119" y="4"/>
                    </a:lnTo>
                    <a:lnTo>
                      <a:pt x="122" y="2"/>
                    </a:lnTo>
                    <a:lnTo>
                      <a:pt x="127" y="0"/>
                    </a:lnTo>
                    <a:lnTo>
                      <a:pt x="133" y="0"/>
                    </a:lnTo>
                    <a:lnTo>
                      <a:pt x="133" y="0"/>
                    </a:lnTo>
                    <a:lnTo>
                      <a:pt x="139" y="0"/>
                    </a:lnTo>
                    <a:lnTo>
                      <a:pt x="144" y="2"/>
                    </a:lnTo>
                    <a:lnTo>
                      <a:pt x="146" y="4"/>
                    </a:lnTo>
                    <a:lnTo>
                      <a:pt x="152" y="10"/>
                    </a:lnTo>
                    <a:lnTo>
                      <a:pt x="155" y="15"/>
                    </a:lnTo>
                    <a:lnTo>
                      <a:pt x="156" y="21"/>
                    </a:lnTo>
                    <a:lnTo>
                      <a:pt x="157" y="26"/>
                    </a:lnTo>
                    <a:lnTo>
                      <a:pt x="157" y="31"/>
                    </a:lnTo>
                    <a:lnTo>
                      <a:pt x="155" y="37"/>
                    </a:lnTo>
                    <a:lnTo>
                      <a:pt x="151" y="46"/>
                    </a:lnTo>
                    <a:lnTo>
                      <a:pt x="151" y="49"/>
                    </a:lnTo>
                    <a:lnTo>
                      <a:pt x="153" y="54"/>
                    </a:lnTo>
                    <a:lnTo>
                      <a:pt x="157" y="59"/>
                    </a:lnTo>
                    <a:lnTo>
                      <a:pt x="156" y="57"/>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0" name="Freeform 83"/>
              <p:cNvSpPr>
                <a:spLocks noChangeAspect="1" noChangeArrowheads="1"/>
              </p:cNvSpPr>
              <p:nvPr/>
            </p:nvSpPr>
            <p:spPr bwMode="auto">
              <a:xfrm>
                <a:off x="6207" y="2336"/>
                <a:ext cx="169" cy="262"/>
              </a:xfrm>
              <a:custGeom>
                <a:avLst/>
                <a:gdLst/>
                <a:ahLst/>
                <a:cxnLst>
                  <a:cxn ang="0">
                    <a:pos x="0" y="262"/>
                  </a:cxn>
                  <a:cxn ang="0">
                    <a:pos x="66" y="257"/>
                  </a:cxn>
                  <a:cxn ang="0">
                    <a:pos x="68" y="249"/>
                  </a:cxn>
                  <a:cxn ang="0">
                    <a:pos x="62" y="235"/>
                  </a:cxn>
                  <a:cxn ang="0">
                    <a:pos x="62" y="225"/>
                  </a:cxn>
                  <a:cxn ang="0">
                    <a:pos x="67" y="214"/>
                  </a:cxn>
                  <a:cxn ang="0">
                    <a:pos x="76" y="206"/>
                  </a:cxn>
                  <a:cxn ang="0">
                    <a:pos x="85" y="204"/>
                  </a:cxn>
                  <a:cxn ang="0">
                    <a:pos x="92" y="204"/>
                  </a:cxn>
                  <a:cxn ang="0">
                    <a:pos x="100" y="208"/>
                  </a:cxn>
                  <a:cxn ang="0">
                    <a:pos x="107" y="220"/>
                  </a:cxn>
                  <a:cxn ang="0">
                    <a:pos x="109" y="230"/>
                  </a:cxn>
                  <a:cxn ang="0">
                    <a:pos x="107" y="241"/>
                  </a:cxn>
                  <a:cxn ang="0">
                    <a:pos x="104" y="253"/>
                  </a:cxn>
                  <a:cxn ang="0">
                    <a:pos x="110" y="262"/>
                  </a:cxn>
                  <a:cxn ang="0">
                    <a:pos x="169" y="57"/>
                  </a:cxn>
                  <a:cxn ang="0">
                    <a:pos x="109" y="59"/>
                  </a:cxn>
                  <a:cxn ang="0">
                    <a:pos x="104" y="49"/>
                  </a:cxn>
                  <a:cxn ang="0">
                    <a:pos x="107" y="37"/>
                  </a:cxn>
                  <a:cxn ang="0">
                    <a:pos x="109" y="26"/>
                  </a:cxn>
                  <a:cxn ang="0">
                    <a:pos x="107" y="15"/>
                  </a:cxn>
                  <a:cxn ang="0">
                    <a:pos x="100" y="4"/>
                  </a:cxn>
                  <a:cxn ang="0">
                    <a:pos x="92" y="0"/>
                  </a:cxn>
                  <a:cxn ang="0">
                    <a:pos x="85" y="0"/>
                  </a:cxn>
                  <a:cxn ang="0">
                    <a:pos x="76" y="2"/>
                  </a:cxn>
                  <a:cxn ang="0">
                    <a:pos x="67" y="9"/>
                  </a:cxn>
                  <a:cxn ang="0">
                    <a:pos x="62" y="21"/>
                  </a:cxn>
                  <a:cxn ang="0">
                    <a:pos x="61" y="31"/>
                  </a:cxn>
                  <a:cxn ang="0">
                    <a:pos x="68" y="45"/>
                  </a:cxn>
                  <a:cxn ang="0">
                    <a:pos x="66" y="53"/>
                  </a:cxn>
                  <a:cxn ang="0">
                    <a:pos x="62" y="57"/>
                  </a:cxn>
                  <a:cxn ang="0">
                    <a:pos x="0" y="133"/>
                  </a:cxn>
                  <a:cxn ang="0">
                    <a:pos x="10" y="139"/>
                  </a:cxn>
                  <a:cxn ang="0">
                    <a:pos x="19" y="134"/>
                  </a:cxn>
                  <a:cxn ang="0">
                    <a:pos x="28" y="132"/>
                  </a:cxn>
                  <a:cxn ang="0">
                    <a:pos x="36" y="134"/>
                  </a:cxn>
                  <a:cxn ang="0">
                    <a:pos x="46" y="142"/>
                  </a:cxn>
                  <a:cxn ang="0">
                    <a:pos x="49" y="153"/>
                  </a:cxn>
                  <a:cxn ang="0">
                    <a:pos x="49" y="159"/>
                  </a:cxn>
                  <a:cxn ang="0">
                    <a:pos x="48" y="171"/>
                  </a:cxn>
                  <a:cxn ang="0">
                    <a:pos x="41" y="182"/>
                  </a:cxn>
                  <a:cxn ang="0">
                    <a:pos x="31" y="187"/>
                  </a:cxn>
                  <a:cxn ang="0">
                    <a:pos x="24" y="189"/>
                  </a:cxn>
                  <a:cxn ang="0">
                    <a:pos x="12" y="182"/>
                  </a:cxn>
                  <a:cxn ang="0">
                    <a:pos x="6" y="183"/>
                  </a:cxn>
                  <a:cxn ang="0">
                    <a:pos x="0" y="191"/>
                  </a:cxn>
                </a:cxnLst>
                <a:rect l="0" t="0" r="r" b="b"/>
                <a:pathLst>
                  <a:path w="169" h="262">
                    <a:moveTo>
                      <a:pt x="0" y="191"/>
                    </a:moveTo>
                    <a:lnTo>
                      <a:pt x="0" y="262"/>
                    </a:lnTo>
                    <a:lnTo>
                      <a:pt x="62" y="262"/>
                    </a:lnTo>
                    <a:lnTo>
                      <a:pt x="66" y="257"/>
                    </a:lnTo>
                    <a:lnTo>
                      <a:pt x="68" y="253"/>
                    </a:lnTo>
                    <a:lnTo>
                      <a:pt x="68" y="249"/>
                    </a:lnTo>
                    <a:lnTo>
                      <a:pt x="64" y="241"/>
                    </a:lnTo>
                    <a:lnTo>
                      <a:pt x="62" y="235"/>
                    </a:lnTo>
                    <a:lnTo>
                      <a:pt x="61" y="230"/>
                    </a:lnTo>
                    <a:lnTo>
                      <a:pt x="62" y="225"/>
                    </a:lnTo>
                    <a:lnTo>
                      <a:pt x="64" y="220"/>
                    </a:lnTo>
                    <a:lnTo>
                      <a:pt x="67" y="214"/>
                    </a:lnTo>
                    <a:lnTo>
                      <a:pt x="71" y="208"/>
                    </a:lnTo>
                    <a:lnTo>
                      <a:pt x="76" y="206"/>
                    </a:lnTo>
                    <a:lnTo>
                      <a:pt x="80" y="204"/>
                    </a:lnTo>
                    <a:lnTo>
                      <a:pt x="85" y="204"/>
                    </a:lnTo>
                    <a:lnTo>
                      <a:pt x="85" y="204"/>
                    </a:lnTo>
                    <a:lnTo>
                      <a:pt x="92" y="204"/>
                    </a:lnTo>
                    <a:lnTo>
                      <a:pt x="96" y="206"/>
                    </a:lnTo>
                    <a:lnTo>
                      <a:pt x="100" y="208"/>
                    </a:lnTo>
                    <a:lnTo>
                      <a:pt x="104" y="214"/>
                    </a:lnTo>
                    <a:lnTo>
                      <a:pt x="107" y="220"/>
                    </a:lnTo>
                    <a:lnTo>
                      <a:pt x="109" y="225"/>
                    </a:lnTo>
                    <a:lnTo>
                      <a:pt x="109" y="230"/>
                    </a:lnTo>
                    <a:lnTo>
                      <a:pt x="109" y="235"/>
                    </a:lnTo>
                    <a:lnTo>
                      <a:pt x="107" y="241"/>
                    </a:lnTo>
                    <a:lnTo>
                      <a:pt x="104" y="249"/>
                    </a:lnTo>
                    <a:lnTo>
                      <a:pt x="104" y="253"/>
                    </a:lnTo>
                    <a:lnTo>
                      <a:pt x="105" y="257"/>
                    </a:lnTo>
                    <a:lnTo>
                      <a:pt x="110" y="262"/>
                    </a:lnTo>
                    <a:lnTo>
                      <a:pt x="169" y="262"/>
                    </a:lnTo>
                    <a:lnTo>
                      <a:pt x="169" y="57"/>
                    </a:lnTo>
                    <a:lnTo>
                      <a:pt x="110" y="57"/>
                    </a:lnTo>
                    <a:lnTo>
                      <a:pt x="109" y="59"/>
                    </a:lnTo>
                    <a:lnTo>
                      <a:pt x="104" y="53"/>
                    </a:lnTo>
                    <a:lnTo>
                      <a:pt x="104" y="49"/>
                    </a:lnTo>
                    <a:lnTo>
                      <a:pt x="104" y="45"/>
                    </a:lnTo>
                    <a:lnTo>
                      <a:pt x="107" y="37"/>
                    </a:lnTo>
                    <a:lnTo>
                      <a:pt x="109" y="31"/>
                    </a:lnTo>
                    <a:lnTo>
                      <a:pt x="109" y="26"/>
                    </a:lnTo>
                    <a:lnTo>
                      <a:pt x="108" y="21"/>
                    </a:lnTo>
                    <a:lnTo>
                      <a:pt x="107" y="15"/>
                    </a:lnTo>
                    <a:lnTo>
                      <a:pt x="104" y="9"/>
                    </a:lnTo>
                    <a:lnTo>
                      <a:pt x="100" y="4"/>
                    </a:lnTo>
                    <a:lnTo>
                      <a:pt x="96" y="2"/>
                    </a:lnTo>
                    <a:lnTo>
                      <a:pt x="92" y="0"/>
                    </a:lnTo>
                    <a:lnTo>
                      <a:pt x="85" y="0"/>
                    </a:lnTo>
                    <a:lnTo>
                      <a:pt x="85" y="0"/>
                    </a:lnTo>
                    <a:lnTo>
                      <a:pt x="80" y="0"/>
                    </a:lnTo>
                    <a:lnTo>
                      <a:pt x="76" y="2"/>
                    </a:lnTo>
                    <a:lnTo>
                      <a:pt x="71" y="4"/>
                    </a:lnTo>
                    <a:lnTo>
                      <a:pt x="67" y="9"/>
                    </a:lnTo>
                    <a:lnTo>
                      <a:pt x="64" y="15"/>
                    </a:lnTo>
                    <a:lnTo>
                      <a:pt x="62" y="21"/>
                    </a:lnTo>
                    <a:lnTo>
                      <a:pt x="61" y="26"/>
                    </a:lnTo>
                    <a:lnTo>
                      <a:pt x="61" y="31"/>
                    </a:lnTo>
                    <a:lnTo>
                      <a:pt x="64" y="37"/>
                    </a:lnTo>
                    <a:lnTo>
                      <a:pt x="68" y="45"/>
                    </a:lnTo>
                    <a:lnTo>
                      <a:pt x="68" y="49"/>
                    </a:lnTo>
                    <a:lnTo>
                      <a:pt x="66" y="53"/>
                    </a:lnTo>
                    <a:lnTo>
                      <a:pt x="61" y="59"/>
                    </a:lnTo>
                    <a:lnTo>
                      <a:pt x="62" y="57"/>
                    </a:lnTo>
                    <a:lnTo>
                      <a:pt x="0" y="57"/>
                    </a:lnTo>
                    <a:lnTo>
                      <a:pt x="0" y="133"/>
                    </a:lnTo>
                    <a:lnTo>
                      <a:pt x="6" y="136"/>
                    </a:lnTo>
                    <a:lnTo>
                      <a:pt x="10" y="139"/>
                    </a:lnTo>
                    <a:lnTo>
                      <a:pt x="12" y="138"/>
                    </a:lnTo>
                    <a:lnTo>
                      <a:pt x="19" y="134"/>
                    </a:lnTo>
                    <a:lnTo>
                      <a:pt x="24" y="132"/>
                    </a:lnTo>
                    <a:lnTo>
                      <a:pt x="28" y="132"/>
                    </a:lnTo>
                    <a:lnTo>
                      <a:pt x="31" y="132"/>
                    </a:lnTo>
                    <a:lnTo>
                      <a:pt x="36" y="134"/>
                    </a:lnTo>
                    <a:lnTo>
                      <a:pt x="41" y="136"/>
                    </a:lnTo>
                    <a:lnTo>
                      <a:pt x="46" y="142"/>
                    </a:lnTo>
                    <a:lnTo>
                      <a:pt x="48" y="147"/>
                    </a:lnTo>
                    <a:lnTo>
                      <a:pt x="49" y="153"/>
                    </a:lnTo>
                    <a:lnTo>
                      <a:pt x="49" y="159"/>
                    </a:lnTo>
                    <a:lnTo>
                      <a:pt x="49" y="159"/>
                    </a:lnTo>
                    <a:lnTo>
                      <a:pt x="49" y="168"/>
                    </a:lnTo>
                    <a:lnTo>
                      <a:pt x="48" y="171"/>
                    </a:lnTo>
                    <a:lnTo>
                      <a:pt x="46" y="177"/>
                    </a:lnTo>
                    <a:lnTo>
                      <a:pt x="41" y="182"/>
                    </a:lnTo>
                    <a:lnTo>
                      <a:pt x="36" y="186"/>
                    </a:lnTo>
                    <a:lnTo>
                      <a:pt x="31" y="187"/>
                    </a:lnTo>
                    <a:lnTo>
                      <a:pt x="28" y="189"/>
                    </a:lnTo>
                    <a:lnTo>
                      <a:pt x="24" y="189"/>
                    </a:lnTo>
                    <a:lnTo>
                      <a:pt x="19" y="186"/>
                    </a:lnTo>
                    <a:lnTo>
                      <a:pt x="12" y="182"/>
                    </a:lnTo>
                    <a:lnTo>
                      <a:pt x="10" y="182"/>
                    </a:lnTo>
                    <a:lnTo>
                      <a:pt x="6" y="183"/>
                    </a:lnTo>
                    <a:lnTo>
                      <a:pt x="0" y="189"/>
                    </a:lnTo>
                    <a:lnTo>
                      <a:pt x="0" y="191"/>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1" name="Freeform 84"/>
              <p:cNvSpPr>
                <a:spLocks noChangeAspect="1" noChangeArrowheads="1"/>
              </p:cNvSpPr>
              <p:nvPr/>
            </p:nvSpPr>
            <p:spPr bwMode="auto">
              <a:xfrm>
                <a:off x="5533" y="2599"/>
                <a:ext cx="216" cy="204"/>
              </a:xfrm>
              <a:custGeom>
                <a:avLst/>
                <a:gdLst/>
                <a:ahLst/>
                <a:cxnLst>
                  <a:cxn ang="0">
                    <a:pos x="168" y="0"/>
                  </a:cxn>
                  <a:cxn ang="0">
                    <a:pos x="168" y="74"/>
                  </a:cxn>
                  <a:cxn ang="0">
                    <a:pos x="173" y="78"/>
                  </a:cxn>
                  <a:cxn ang="0">
                    <a:pos x="178" y="81"/>
                  </a:cxn>
                  <a:cxn ang="0">
                    <a:pos x="180" y="80"/>
                  </a:cxn>
                  <a:cxn ang="0">
                    <a:pos x="187" y="76"/>
                  </a:cxn>
                  <a:cxn ang="0">
                    <a:pos x="191" y="74"/>
                  </a:cxn>
                  <a:cxn ang="0">
                    <a:pos x="195" y="74"/>
                  </a:cxn>
                  <a:cxn ang="0">
                    <a:pos x="201" y="74"/>
                  </a:cxn>
                  <a:cxn ang="0">
                    <a:pos x="204" y="76"/>
                  </a:cxn>
                  <a:cxn ang="0">
                    <a:pos x="208" y="79"/>
                  </a:cxn>
                  <a:cxn ang="0">
                    <a:pos x="214" y="85"/>
                  </a:cxn>
                  <a:cxn ang="0">
                    <a:pos x="216" y="90"/>
                  </a:cxn>
                  <a:cxn ang="0">
                    <a:pos x="216" y="95"/>
                  </a:cxn>
                  <a:cxn ang="0">
                    <a:pos x="216" y="102"/>
                  </a:cxn>
                  <a:cxn ang="0">
                    <a:pos x="216" y="102"/>
                  </a:cxn>
                  <a:cxn ang="0">
                    <a:pos x="216" y="110"/>
                  </a:cxn>
                  <a:cxn ang="0">
                    <a:pos x="216" y="114"/>
                  </a:cxn>
                  <a:cxn ang="0">
                    <a:pos x="214" y="119"/>
                  </a:cxn>
                  <a:cxn ang="0">
                    <a:pos x="208" y="124"/>
                  </a:cxn>
                  <a:cxn ang="0">
                    <a:pos x="204" y="128"/>
                  </a:cxn>
                  <a:cxn ang="0">
                    <a:pos x="201" y="130"/>
                  </a:cxn>
                  <a:cxn ang="0">
                    <a:pos x="195" y="130"/>
                  </a:cxn>
                  <a:cxn ang="0">
                    <a:pos x="191" y="130"/>
                  </a:cxn>
                  <a:cxn ang="0">
                    <a:pos x="187" y="128"/>
                  </a:cxn>
                  <a:cxn ang="0">
                    <a:pos x="180" y="123"/>
                  </a:cxn>
                  <a:cxn ang="0">
                    <a:pos x="178" y="123"/>
                  </a:cxn>
                  <a:cxn ang="0">
                    <a:pos x="173" y="125"/>
                  </a:cxn>
                  <a:cxn ang="0">
                    <a:pos x="168" y="133"/>
                  </a:cxn>
                  <a:cxn ang="0">
                    <a:pos x="168" y="204"/>
                  </a:cxn>
                  <a:cxn ang="0">
                    <a:pos x="0" y="204"/>
                  </a:cxn>
                  <a:cxn ang="0">
                    <a:pos x="0" y="0"/>
                  </a:cxn>
                  <a:cxn ang="0">
                    <a:pos x="59" y="0"/>
                  </a:cxn>
                  <a:cxn ang="0">
                    <a:pos x="60" y="0"/>
                  </a:cxn>
                  <a:cxn ang="0">
                    <a:pos x="66" y="6"/>
                  </a:cxn>
                  <a:cxn ang="0">
                    <a:pos x="67" y="11"/>
                  </a:cxn>
                  <a:cxn ang="0">
                    <a:pos x="67" y="14"/>
                  </a:cxn>
                  <a:cxn ang="0">
                    <a:pos x="62" y="21"/>
                  </a:cxn>
                  <a:cxn ang="0">
                    <a:pos x="60" y="27"/>
                  </a:cxn>
                  <a:cxn ang="0">
                    <a:pos x="60" y="32"/>
                  </a:cxn>
                  <a:cxn ang="0">
                    <a:pos x="61" y="38"/>
                  </a:cxn>
                  <a:cxn ang="0">
                    <a:pos x="62" y="43"/>
                  </a:cxn>
                  <a:cxn ang="0">
                    <a:pos x="66" y="49"/>
                  </a:cxn>
                  <a:cxn ang="0">
                    <a:pos x="72" y="54"/>
                  </a:cxn>
                  <a:cxn ang="0">
                    <a:pos x="74" y="57"/>
                  </a:cxn>
                  <a:cxn ang="0">
                    <a:pos x="78" y="59"/>
                  </a:cxn>
                  <a:cxn ang="0">
                    <a:pos x="84" y="59"/>
                  </a:cxn>
                  <a:cxn ang="0">
                    <a:pos x="84" y="59"/>
                  </a:cxn>
                  <a:cxn ang="0">
                    <a:pos x="92" y="59"/>
                  </a:cxn>
                  <a:cxn ang="0">
                    <a:pos x="95" y="57"/>
                  </a:cxn>
                  <a:cxn ang="0">
                    <a:pos x="99" y="54"/>
                  </a:cxn>
                  <a:cxn ang="0">
                    <a:pos x="104" y="49"/>
                  </a:cxn>
                  <a:cxn ang="0">
                    <a:pos x="107" y="43"/>
                  </a:cxn>
                  <a:cxn ang="0">
                    <a:pos x="107" y="38"/>
                  </a:cxn>
                  <a:cxn ang="0">
                    <a:pos x="107" y="32"/>
                  </a:cxn>
                  <a:cxn ang="0">
                    <a:pos x="107" y="27"/>
                  </a:cxn>
                  <a:cxn ang="0">
                    <a:pos x="107" y="21"/>
                  </a:cxn>
                  <a:cxn ang="0">
                    <a:pos x="102" y="14"/>
                  </a:cxn>
                  <a:cxn ang="0">
                    <a:pos x="102" y="11"/>
                  </a:cxn>
                  <a:cxn ang="0">
                    <a:pos x="104" y="6"/>
                  </a:cxn>
                  <a:cxn ang="0">
                    <a:pos x="107" y="0"/>
                  </a:cxn>
                  <a:cxn ang="0">
                    <a:pos x="168" y="0"/>
                  </a:cxn>
                </a:cxnLst>
                <a:rect l="0" t="0" r="r" b="b"/>
                <a:pathLst>
                  <a:path w="216" h="204">
                    <a:moveTo>
                      <a:pt x="168" y="0"/>
                    </a:moveTo>
                    <a:lnTo>
                      <a:pt x="168" y="74"/>
                    </a:lnTo>
                    <a:lnTo>
                      <a:pt x="173" y="78"/>
                    </a:lnTo>
                    <a:lnTo>
                      <a:pt x="178" y="81"/>
                    </a:lnTo>
                    <a:lnTo>
                      <a:pt x="180" y="80"/>
                    </a:lnTo>
                    <a:lnTo>
                      <a:pt x="187" y="76"/>
                    </a:lnTo>
                    <a:lnTo>
                      <a:pt x="191" y="74"/>
                    </a:lnTo>
                    <a:lnTo>
                      <a:pt x="195" y="74"/>
                    </a:lnTo>
                    <a:lnTo>
                      <a:pt x="201" y="74"/>
                    </a:lnTo>
                    <a:lnTo>
                      <a:pt x="204" y="76"/>
                    </a:lnTo>
                    <a:lnTo>
                      <a:pt x="208" y="79"/>
                    </a:lnTo>
                    <a:lnTo>
                      <a:pt x="214" y="85"/>
                    </a:lnTo>
                    <a:lnTo>
                      <a:pt x="216" y="90"/>
                    </a:lnTo>
                    <a:lnTo>
                      <a:pt x="216" y="95"/>
                    </a:lnTo>
                    <a:lnTo>
                      <a:pt x="216" y="102"/>
                    </a:lnTo>
                    <a:lnTo>
                      <a:pt x="216" y="102"/>
                    </a:lnTo>
                    <a:lnTo>
                      <a:pt x="216" y="110"/>
                    </a:lnTo>
                    <a:lnTo>
                      <a:pt x="216" y="114"/>
                    </a:lnTo>
                    <a:lnTo>
                      <a:pt x="214" y="119"/>
                    </a:lnTo>
                    <a:lnTo>
                      <a:pt x="208" y="124"/>
                    </a:lnTo>
                    <a:lnTo>
                      <a:pt x="204" y="128"/>
                    </a:lnTo>
                    <a:lnTo>
                      <a:pt x="201" y="130"/>
                    </a:lnTo>
                    <a:lnTo>
                      <a:pt x="195" y="130"/>
                    </a:lnTo>
                    <a:lnTo>
                      <a:pt x="191" y="130"/>
                    </a:lnTo>
                    <a:lnTo>
                      <a:pt x="187" y="128"/>
                    </a:lnTo>
                    <a:lnTo>
                      <a:pt x="180" y="123"/>
                    </a:lnTo>
                    <a:lnTo>
                      <a:pt x="178" y="123"/>
                    </a:lnTo>
                    <a:lnTo>
                      <a:pt x="173" y="125"/>
                    </a:lnTo>
                    <a:lnTo>
                      <a:pt x="168" y="133"/>
                    </a:lnTo>
                    <a:lnTo>
                      <a:pt x="168" y="204"/>
                    </a:lnTo>
                    <a:lnTo>
                      <a:pt x="0" y="204"/>
                    </a:lnTo>
                    <a:lnTo>
                      <a:pt x="0" y="0"/>
                    </a:lnTo>
                    <a:lnTo>
                      <a:pt x="59" y="0"/>
                    </a:lnTo>
                    <a:lnTo>
                      <a:pt x="60" y="0"/>
                    </a:lnTo>
                    <a:lnTo>
                      <a:pt x="66" y="6"/>
                    </a:lnTo>
                    <a:lnTo>
                      <a:pt x="67" y="11"/>
                    </a:lnTo>
                    <a:lnTo>
                      <a:pt x="67" y="14"/>
                    </a:lnTo>
                    <a:lnTo>
                      <a:pt x="62" y="21"/>
                    </a:lnTo>
                    <a:lnTo>
                      <a:pt x="60" y="27"/>
                    </a:lnTo>
                    <a:lnTo>
                      <a:pt x="60" y="32"/>
                    </a:lnTo>
                    <a:lnTo>
                      <a:pt x="61" y="38"/>
                    </a:lnTo>
                    <a:lnTo>
                      <a:pt x="62" y="43"/>
                    </a:lnTo>
                    <a:lnTo>
                      <a:pt x="66" y="49"/>
                    </a:lnTo>
                    <a:lnTo>
                      <a:pt x="72" y="54"/>
                    </a:lnTo>
                    <a:lnTo>
                      <a:pt x="74" y="57"/>
                    </a:lnTo>
                    <a:lnTo>
                      <a:pt x="78" y="59"/>
                    </a:lnTo>
                    <a:lnTo>
                      <a:pt x="84" y="59"/>
                    </a:lnTo>
                    <a:lnTo>
                      <a:pt x="84" y="59"/>
                    </a:lnTo>
                    <a:lnTo>
                      <a:pt x="92" y="59"/>
                    </a:lnTo>
                    <a:lnTo>
                      <a:pt x="95" y="57"/>
                    </a:lnTo>
                    <a:lnTo>
                      <a:pt x="99" y="54"/>
                    </a:lnTo>
                    <a:lnTo>
                      <a:pt x="104" y="49"/>
                    </a:lnTo>
                    <a:lnTo>
                      <a:pt x="107" y="43"/>
                    </a:lnTo>
                    <a:lnTo>
                      <a:pt x="107" y="38"/>
                    </a:lnTo>
                    <a:lnTo>
                      <a:pt x="107" y="32"/>
                    </a:lnTo>
                    <a:lnTo>
                      <a:pt x="107" y="27"/>
                    </a:lnTo>
                    <a:lnTo>
                      <a:pt x="107" y="21"/>
                    </a:lnTo>
                    <a:lnTo>
                      <a:pt x="102" y="14"/>
                    </a:lnTo>
                    <a:lnTo>
                      <a:pt x="102" y="11"/>
                    </a:lnTo>
                    <a:lnTo>
                      <a:pt x="104" y="6"/>
                    </a:lnTo>
                    <a:lnTo>
                      <a:pt x="107" y="0"/>
                    </a:lnTo>
                    <a:lnTo>
                      <a:pt x="168" y="0"/>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2" name="Freeform 85"/>
              <p:cNvSpPr>
                <a:spLocks noChangeAspect="1" noChangeArrowheads="1"/>
              </p:cNvSpPr>
              <p:nvPr/>
            </p:nvSpPr>
            <p:spPr bwMode="auto">
              <a:xfrm>
                <a:off x="5701" y="2541"/>
                <a:ext cx="169" cy="262"/>
              </a:xfrm>
              <a:custGeom>
                <a:avLst/>
                <a:gdLst/>
                <a:ahLst/>
                <a:cxnLst>
                  <a:cxn ang="0">
                    <a:pos x="169" y="57"/>
                  </a:cxn>
                  <a:cxn ang="0">
                    <a:pos x="165" y="136"/>
                  </a:cxn>
                  <a:cxn ang="0">
                    <a:pos x="159" y="138"/>
                  </a:cxn>
                  <a:cxn ang="0">
                    <a:pos x="147" y="132"/>
                  </a:cxn>
                  <a:cxn ang="0">
                    <a:pos x="139" y="132"/>
                  </a:cxn>
                  <a:cxn ang="0">
                    <a:pos x="130" y="137"/>
                  </a:cxn>
                  <a:cxn ang="0">
                    <a:pos x="123" y="148"/>
                  </a:cxn>
                  <a:cxn ang="0">
                    <a:pos x="121" y="160"/>
                  </a:cxn>
                  <a:cxn ang="0">
                    <a:pos x="121" y="168"/>
                  </a:cxn>
                  <a:cxn ang="0">
                    <a:pos x="124" y="177"/>
                  </a:cxn>
                  <a:cxn ang="0">
                    <a:pos x="134" y="186"/>
                  </a:cxn>
                  <a:cxn ang="0">
                    <a:pos x="144" y="188"/>
                  </a:cxn>
                  <a:cxn ang="0">
                    <a:pos x="152" y="186"/>
                  </a:cxn>
                  <a:cxn ang="0">
                    <a:pos x="161" y="181"/>
                  </a:cxn>
                  <a:cxn ang="0">
                    <a:pos x="169" y="191"/>
                  </a:cxn>
                  <a:cxn ang="0">
                    <a:pos x="0" y="262"/>
                  </a:cxn>
                  <a:cxn ang="0">
                    <a:pos x="0" y="188"/>
                  </a:cxn>
                  <a:cxn ang="0">
                    <a:pos x="10" y="181"/>
                  </a:cxn>
                  <a:cxn ang="0">
                    <a:pos x="19" y="186"/>
                  </a:cxn>
                  <a:cxn ang="0">
                    <a:pos x="27" y="188"/>
                  </a:cxn>
                  <a:cxn ang="0">
                    <a:pos x="36" y="186"/>
                  </a:cxn>
                  <a:cxn ang="0">
                    <a:pos x="45" y="177"/>
                  </a:cxn>
                  <a:cxn ang="0">
                    <a:pos x="48" y="168"/>
                  </a:cxn>
                  <a:cxn ang="0">
                    <a:pos x="48" y="160"/>
                  </a:cxn>
                  <a:cxn ang="0">
                    <a:pos x="48" y="148"/>
                  </a:cxn>
                  <a:cxn ang="0">
                    <a:pos x="40" y="137"/>
                  </a:cxn>
                  <a:cxn ang="0">
                    <a:pos x="32" y="132"/>
                  </a:cxn>
                  <a:cxn ang="0">
                    <a:pos x="23" y="132"/>
                  </a:cxn>
                  <a:cxn ang="0">
                    <a:pos x="12" y="138"/>
                  </a:cxn>
                  <a:cxn ang="0">
                    <a:pos x="5" y="136"/>
                  </a:cxn>
                  <a:cxn ang="0">
                    <a:pos x="0" y="57"/>
                  </a:cxn>
                  <a:cxn ang="0">
                    <a:pos x="60" y="58"/>
                  </a:cxn>
                  <a:cxn ang="0">
                    <a:pos x="67" y="48"/>
                  </a:cxn>
                  <a:cxn ang="0">
                    <a:pos x="62" y="36"/>
                  </a:cxn>
                  <a:cxn ang="0">
                    <a:pos x="60" y="25"/>
                  </a:cxn>
                  <a:cxn ang="0">
                    <a:pos x="62" y="15"/>
                  </a:cxn>
                  <a:cxn ang="0">
                    <a:pos x="71" y="4"/>
                  </a:cxn>
                  <a:cxn ang="0">
                    <a:pos x="79" y="0"/>
                  </a:cxn>
                  <a:cxn ang="0">
                    <a:pos x="84" y="0"/>
                  </a:cxn>
                  <a:cxn ang="0">
                    <a:pos x="95" y="1"/>
                  </a:cxn>
                  <a:cxn ang="0">
                    <a:pos x="105" y="10"/>
                  </a:cxn>
                  <a:cxn ang="0">
                    <a:pos x="109" y="21"/>
                  </a:cxn>
                  <a:cxn ang="0">
                    <a:pos x="109" y="30"/>
                  </a:cxn>
                  <a:cxn ang="0">
                    <a:pos x="103" y="44"/>
                  </a:cxn>
                  <a:cxn ang="0">
                    <a:pos x="105" y="52"/>
                  </a:cxn>
                  <a:cxn ang="0">
                    <a:pos x="109" y="57"/>
                  </a:cxn>
                </a:cxnLst>
                <a:rect l="0" t="0" r="r" b="b"/>
                <a:pathLst>
                  <a:path w="169" h="262">
                    <a:moveTo>
                      <a:pt x="109" y="57"/>
                    </a:moveTo>
                    <a:lnTo>
                      <a:pt x="169" y="57"/>
                    </a:lnTo>
                    <a:lnTo>
                      <a:pt x="169" y="132"/>
                    </a:lnTo>
                    <a:lnTo>
                      <a:pt x="165" y="136"/>
                    </a:lnTo>
                    <a:lnTo>
                      <a:pt x="161" y="138"/>
                    </a:lnTo>
                    <a:lnTo>
                      <a:pt x="159" y="138"/>
                    </a:lnTo>
                    <a:lnTo>
                      <a:pt x="152" y="133"/>
                    </a:lnTo>
                    <a:lnTo>
                      <a:pt x="147" y="132"/>
                    </a:lnTo>
                    <a:lnTo>
                      <a:pt x="144" y="132"/>
                    </a:lnTo>
                    <a:lnTo>
                      <a:pt x="139" y="132"/>
                    </a:lnTo>
                    <a:lnTo>
                      <a:pt x="134" y="133"/>
                    </a:lnTo>
                    <a:lnTo>
                      <a:pt x="130" y="137"/>
                    </a:lnTo>
                    <a:lnTo>
                      <a:pt x="124" y="143"/>
                    </a:lnTo>
                    <a:lnTo>
                      <a:pt x="123" y="148"/>
                    </a:lnTo>
                    <a:lnTo>
                      <a:pt x="121" y="153"/>
                    </a:lnTo>
                    <a:lnTo>
                      <a:pt x="121" y="160"/>
                    </a:lnTo>
                    <a:lnTo>
                      <a:pt x="121" y="160"/>
                    </a:lnTo>
                    <a:lnTo>
                      <a:pt x="121" y="168"/>
                    </a:lnTo>
                    <a:lnTo>
                      <a:pt x="123" y="172"/>
                    </a:lnTo>
                    <a:lnTo>
                      <a:pt x="124" y="177"/>
                    </a:lnTo>
                    <a:lnTo>
                      <a:pt x="130" y="182"/>
                    </a:lnTo>
                    <a:lnTo>
                      <a:pt x="134" y="186"/>
                    </a:lnTo>
                    <a:lnTo>
                      <a:pt x="139" y="188"/>
                    </a:lnTo>
                    <a:lnTo>
                      <a:pt x="144" y="188"/>
                    </a:lnTo>
                    <a:lnTo>
                      <a:pt x="147" y="188"/>
                    </a:lnTo>
                    <a:lnTo>
                      <a:pt x="152" y="186"/>
                    </a:lnTo>
                    <a:lnTo>
                      <a:pt x="159" y="181"/>
                    </a:lnTo>
                    <a:lnTo>
                      <a:pt x="161" y="181"/>
                    </a:lnTo>
                    <a:lnTo>
                      <a:pt x="165" y="183"/>
                    </a:lnTo>
                    <a:lnTo>
                      <a:pt x="169" y="191"/>
                    </a:lnTo>
                    <a:lnTo>
                      <a:pt x="169" y="262"/>
                    </a:lnTo>
                    <a:lnTo>
                      <a:pt x="0" y="262"/>
                    </a:lnTo>
                    <a:lnTo>
                      <a:pt x="0" y="191"/>
                    </a:lnTo>
                    <a:lnTo>
                      <a:pt x="0" y="188"/>
                    </a:lnTo>
                    <a:lnTo>
                      <a:pt x="5" y="183"/>
                    </a:lnTo>
                    <a:lnTo>
                      <a:pt x="10" y="181"/>
                    </a:lnTo>
                    <a:lnTo>
                      <a:pt x="12" y="181"/>
                    </a:lnTo>
                    <a:lnTo>
                      <a:pt x="19" y="186"/>
                    </a:lnTo>
                    <a:lnTo>
                      <a:pt x="23" y="188"/>
                    </a:lnTo>
                    <a:lnTo>
                      <a:pt x="27" y="188"/>
                    </a:lnTo>
                    <a:lnTo>
                      <a:pt x="32" y="188"/>
                    </a:lnTo>
                    <a:lnTo>
                      <a:pt x="36" y="186"/>
                    </a:lnTo>
                    <a:lnTo>
                      <a:pt x="40" y="182"/>
                    </a:lnTo>
                    <a:lnTo>
                      <a:pt x="45" y="177"/>
                    </a:lnTo>
                    <a:lnTo>
                      <a:pt x="48" y="172"/>
                    </a:lnTo>
                    <a:lnTo>
                      <a:pt x="48" y="168"/>
                    </a:lnTo>
                    <a:lnTo>
                      <a:pt x="48" y="160"/>
                    </a:lnTo>
                    <a:lnTo>
                      <a:pt x="48" y="160"/>
                    </a:lnTo>
                    <a:lnTo>
                      <a:pt x="48" y="153"/>
                    </a:lnTo>
                    <a:lnTo>
                      <a:pt x="48" y="148"/>
                    </a:lnTo>
                    <a:lnTo>
                      <a:pt x="45" y="143"/>
                    </a:lnTo>
                    <a:lnTo>
                      <a:pt x="40" y="137"/>
                    </a:lnTo>
                    <a:lnTo>
                      <a:pt x="36" y="133"/>
                    </a:lnTo>
                    <a:lnTo>
                      <a:pt x="32" y="132"/>
                    </a:lnTo>
                    <a:lnTo>
                      <a:pt x="27" y="132"/>
                    </a:lnTo>
                    <a:lnTo>
                      <a:pt x="23" y="132"/>
                    </a:lnTo>
                    <a:lnTo>
                      <a:pt x="19" y="133"/>
                    </a:lnTo>
                    <a:lnTo>
                      <a:pt x="12" y="138"/>
                    </a:lnTo>
                    <a:lnTo>
                      <a:pt x="10" y="138"/>
                    </a:lnTo>
                    <a:lnTo>
                      <a:pt x="5" y="136"/>
                    </a:lnTo>
                    <a:lnTo>
                      <a:pt x="0" y="132"/>
                    </a:lnTo>
                    <a:lnTo>
                      <a:pt x="0" y="57"/>
                    </a:lnTo>
                    <a:lnTo>
                      <a:pt x="60" y="57"/>
                    </a:lnTo>
                    <a:lnTo>
                      <a:pt x="60" y="58"/>
                    </a:lnTo>
                    <a:lnTo>
                      <a:pt x="65" y="52"/>
                    </a:lnTo>
                    <a:lnTo>
                      <a:pt x="67" y="48"/>
                    </a:lnTo>
                    <a:lnTo>
                      <a:pt x="67" y="44"/>
                    </a:lnTo>
                    <a:lnTo>
                      <a:pt x="62" y="36"/>
                    </a:lnTo>
                    <a:lnTo>
                      <a:pt x="60" y="30"/>
                    </a:lnTo>
                    <a:lnTo>
                      <a:pt x="60" y="25"/>
                    </a:lnTo>
                    <a:lnTo>
                      <a:pt x="60" y="21"/>
                    </a:lnTo>
                    <a:lnTo>
                      <a:pt x="62" y="15"/>
                    </a:lnTo>
                    <a:lnTo>
                      <a:pt x="66" y="10"/>
                    </a:lnTo>
                    <a:lnTo>
                      <a:pt x="71" y="4"/>
                    </a:lnTo>
                    <a:lnTo>
                      <a:pt x="75" y="1"/>
                    </a:lnTo>
                    <a:lnTo>
                      <a:pt x="79" y="0"/>
                    </a:lnTo>
                    <a:lnTo>
                      <a:pt x="84" y="0"/>
                    </a:lnTo>
                    <a:lnTo>
                      <a:pt x="84" y="0"/>
                    </a:lnTo>
                    <a:lnTo>
                      <a:pt x="90" y="0"/>
                    </a:lnTo>
                    <a:lnTo>
                      <a:pt x="95" y="1"/>
                    </a:lnTo>
                    <a:lnTo>
                      <a:pt x="99" y="4"/>
                    </a:lnTo>
                    <a:lnTo>
                      <a:pt x="105" y="10"/>
                    </a:lnTo>
                    <a:lnTo>
                      <a:pt x="108" y="15"/>
                    </a:lnTo>
                    <a:lnTo>
                      <a:pt x="109" y="21"/>
                    </a:lnTo>
                    <a:lnTo>
                      <a:pt x="109" y="25"/>
                    </a:lnTo>
                    <a:lnTo>
                      <a:pt x="109" y="30"/>
                    </a:lnTo>
                    <a:lnTo>
                      <a:pt x="108" y="36"/>
                    </a:lnTo>
                    <a:lnTo>
                      <a:pt x="103" y="44"/>
                    </a:lnTo>
                    <a:lnTo>
                      <a:pt x="103" y="48"/>
                    </a:lnTo>
                    <a:lnTo>
                      <a:pt x="105" y="52"/>
                    </a:lnTo>
                    <a:lnTo>
                      <a:pt x="109" y="58"/>
                    </a:lnTo>
                    <a:lnTo>
                      <a:pt x="109" y="57"/>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3" name="Freeform 86"/>
              <p:cNvSpPr>
                <a:spLocks noChangeAspect="1" noChangeArrowheads="1"/>
              </p:cNvSpPr>
              <p:nvPr/>
            </p:nvSpPr>
            <p:spPr bwMode="auto">
              <a:xfrm>
                <a:off x="5822" y="2598"/>
                <a:ext cx="216" cy="205"/>
              </a:xfrm>
              <a:custGeom>
                <a:avLst/>
                <a:gdLst/>
                <a:ahLst/>
                <a:cxnLst>
                  <a:cxn ang="0">
                    <a:pos x="216" y="0"/>
                  </a:cxn>
                  <a:cxn ang="0">
                    <a:pos x="213" y="79"/>
                  </a:cxn>
                  <a:cxn ang="0">
                    <a:pos x="206" y="81"/>
                  </a:cxn>
                  <a:cxn ang="0">
                    <a:pos x="194" y="75"/>
                  </a:cxn>
                  <a:cxn ang="0">
                    <a:pos x="187" y="75"/>
                  </a:cxn>
                  <a:cxn ang="0">
                    <a:pos x="177" y="80"/>
                  </a:cxn>
                  <a:cxn ang="0">
                    <a:pos x="169" y="91"/>
                  </a:cxn>
                  <a:cxn ang="0">
                    <a:pos x="167" y="103"/>
                  </a:cxn>
                  <a:cxn ang="0">
                    <a:pos x="167" y="111"/>
                  </a:cxn>
                  <a:cxn ang="0">
                    <a:pos x="173" y="120"/>
                  </a:cxn>
                  <a:cxn ang="0">
                    <a:pos x="181" y="129"/>
                  </a:cxn>
                  <a:cxn ang="0">
                    <a:pos x="192" y="131"/>
                  </a:cxn>
                  <a:cxn ang="0">
                    <a:pos x="200" y="129"/>
                  </a:cxn>
                  <a:cxn ang="0">
                    <a:pos x="208" y="124"/>
                  </a:cxn>
                  <a:cxn ang="0">
                    <a:pos x="216" y="134"/>
                  </a:cxn>
                  <a:cxn ang="0">
                    <a:pos x="48" y="205"/>
                  </a:cxn>
                  <a:cxn ang="0">
                    <a:pos x="48" y="131"/>
                  </a:cxn>
                  <a:cxn ang="0">
                    <a:pos x="40" y="124"/>
                  </a:cxn>
                  <a:cxn ang="0">
                    <a:pos x="30" y="129"/>
                  </a:cxn>
                  <a:cxn ang="0">
                    <a:pos x="23" y="131"/>
                  </a:cxn>
                  <a:cxn ang="0">
                    <a:pos x="13" y="129"/>
                  </a:cxn>
                  <a:cxn ang="0">
                    <a:pos x="3" y="120"/>
                  </a:cxn>
                  <a:cxn ang="0">
                    <a:pos x="0" y="111"/>
                  </a:cxn>
                  <a:cxn ang="0">
                    <a:pos x="0" y="103"/>
                  </a:cxn>
                  <a:cxn ang="0">
                    <a:pos x="1" y="91"/>
                  </a:cxn>
                  <a:cxn ang="0">
                    <a:pos x="9" y="80"/>
                  </a:cxn>
                  <a:cxn ang="0">
                    <a:pos x="17" y="75"/>
                  </a:cxn>
                  <a:cxn ang="0">
                    <a:pos x="26" y="75"/>
                  </a:cxn>
                  <a:cxn ang="0">
                    <a:pos x="38" y="81"/>
                  </a:cxn>
                  <a:cxn ang="0">
                    <a:pos x="44" y="79"/>
                  </a:cxn>
                  <a:cxn ang="0">
                    <a:pos x="48" y="0"/>
                  </a:cxn>
                  <a:cxn ang="0">
                    <a:pos x="109" y="1"/>
                  </a:cxn>
                  <a:cxn ang="0">
                    <a:pos x="115" y="12"/>
                  </a:cxn>
                  <a:cxn ang="0">
                    <a:pos x="111" y="22"/>
                  </a:cxn>
                  <a:cxn ang="0">
                    <a:pos x="109" y="33"/>
                  </a:cxn>
                  <a:cxn ang="0">
                    <a:pos x="111" y="44"/>
                  </a:cxn>
                  <a:cxn ang="0">
                    <a:pos x="119" y="55"/>
                  </a:cxn>
                  <a:cxn ang="0">
                    <a:pos x="128" y="60"/>
                  </a:cxn>
                  <a:cxn ang="0">
                    <a:pos x="133" y="60"/>
                  </a:cxn>
                  <a:cxn ang="0">
                    <a:pos x="143" y="58"/>
                  </a:cxn>
                  <a:cxn ang="0">
                    <a:pos x="152" y="50"/>
                  </a:cxn>
                  <a:cxn ang="0">
                    <a:pos x="156" y="39"/>
                  </a:cxn>
                  <a:cxn ang="0">
                    <a:pos x="156" y="28"/>
                  </a:cxn>
                  <a:cxn ang="0">
                    <a:pos x="152" y="15"/>
                  </a:cxn>
                  <a:cxn ang="0">
                    <a:pos x="152" y="7"/>
                  </a:cxn>
                  <a:cxn ang="0">
                    <a:pos x="157" y="0"/>
                  </a:cxn>
                </a:cxnLst>
                <a:rect l="0" t="0" r="r" b="b"/>
                <a:pathLst>
                  <a:path w="216" h="205">
                    <a:moveTo>
                      <a:pt x="157" y="0"/>
                    </a:moveTo>
                    <a:lnTo>
                      <a:pt x="216" y="0"/>
                    </a:lnTo>
                    <a:lnTo>
                      <a:pt x="216" y="75"/>
                    </a:lnTo>
                    <a:lnTo>
                      <a:pt x="213" y="79"/>
                    </a:lnTo>
                    <a:lnTo>
                      <a:pt x="208" y="81"/>
                    </a:lnTo>
                    <a:lnTo>
                      <a:pt x="206" y="81"/>
                    </a:lnTo>
                    <a:lnTo>
                      <a:pt x="200" y="76"/>
                    </a:lnTo>
                    <a:lnTo>
                      <a:pt x="194" y="75"/>
                    </a:lnTo>
                    <a:lnTo>
                      <a:pt x="192" y="75"/>
                    </a:lnTo>
                    <a:lnTo>
                      <a:pt x="187" y="75"/>
                    </a:lnTo>
                    <a:lnTo>
                      <a:pt x="181" y="76"/>
                    </a:lnTo>
                    <a:lnTo>
                      <a:pt x="177" y="80"/>
                    </a:lnTo>
                    <a:lnTo>
                      <a:pt x="173" y="86"/>
                    </a:lnTo>
                    <a:lnTo>
                      <a:pt x="169" y="91"/>
                    </a:lnTo>
                    <a:lnTo>
                      <a:pt x="167" y="96"/>
                    </a:lnTo>
                    <a:lnTo>
                      <a:pt x="167" y="103"/>
                    </a:lnTo>
                    <a:lnTo>
                      <a:pt x="167" y="103"/>
                    </a:lnTo>
                    <a:lnTo>
                      <a:pt x="167" y="111"/>
                    </a:lnTo>
                    <a:lnTo>
                      <a:pt x="169" y="115"/>
                    </a:lnTo>
                    <a:lnTo>
                      <a:pt x="173" y="120"/>
                    </a:lnTo>
                    <a:lnTo>
                      <a:pt x="177" y="125"/>
                    </a:lnTo>
                    <a:lnTo>
                      <a:pt x="181" y="129"/>
                    </a:lnTo>
                    <a:lnTo>
                      <a:pt x="187" y="131"/>
                    </a:lnTo>
                    <a:lnTo>
                      <a:pt x="192" y="131"/>
                    </a:lnTo>
                    <a:lnTo>
                      <a:pt x="194" y="131"/>
                    </a:lnTo>
                    <a:lnTo>
                      <a:pt x="200" y="129"/>
                    </a:lnTo>
                    <a:lnTo>
                      <a:pt x="206" y="124"/>
                    </a:lnTo>
                    <a:lnTo>
                      <a:pt x="208" y="124"/>
                    </a:lnTo>
                    <a:lnTo>
                      <a:pt x="213" y="126"/>
                    </a:lnTo>
                    <a:lnTo>
                      <a:pt x="216" y="134"/>
                    </a:lnTo>
                    <a:lnTo>
                      <a:pt x="216" y="205"/>
                    </a:lnTo>
                    <a:lnTo>
                      <a:pt x="48" y="205"/>
                    </a:lnTo>
                    <a:lnTo>
                      <a:pt x="48" y="134"/>
                    </a:lnTo>
                    <a:lnTo>
                      <a:pt x="48" y="131"/>
                    </a:lnTo>
                    <a:lnTo>
                      <a:pt x="44" y="126"/>
                    </a:lnTo>
                    <a:lnTo>
                      <a:pt x="40" y="124"/>
                    </a:lnTo>
                    <a:lnTo>
                      <a:pt x="38" y="124"/>
                    </a:lnTo>
                    <a:lnTo>
                      <a:pt x="30" y="129"/>
                    </a:lnTo>
                    <a:lnTo>
                      <a:pt x="26" y="131"/>
                    </a:lnTo>
                    <a:lnTo>
                      <a:pt x="23" y="131"/>
                    </a:lnTo>
                    <a:lnTo>
                      <a:pt x="17" y="131"/>
                    </a:lnTo>
                    <a:lnTo>
                      <a:pt x="13" y="129"/>
                    </a:lnTo>
                    <a:lnTo>
                      <a:pt x="9" y="125"/>
                    </a:lnTo>
                    <a:lnTo>
                      <a:pt x="3" y="120"/>
                    </a:lnTo>
                    <a:lnTo>
                      <a:pt x="1" y="115"/>
                    </a:lnTo>
                    <a:lnTo>
                      <a:pt x="0" y="111"/>
                    </a:lnTo>
                    <a:lnTo>
                      <a:pt x="0" y="103"/>
                    </a:lnTo>
                    <a:lnTo>
                      <a:pt x="0" y="103"/>
                    </a:lnTo>
                    <a:lnTo>
                      <a:pt x="0" y="96"/>
                    </a:lnTo>
                    <a:lnTo>
                      <a:pt x="1" y="91"/>
                    </a:lnTo>
                    <a:lnTo>
                      <a:pt x="3" y="86"/>
                    </a:lnTo>
                    <a:lnTo>
                      <a:pt x="9" y="80"/>
                    </a:lnTo>
                    <a:lnTo>
                      <a:pt x="13" y="76"/>
                    </a:lnTo>
                    <a:lnTo>
                      <a:pt x="17" y="75"/>
                    </a:lnTo>
                    <a:lnTo>
                      <a:pt x="23" y="75"/>
                    </a:lnTo>
                    <a:lnTo>
                      <a:pt x="26" y="75"/>
                    </a:lnTo>
                    <a:lnTo>
                      <a:pt x="30" y="76"/>
                    </a:lnTo>
                    <a:lnTo>
                      <a:pt x="38" y="81"/>
                    </a:lnTo>
                    <a:lnTo>
                      <a:pt x="40" y="81"/>
                    </a:lnTo>
                    <a:lnTo>
                      <a:pt x="44" y="79"/>
                    </a:lnTo>
                    <a:lnTo>
                      <a:pt x="48" y="75"/>
                    </a:lnTo>
                    <a:lnTo>
                      <a:pt x="48" y="0"/>
                    </a:lnTo>
                    <a:lnTo>
                      <a:pt x="109" y="0"/>
                    </a:lnTo>
                    <a:lnTo>
                      <a:pt x="109" y="1"/>
                    </a:lnTo>
                    <a:lnTo>
                      <a:pt x="114" y="7"/>
                    </a:lnTo>
                    <a:lnTo>
                      <a:pt x="115" y="12"/>
                    </a:lnTo>
                    <a:lnTo>
                      <a:pt x="115" y="15"/>
                    </a:lnTo>
                    <a:lnTo>
                      <a:pt x="111" y="22"/>
                    </a:lnTo>
                    <a:lnTo>
                      <a:pt x="109" y="28"/>
                    </a:lnTo>
                    <a:lnTo>
                      <a:pt x="109" y="33"/>
                    </a:lnTo>
                    <a:lnTo>
                      <a:pt x="109" y="39"/>
                    </a:lnTo>
                    <a:lnTo>
                      <a:pt x="111" y="44"/>
                    </a:lnTo>
                    <a:lnTo>
                      <a:pt x="114" y="50"/>
                    </a:lnTo>
                    <a:lnTo>
                      <a:pt x="119" y="55"/>
                    </a:lnTo>
                    <a:lnTo>
                      <a:pt x="122" y="58"/>
                    </a:lnTo>
                    <a:lnTo>
                      <a:pt x="128" y="60"/>
                    </a:lnTo>
                    <a:lnTo>
                      <a:pt x="133" y="60"/>
                    </a:lnTo>
                    <a:lnTo>
                      <a:pt x="133" y="60"/>
                    </a:lnTo>
                    <a:lnTo>
                      <a:pt x="138" y="60"/>
                    </a:lnTo>
                    <a:lnTo>
                      <a:pt x="143" y="58"/>
                    </a:lnTo>
                    <a:lnTo>
                      <a:pt x="147" y="55"/>
                    </a:lnTo>
                    <a:lnTo>
                      <a:pt x="152" y="50"/>
                    </a:lnTo>
                    <a:lnTo>
                      <a:pt x="155" y="44"/>
                    </a:lnTo>
                    <a:lnTo>
                      <a:pt x="156" y="39"/>
                    </a:lnTo>
                    <a:lnTo>
                      <a:pt x="157" y="33"/>
                    </a:lnTo>
                    <a:lnTo>
                      <a:pt x="156" y="28"/>
                    </a:lnTo>
                    <a:lnTo>
                      <a:pt x="155" y="22"/>
                    </a:lnTo>
                    <a:lnTo>
                      <a:pt x="152" y="15"/>
                    </a:lnTo>
                    <a:lnTo>
                      <a:pt x="152" y="12"/>
                    </a:lnTo>
                    <a:lnTo>
                      <a:pt x="152" y="7"/>
                    </a:lnTo>
                    <a:lnTo>
                      <a:pt x="157" y="1"/>
                    </a:lnTo>
                    <a:lnTo>
                      <a:pt x="157" y="0"/>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4" name="Freeform 87"/>
              <p:cNvSpPr>
                <a:spLocks noChangeAspect="1" noChangeArrowheads="1"/>
              </p:cNvSpPr>
              <p:nvPr/>
            </p:nvSpPr>
            <p:spPr bwMode="auto">
              <a:xfrm>
                <a:off x="5989" y="2598"/>
                <a:ext cx="267" cy="205"/>
              </a:xfrm>
              <a:custGeom>
                <a:avLst/>
                <a:gdLst/>
                <a:ahLst/>
                <a:cxnLst>
                  <a:cxn ang="0">
                    <a:pos x="218" y="0"/>
                  </a:cxn>
                  <a:cxn ang="0">
                    <a:pos x="224" y="79"/>
                  </a:cxn>
                  <a:cxn ang="0">
                    <a:pos x="230" y="81"/>
                  </a:cxn>
                  <a:cxn ang="0">
                    <a:pos x="242" y="75"/>
                  </a:cxn>
                  <a:cxn ang="0">
                    <a:pos x="249" y="75"/>
                  </a:cxn>
                  <a:cxn ang="0">
                    <a:pos x="259" y="80"/>
                  </a:cxn>
                  <a:cxn ang="0">
                    <a:pos x="266" y="91"/>
                  </a:cxn>
                  <a:cxn ang="0">
                    <a:pos x="267" y="103"/>
                  </a:cxn>
                  <a:cxn ang="0">
                    <a:pos x="267" y="111"/>
                  </a:cxn>
                  <a:cxn ang="0">
                    <a:pos x="264" y="120"/>
                  </a:cxn>
                  <a:cxn ang="0">
                    <a:pos x="254" y="129"/>
                  </a:cxn>
                  <a:cxn ang="0">
                    <a:pos x="246" y="131"/>
                  </a:cxn>
                  <a:cxn ang="0">
                    <a:pos x="237" y="129"/>
                  </a:cxn>
                  <a:cxn ang="0">
                    <a:pos x="228" y="124"/>
                  </a:cxn>
                  <a:cxn ang="0">
                    <a:pos x="218" y="134"/>
                  </a:cxn>
                  <a:cxn ang="0">
                    <a:pos x="49" y="205"/>
                  </a:cxn>
                  <a:cxn ang="0">
                    <a:pos x="49" y="131"/>
                  </a:cxn>
                  <a:cxn ang="0">
                    <a:pos x="41" y="124"/>
                  </a:cxn>
                  <a:cxn ang="0">
                    <a:pos x="33" y="129"/>
                  </a:cxn>
                  <a:cxn ang="0">
                    <a:pos x="25" y="131"/>
                  </a:cxn>
                  <a:cxn ang="0">
                    <a:pos x="14" y="129"/>
                  </a:cxn>
                  <a:cxn ang="0">
                    <a:pos x="6" y="120"/>
                  </a:cxn>
                  <a:cxn ang="0">
                    <a:pos x="0" y="111"/>
                  </a:cxn>
                  <a:cxn ang="0">
                    <a:pos x="0" y="103"/>
                  </a:cxn>
                  <a:cxn ang="0">
                    <a:pos x="2" y="91"/>
                  </a:cxn>
                  <a:cxn ang="0">
                    <a:pos x="10" y="80"/>
                  </a:cxn>
                  <a:cxn ang="0">
                    <a:pos x="20" y="75"/>
                  </a:cxn>
                  <a:cxn ang="0">
                    <a:pos x="27" y="75"/>
                  </a:cxn>
                  <a:cxn ang="0">
                    <a:pos x="38" y="81"/>
                  </a:cxn>
                  <a:cxn ang="0">
                    <a:pos x="46" y="79"/>
                  </a:cxn>
                  <a:cxn ang="0">
                    <a:pos x="49" y="0"/>
                  </a:cxn>
                  <a:cxn ang="0">
                    <a:pos x="111" y="1"/>
                  </a:cxn>
                  <a:cxn ang="0">
                    <a:pos x="117" y="12"/>
                  </a:cxn>
                  <a:cxn ang="0">
                    <a:pos x="112" y="22"/>
                  </a:cxn>
                  <a:cxn ang="0">
                    <a:pos x="111" y="33"/>
                  </a:cxn>
                  <a:cxn ang="0">
                    <a:pos x="112" y="44"/>
                  </a:cxn>
                  <a:cxn ang="0">
                    <a:pos x="121" y="55"/>
                  </a:cxn>
                  <a:cxn ang="0">
                    <a:pos x="128" y="60"/>
                  </a:cxn>
                  <a:cxn ang="0">
                    <a:pos x="134" y="60"/>
                  </a:cxn>
                  <a:cxn ang="0">
                    <a:pos x="145" y="58"/>
                  </a:cxn>
                  <a:cxn ang="0">
                    <a:pos x="154" y="50"/>
                  </a:cxn>
                  <a:cxn ang="0">
                    <a:pos x="158" y="39"/>
                  </a:cxn>
                  <a:cxn ang="0">
                    <a:pos x="158" y="28"/>
                  </a:cxn>
                  <a:cxn ang="0">
                    <a:pos x="153" y="15"/>
                  </a:cxn>
                  <a:cxn ang="0">
                    <a:pos x="154" y="7"/>
                  </a:cxn>
                  <a:cxn ang="0">
                    <a:pos x="159" y="0"/>
                  </a:cxn>
                </a:cxnLst>
                <a:rect l="0" t="0" r="r" b="b"/>
                <a:pathLst>
                  <a:path w="267" h="205">
                    <a:moveTo>
                      <a:pt x="159" y="0"/>
                    </a:moveTo>
                    <a:lnTo>
                      <a:pt x="218" y="0"/>
                    </a:lnTo>
                    <a:lnTo>
                      <a:pt x="218" y="75"/>
                    </a:lnTo>
                    <a:lnTo>
                      <a:pt x="224" y="79"/>
                    </a:lnTo>
                    <a:lnTo>
                      <a:pt x="228" y="81"/>
                    </a:lnTo>
                    <a:lnTo>
                      <a:pt x="230" y="81"/>
                    </a:lnTo>
                    <a:lnTo>
                      <a:pt x="237" y="76"/>
                    </a:lnTo>
                    <a:lnTo>
                      <a:pt x="242" y="75"/>
                    </a:lnTo>
                    <a:lnTo>
                      <a:pt x="246" y="75"/>
                    </a:lnTo>
                    <a:lnTo>
                      <a:pt x="249" y="75"/>
                    </a:lnTo>
                    <a:lnTo>
                      <a:pt x="254" y="76"/>
                    </a:lnTo>
                    <a:lnTo>
                      <a:pt x="259" y="80"/>
                    </a:lnTo>
                    <a:lnTo>
                      <a:pt x="264" y="86"/>
                    </a:lnTo>
                    <a:lnTo>
                      <a:pt x="266" y="91"/>
                    </a:lnTo>
                    <a:lnTo>
                      <a:pt x="267" y="96"/>
                    </a:lnTo>
                    <a:lnTo>
                      <a:pt x="267" y="103"/>
                    </a:lnTo>
                    <a:lnTo>
                      <a:pt x="267" y="103"/>
                    </a:lnTo>
                    <a:lnTo>
                      <a:pt x="267" y="111"/>
                    </a:lnTo>
                    <a:lnTo>
                      <a:pt x="266" y="115"/>
                    </a:lnTo>
                    <a:lnTo>
                      <a:pt x="264" y="120"/>
                    </a:lnTo>
                    <a:lnTo>
                      <a:pt x="259" y="125"/>
                    </a:lnTo>
                    <a:lnTo>
                      <a:pt x="254" y="129"/>
                    </a:lnTo>
                    <a:lnTo>
                      <a:pt x="249" y="131"/>
                    </a:lnTo>
                    <a:lnTo>
                      <a:pt x="246" y="131"/>
                    </a:lnTo>
                    <a:lnTo>
                      <a:pt x="242" y="131"/>
                    </a:lnTo>
                    <a:lnTo>
                      <a:pt x="237" y="129"/>
                    </a:lnTo>
                    <a:lnTo>
                      <a:pt x="230" y="124"/>
                    </a:lnTo>
                    <a:lnTo>
                      <a:pt x="228" y="124"/>
                    </a:lnTo>
                    <a:lnTo>
                      <a:pt x="224" y="126"/>
                    </a:lnTo>
                    <a:lnTo>
                      <a:pt x="218" y="134"/>
                    </a:lnTo>
                    <a:lnTo>
                      <a:pt x="218" y="205"/>
                    </a:lnTo>
                    <a:lnTo>
                      <a:pt x="49" y="205"/>
                    </a:lnTo>
                    <a:lnTo>
                      <a:pt x="49" y="134"/>
                    </a:lnTo>
                    <a:lnTo>
                      <a:pt x="49" y="131"/>
                    </a:lnTo>
                    <a:lnTo>
                      <a:pt x="46" y="126"/>
                    </a:lnTo>
                    <a:lnTo>
                      <a:pt x="41" y="124"/>
                    </a:lnTo>
                    <a:lnTo>
                      <a:pt x="39" y="124"/>
                    </a:lnTo>
                    <a:lnTo>
                      <a:pt x="33" y="129"/>
                    </a:lnTo>
                    <a:lnTo>
                      <a:pt x="27" y="131"/>
                    </a:lnTo>
                    <a:lnTo>
                      <a:pt x="25" y="131"/>
                    </a:lnTo>
                    <a:lnTo>
                      <a:pt x="20" y="131"/>
                    </a:lnTo>
                    <a:lnTo>
                      <a:pt x="14" y="129"/>
                    </a:lnTo>
                    <a:lnTo>
                      <a:pt x="10" y="125"/>
                    </a:lnTo>
                    <a:lnTo>
                      <a:pt x="6" y="120"/>
                    </a:lnTo>
                    <a:lnTo>
                      <a:pt x="2" y="115"/>
                    </a:lnTo>
                    <a:lnTo>
                      <a:pt x="0" y="111"/>
                    </a:lnTo>
                    <a:lnTo>
                      <a:pt x="0" y="103"/>
                    </a:lnTo>
                    <a:lnTo>
                      <a:pt x="0" y="103"/>
                    </a:lnTo>
                    <a:lnTo>
                      <a:pt x="0" y="96"/>
                    </a:lnTo>
                    <a:lnTo>
                      <a:pt x="2" y="91"/>
                    </a:lnTo>
                    <a:lnTo>
                      <a:pt x="6" y="86"/>
                    </a:lnTo>
                    <a:lnTo>
                      <a:pt x="10" y="80"/>
                    </a:lnTo>
                    <a:lnTo>
                      <a:pt x="14" y="76"/>
                    </a:lnTo>
                    <a:lnTo>
                      <a:pt x="20" y="75"/>
                    </a:lnTo>
                    <a:lnTo>
                      <a:pt x="25" y="75"/>
                    </a:lnTo>
                    <a:lnTo>
                      <a:pt x="27" y="75"/>
                    </a:lnTo>
                    <a:lnTo>
                      <a:pt x="33" y="76"/>
                    </a:lnTo>
                    <a:lnTo>
                      <a:pt x="38" y="81"/>
                    </a:lnTo>
                    <a:lnTo>
                      <a:pt x="41" y="81"/>
                    </a:lnTo>
                    <a:lnTo>
                      <a:pt x="46" y="79"/>
                    </a:lnTo>
                    <a:lnTo>
                      <a:pt x="49" y="75"/>
                    </a:lnTo>
                    <a:lnTo>
                      <a:pt x="49" y="0"/>
                    </a:lnTo>
                    <a:lnTo>
                      <a:pt x="109" y="0"/>
                    </a:lnTo>
                    <a:lnTo>
                      <a:pt x="111" y="1"/>
                    </a:lnTo>
                    <a:lnTo>
                      <a:pt x="116" y="7"/>
                    </a:lnTo>
                    <a:lnTo>
                      <a:pt x="117" y="12"/>
                    </a:lnTo>
                    <a:lnTo>
                      <a:pt x="117" y="15"/>
                    </a:lnTo>
                    <a:lnTo>
                      <a:pt x="112" y="22"/>
                    </a:lnTo>
                    <a:lnTo>
                      <a:pt x="111" y="28"/>
                    </a:lnTo>
                    <a:lnTo>
                      <a:pt x="111" y="33"/>
                    </a:lnTo>
                    <a:lnTo>
                      <a:pt x="111" y="39"/>
                    </a:lnTo>
                    <a:lnTo>
                      <a:pt x="112" y="44"/>
                    </a:lnTo>
                    <a:lnTo>
                      <a:pt x="116" y="50"/>
                    </a:lnTo>
                    <a:lnTo>
                      <a:pt x="121" y="55"/>
                    </a:lnTo>
                    <a:lnTo>
                      <a:pt x="124" y="58"/>
                    </a:lnTo>
                    <a:lnTo>
                      <a:pt x="128" y="60"/>
                    </a:lnTo>
                    <a:lnTo>
                      <a:pt x="134" y="60"/>
                    </a:lnTo>
                    <a:lnTo>
                      <a:pt x="134" y="60"/>
                    </a:lnTo>
                    <a:lnTo>
                      <a:pt x="140" y="60"/>
                    </a:lnTo>
                    <a:lnTo>
                      <a:pt x="145" y="58"/>
                    </a:lnTo>
                    <a:lnTo>
                      <a:pt x="148" y="55"/>
                    </a:lnTo>
                    <a:lnTo>
                      <a:pt x="154" y="50"/>
                    </a:lnTo>
                    <a:lnTo>
                      <a:pt x="156" y="44"/>
                    </a:lnTo>
                    <a:lnTo>
                      <a:pt x="158" y="39"/>
                    </a:lnTo>
                    <a:lnTo>
                      <a:pt x="158" y="33"/>
                    </a:lnTo>
                    <a:lnTo>
                      <a:pt x="158" y="28"/>
                    </a:lnTo>
                    <a:lnTo>
                      <a:pt x="156" y="22"/>
                    </a:lnTo>
                    <a:lnTo>
                      <a:pt x="153" y="15"/>
                    </a:lnTo>
                    <a:lnTo>
                      <a:pt x="153" y="12"/>
                    </a:lnTo>
                    <a:lnTo>
                      <a:pt x="154" y="7"/>
                    </a:lnTo>
                    <a:lnTo>
                      <a:pt x="158" y="1"/>
                    </a:lnTo>
                    <a:lnTo>
                      <a:pt x="159" y="0"/>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5" name="Freeform 88"/>
              <p:cNvSpPr>
                <a:spLocks noChangeAspect="1" noChangeArrowheads="1"/>
              </p:cNvSpPr>
              <p:nvPr/>
            </p:nvSpPr>
            <p:spPr bwMode="auto">
              <a:xfrm>
                <a:off x="6207" y="2540"/>
                <a:ext cx="169" cy="263"/>
              </a:xfrm>
              <a:custGeom>
                <a:avLst/>
                <a:gdLst/>
                <a:ahLst/>
                <a:cxnLst>
                  <a:cxn ang="0">
                    <a:pos x="110" y="58"/>
                  </a:cxn>
                  <a:cxn ang="0">
                    <a:pos x="169" y="58"/>
                  </a:cxn>
                  <a:cxn ang="0">
                    <a:pos x="169" y="263"/>
                  </a:cxn>
                  <a:cxn ang="0">
                    <a:pos x="0" y="263"/>
                  </a:cxn>
                  <a:cxn ang="0">
                    <a:pos x="0" y="192"/>
                  </a:cxn>
                  <a:cxn ang="0">
                    <a:pos x="6" y="184"/>
                  </a:cxn>
                  <a:cxn ang="0">
                    <a:pos x="10" y="182"/>
                  </a:cxn>
                  <a:cxn ang="0">
                    <a:pos x="12" y="182"/>
                  </a:cxn>
                  <a:cxn ang="0">
                    <a:pos x="19" y="187"/>
                  </a:cxn>
                  <a:cxn ang="0">
                    <a:pos x="24" y="189"/>
                  </a:cxn>
                  <a:cxn ang="0">
                    <a:pos x="28" y="189"/>
                  </a:cxn>
                  <a:cxn ang="0">
                    <a:pos x="31" y="189"/>
                  </a:cxn>
                  <a:cxn ang="0">
                    <a:pos x="36" y="187"/>
                  </a:cxn>
                  <a:cxn ang="0">
                    <a:pos x="41" y="183"/>
                  </a:cxn>
                  <a:cxn ang="0">
                    <a:pos x="46" y="178"/>
                  </a:cxn>
                  <a:cxn ang="0">
                    <a:pos x="48" y="173"/>
                  </a:cxn>
                  <a:cxn ang="0">
                    <a:pos x="49" y="169"/>
                  </a:cxn>
                  <a:cxn ang="0">
                    <a:pos x="49" y="161"/>
                  </a:cxn>
                  <a:cxn ang="0">
                    <a:pos x="49" y="161"/>
                  </a:cxn>
                  <a:cxn ang="0">
                    <a:pos x="49" y="154"/>
                  </a:cxn>
                  <a:cxn ang="0">
                    <a:pos x="48" y="149"/>
                  </a:cxn>
                  <a:cxn ang="0">
                    <a:pos x="46" y="144"/>
                  </a:cxn>
                  <a:cxn ang="0">
                    <a:pos x="41" y="138"/>
                  </a:cxn>
                  <a:cxn ang="0">
                    <a:pos x="36" y="134"/>
                  </a:cxn>
                  <a:cxn ang="0">
                    <a:pos x="31" y="133"/>
                  </a:cxn>
                  <a:cxn ang="0">
                    <a:pos x="28" y="133"/>
                  </a:cxn>
                  <a:cxn ang="0">
                    <a:pos x="24" y="133"/>
                  </a:cxn>
                  <a:cxn ang="0">
                    <a:pos x="19" y="134"/>
                  </a:cxn>
                  <a:cxn ang="0">
                    <a:pos x="12" y="139"/>
                  </a:cxn>
                  <a:cxn ang="0">
                    <a:pos x="10" y="139"/>
                  </a:cxn>
                  <a:cxn ang="0">
                    <a:pos x="6" y="137"/>
                  </a:cxn>
                  <a:cxn ang="0">
                    <a:pos x="0" y="133"/>
                  </a:cxn>
                  <a:cxn ang="0">
                    <a:pos x="0" y="58"/>
                  </a:cxn>
                  <a:cxn ang="0">
                    <a:pos x="62" y="58"/>
                  </a:cxn>
                  <a:cxn ang="0">
                    <a:pos x="62" y="59"/>
                  </a:cxn>
                  <a:cxn ang="0">
                    <a:pos x="66" y="53"/>
                  </a:cxn>
                  <a:cxn ang="0">
                    <a:pos x="68" y="49"/>
                  </a:cxn>
                  <a:cxn ang="0">
                    <a:pos x="68" y="45"/>
                  </a:cxn>
                  <a:cxn ang="0">
                    <a:pos x="64" y="37"/>
                  </a:cxn>
                  <a:cxn ang="0">
                    <a:pos x="62" y="31"/>
                  </a:cxn>
                  <a:cxn ang="0">
                    <a:pos x="61" y="26"/>
                  </a:cxn>
                  <a:cxn ang="0">
                    <a:pos x="62" y="22"/>
                  </a:cxn>
                  <a:cxn ang="0">
                    <a:pos x="64" y="16"/>
                  </a:cxn>
                  <a:cxn ang="0">
                    <a:pos x="67" y="10"/>
                  </a:cxn>
                  <a:cxn ang="0">
                    <a:pos x="71" y="5"/>
                  </a:cxn>
                  <a:cxn ang="0">
                    <a:pos x="76" y="2"/>
                  </a:cxn>
                  <a:cxn ang="0">
                    <a:pos x="80" y="0"/>
                  </a:cxn>
                  <a:cxn ang="0">
                    <a:pos x="85" y="0"/>
                  </a:cxn>
                  <a:cxn ang="0">
                    <a:pos x="85" y="0"/>
                  </a:cxn>
                  <a:cxn ang="0">
                    <a:pos x="92" y="0"/>
                  </a:cxn>
                  <a:cxn ang="0">
                    <a:pos x="96" y="2"/>
                  </a:cxn>
                  <a:cxn ang="0">
                    <a:pos x="100" y="5"/>
                  </a:cxn>
                  <a:cxn ang="0">
                    <a:pos x="104" y="10"/>
                  </a:cxn>
                  <a:cxn ang="0">
                    <a:pos x="107" y="16"/>
                  </a:cxn>
                  <a:cxn ang="0">
                    <a:pos x="109" y="22"/>
                  </a:cxn>
                  <a:cxn ang="0">
                    <a:pos x="109" y="26"/>
                  </a:cxn>
                  <a:cxn ang="0">
                    <a:pos x="109" y="31"/>
                  </a:cxn>
                  <a:cxn ang="0">
                    <a:pos x="107" y="37"/>
                  </a:cxn>
                  <a:cxn ang="0">
                    <a:pos x="104" y="45"/>
                  </a:cxn>
                  <a:cxn ang="0">
                    <a:pos x="104" y="49"/>
                  </a:cxn>
                  <a:cxn ang="0">
                    <a:pos x="105" y="53"/>
                  </a:cxn>
                  <a:cxn ang="0">
                    <a:pos x="109" y="59"/>
                  </a:cxn>
                  <a:cxn ang="0">
                    <a:pos x="110" y="58"/>
                  </a:cxn>
                </a:cxnLst>
                <a:rect l="0" t="0" r="r" b="b"/>
                <a:pathLst>
                  <a:path w="169" h="263">
                    <a:moveTo>
                      <a:pt x="110" y="58"/>
                    </a:moveTo>
                    <a:lnTo>
                      <a:pt x="169" y="58"/>
                    </a:lnTo>
                    <a:lnTo>
                      <a:pt x="169" y="263"/>
                    </a:lnTo>
                    <a:lnTo>
                      <a:pt x="0" y="263"/>
                    </a:lnTo>
                    <a:lnTo>
                      <a:pt x="0" y="192"/>
                    </a:lnTo>
                    <a:lnTo>
                      <a:pt x="6" y="184"/>
                    </a:lnTo>
                    <a:lnTo>
                      <a:pt x="10" y="182"/>
                    </a:lnTo>
                    <a:lnTo>
                      <a:pt x="12" y="182"/>
                    </a:lnTo>
                    <a:lnTo>
                      <a:pt x="19" y="187"/>
                    </a:lnTo>
                    <a:lnTo>
                      <a:pt x="24" y="189"/>
                    </a:lnTo>
                    <a:lnTo>
                      <a:pt x="28" y="189"/>
                    </a:lnTo>
                    <a:lnTo>
                      <a:pt x="31" y="189"/>
                    </a:lnTo>
                    <a:lnTo>
                      <a:pt x="36" y="187"/>
                    </a:lnTo>
                    <a:lnTo>
                      <a:pt x="41" y="183"/>
                    </a:lnTo>
                    <a:lnTo>
                      <a:pt x="46" y="178"/>
                    </a:lnTo>
                    <a:lnTo>
                      <a:pt x="48" y="173"/>
                    </a:lnTo>
                    <a:lnTo>
                      <a:pt x="49" y="169"/>
                    </a:lnTo>
                    <a:lnTo>
                      <a:pt x="49" y="161"/>
                    </a:lnTo>
                    <a:lnTo>
                      <a:pt x="49" y="161"/>
                    </a:lnTo>
                    <a:lnTo>
                      <a:pt x="49" y="154"/>
                    </a:lnTo>
                    <a:lnTo>
                      <a:pt x="48" y="149"/>
                    </a:lnTo>
                    <a:lnTo>
                      <a:pt x="46" y="144"/>
                    </a:lnTo>
                    <a:lnTo>
                      <a:pt x="41" y="138"/>
                    </a:lnTo>
                    <a:lnTo>
                      <a:pt x="36" y="134"/>
                    </a:lnTo>
                    <a:lnTo>
                      <a:pt x="31" y="133"/>
                    </a:lnTo>
                    <a:lnTo>
                      <a:pt x="28" y="133"/>
                    </a:lnTo>
                    <a:lnTo>
                      <a:pt x="24" y="133"/>
                    </a:lnTo>
                    <a:lnTo>
                      <a:pt x="19" y="134"/>
                    </a:lnTo>
                    <a:lnTo>
                      <a:pt x="12" y="139"/>
                    </a:lnTo>
                    <a:lnTo>
                      <a:pt x="10" y="139"/>
                    </a:lnTo>
                    <a:lnTo>
                      <a:pt x="6" y="137"/>
                    </a:lnTo>
                    <a:lnTo>
                      <a:pt x="0" y="133"/>
                    </a:lnTo>
                    <a:lnTo>
                      <a:pt x="0" y="58"/>
                    </a:lnTo>
                    <a:lnTo>
                      <a:pt x="62" y="58"/>
                    </a:lnTo>
                    <a:lnTo>
                      <a:pt x="62" y="59"/>
                    </a:lnTo>
                    <a:lnTo>
                      <a:pt x="66" y="53"/>
                    </a:lnTo>
                    <a:lnTo>
                      <a:pt x="68" y="49"/>
                    </a:lnTo>
                    <a:lnTo>
                      <a:pt x="68" y="45"/>
                    </a:lnTo>
                    <a:lnTo>
                      <a:pt x="64" y="37"/>
                    </a:lnTo>
                    <a:lnTo>
                      <a:pt x="62" y="31"/>
                    </a:lnTo>
                    <a:lnTo>
                      <a:pt x="61" y="26"/>
                    </a:lnTo>
                    <a:lnTo>
                      <a:pt x="62" y="22"/>
                    </a:lnTo>
                    <a:lnTo>
                      <a:pt x="64" y="16"/>
                    </a:lnTo>
                    <a:lnTo>
                      <a:pt x="67" y="10"/>
                    </a:lnTo>
                    <a:lnTo>
                      <a:pt x="71" y="5"/>
                    </a:lnTo>
                    <a:lnTo>
                      <a:pt x="76" y="2"/>
                    </a:lnTo>
                    <a:lnTo>
                      <a:pt x="80" y="0"/>
                    </a:lnTo>
                    <a:lnTo>
                      <a:pt x="85" y="0"/>
                    </a:lnTo>
                    <a:lnTo>
                      <a:pt x="85" y="0"/>
                    </a:lnTo>
                    <a:lnTo>
                      <a:pt x="92" y="0"/>
                    </a:lnTo>
                    <a:lnTo>
                      <a:pt x="96" y="2"/>
                    </a:lnTo>
                    <a:lnTo>
                      <a:pt x="100" y="5"/>
                    </a:lnTo>
                    <a:lnTo>
                      <a:pt x="104" y="10"/>
                    </a:lnTo>
                    <a:lnTo>
                      <a:pt x="107" y="16"/>
                    </a:lnTo>
                    <a:lnTo>
                      <a:pt x="109" y="22"/>
                    </a:lnTo>
                    <a:lnTo>
                      <a:pt x="109" y="26"/>
                    </a:lnTo>
                    <a:lnTo>
                      <a:pt x="109" y="31"/>
                    </a:lnTo>
                    <a:lnTo>
                      <a:pt x="107" y="37"/>
                    </a:lnTo>
                    <a:lnTo>
                      <a:pt x="104" y="45"/>
                    </a:lnTo>
                    <a:lnTo>
                      <a:pt x="104" y="49"/>
                    </a:lnTo>
                    <a:lnTo>
                      <a:pt x="105" y="53"/>
                    </a:lnTo>
                    <a:lnTo>
                      <a:pt x="109" y="59"/>
                    </a:lnTo>
                    <a:lnTo>
                      <a:pt x="110" y="58"/>
                    </a:lnTo>
                    <a:close/>
                  </a:path>
                </a:pathLst>
              </a:custGeom>
              <a:solidFill>
                <a:srgbClr val="1079FF"/>
              </a:solidFill>
              <a:ln w="12700">
                <a:solidFill>
                  <a:srgbClr val="000000"/>
                </a:solidFill>
                <a:round/>
              </a:ln>
              <a:effectLst/>
            </p:spPr>
            <p:txBody>
              <a:bodyPr wrap="none"/>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40" name="Text Box 89"/>
            <p:cNvSpPr txBox="1">
              <a:spLocks noChangeArrowheads="1"/>
            </p:cNvSpPr>
            <p:nvPr/>
          </p:nvSpPr>
          <p:spPr bwMode="auto">
            <a:xfrm>
              <a:off x="3557736" y="5180856"/>
              <a:ext cx="762000" cy="269875"/>
            </a:xfrm>
            <a:prstGeom prst="rect">
              <a:avLst/>
            </a:prstGeom>
            <a:noFill/>
            <a:ln w="9525">
              <a:noFill/>
              <a:miter lim="800000"/>
            </a:ln>
            <a:effectLst/>
          </p:spPr>
          <p:txBody>
            <a:bodyPr lIns="101059" tIns="50530" rIns="101059" bIns="50530">
              <a:spAutoFit/>
            </a:bodyPr>
            <a:lstStyle/>
            <a:p>
              <a:pPr defTabSz="1011555">
                <a:spcBef>
                  <a:spcPct val="50000"/>
                </a:spcBef>
              </a:pPr>
              <a:r>
                <a:rPr kumimoji="1" lang="en-US" altLang="zh-CN" sz="1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Scoring</a:t>
              </a:r>
              <a:endParaRPr kumimoji="1" lang="en-US" altLang="zh-CN" sz="1100" b="1"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1" name="Text Box 113"/>
            <p:cNvSpPr txBox="1">
              <a:spLocks noChangeArrowheads="1"/>
            </p:cNvSpPr>
            <p:nvPr/>
          </p:nvSpPr>
          <p:spPr bwMode="auto">
            <a:xfrm>
              <a:off x="6681936" y="3885456"/>
              <a:ext cx="762000" cy="269875"/>
            </a:xfrm>
            <a:prstGeom prst="rect">
              <a:avLst/>
            </a:prstGeom>
            <a:noFill/>
            <a:ln w="9525">
              <a:noFill/>
              <a:miter lim="800000"/>
            </a:ln>
            <a:effectLst/>
          </p:spPr>
          <p:txBody>
            <a:bodyPr lIns="101059" tIns="50530" rIns="101059" bIns="50530">
              <a:spAutoFit/>
            </a:bodyPr>
            <a:lstStyle/>
            <a:p>
              <a:pPr defTabSz="1011555">
                <a:spcBef>
                  <a:spcPct val="50000"/>
                </a:spcBef>
              </a:pPr>
              <a:r>
                <a:rPr kumimoji="1" lang="zh-CN" altLang="en-US"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多维分析</a:t>
              </a:r>
              <a:endParaRPr kumimoji="1" lang="zh-CN" altLang="en-US"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42" name="Picture 115"/>
            <p:cNvPicPr>
              <a:picLocks noChangeAspect="1" noChangeArrowheads="1"/>
            </p:cNvPicPr>
            <p:nvPr/>
          </p:nvPicPr>
          <p:blipFill>
            <a:blip r:embed="rId4" cstate="print"/>
            <a:srcRect/>
            <a:stretch>
              <a:fillRect/>
            </a:stretch>
          </p:blipFill>
          <p:spPr bwMode="auto">
            <a:xfrm>
              <a:off x="6605736" y="4266456"/>
              <a:ext cx="914400" cy="808038"/>
            </a:xfrm>
            <a:prstGeom prst="rect">
              <a:avLst/>
            </a:prstGeom>
            <a:noFill/>
          </p:spPr>
        </p:pic>
        <p:sp>
          <p:nvSpPr>
            <p:cNvPr id="43" name="AutoShape 116"/>
            <p:cNvSpPr>
              <a:spLocks noChangeArrowheads="1"/>
            </p:cNvSpPr>
            <p:nvPr/>
          </p:nvSpPr>
          <p:spPr bwMode="auto">
            <a:xfrm>
              <a:off x="6072336" y="4418856"/>
              <a:ext cx="546100" cy="482600"/>
            </a:xfrm>
            <a:prstGeom prst="rightArrow">
              <a:avLst>
                <a:gd name="adj1" fmla="val 32241"/>
                <a:gd name="adj2" fmla="val 31249"/>
              </a:avLst>
            </a:prstGeom>
            <a:solidFill>
              <a:srgbClr val="CCFFFF"/>
            </a:solidFill>
            <a:ln w="12700">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4" name="Text Box 117"/>
            <p:cNvSpPr txBox="1">
              <a:spLocks noChangeArrowheads="1"/>
            </p:cNvSpPr>
            <p:nvPr/>
          </p:nvSpPr>
          <p:spPr bwMode="auto">
            <a:xfrm>
              <a:off x="6516216" y="5104656"/>
              <a:ext cx="1130424" cy="271324"/>
            </a:xfrm>
            <a:prstGeom prst="rect">
              <a:avLst/>
            </a:prstGeom>
            <a:noFill/>
            <a:ln w="9525">
              <a:noFill/>
              <a:miter lim="800000"/>
            </a:ln>
            <a:effectLst/>
          </p:spPr>
          <p:txBody>
            <a:bodyPr wrap="square" lIns="101059" tIns="50530" rIns="101059" bIns="50530">
              <a:spAutoFit/>
            </a:bodyPr>
            <a:lstStyle/>
            <a:p>
              <a:pPr defTabSz="1011555">
                <a:spcBef>
                  <a:spcPct val="50000"/>
                </a:spcBef>
              </a:pPr>
              <a:r>
                <a:rPr kumimoji="1" lang="zh-CN" altLang="en-US"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挖掘分析</a:t>
              </a:r>
              <a:r>
                <a:rPr kumimoji="1" lang="en-US" altLang="zh-CN"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r>
                <a:rPr kumimoji="1" lang="zh-CN" altLang="en-US"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预测</a:t>
              </a:r>
              <a:endParaRPr kumimoji="1" lang="zh-CN" altLang="en-US" sz="11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5" name="AutoShape 118"/>
            <p:cNvSpPr>
              <a:spLocks noChangeArrowheads="1"/>
            </p:cNvSpPr>
            <p:nvPr/>
          </p:nvSpPr>
          <p:spPr bwMode="auto">
            <a:xfrm>
              <a:off x="6605736" y="5409456"/>
              <a:ext cx="838200" cy="457200"/>
            </a:xfrm>
            <a:prstGeom prst="flowChartAlternateProcess">
              <a:avLst/>
            </a:prstGeom>
            <a:gradFill rotWithShape="0">
              <a:gsLst>
                <a:gs pos="0">
                  <a:srgbClr val="FF9933">
                    <a:gamma/>
                    <a:tint val="51373"/>
                    <a:invGamma/>
                  </a:srgbClr>
                </a:gs>
                <a:gs pos="100000">
                  <a:srgbClr val="FF9933"/>
                </a:gs>
              </a:gsLst>
              <a:lin ang="18900000" scaled="1"/>
            </a:gradFill>
            <a:ln w="9525">
              <a:noFill/>
              <a:miter lim="800000"/>
            </a:ln>
            <a:effectLst/>
          </p:spPr>
          <p:txBody>
            <a:bodyPr wrap="none" anchor="ctr"/>
            <a:lstStyle/>
            <a:p>
              <a:pPr algn="ctr"/>
              <a:r>
                <a:rPr kumimoji="1" lang="zh-CN" altLang="en-US" sz="14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即席查询及</a:t>
              </a:r>
              <a:endParaRPr kumimoji="1" lang="zh-CN" altLang="en-US" sz="14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r>
                <a:rPr kumimoji="1" lang="zh-CN" altLang="en-US" sz="14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其它应用</a:t>
              </a:r>
              <a:endParaRPr kumimoji="1" lang="zh-CN" altLang="en-US" sz="1400" b="1"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6" name="AutoShape 119"/>
            <p:cNvSpPr>
              <a:spLocks noChangeArrowheads="1"/>
            </p:cNvSpPr>
            <p:nvPr/>
          </p:nvSpPr>
          <p:spPr bwMode="auto">
            <a:xfrm>
              <a:off x="3710136" y="5409456"/>
              <a:ext cx="2895600" cy="228600"/>
            </a:xfrm>
            <a:prstGeom prst="rightArrow">
              <a:avLst>
                <a:gd name="adj1" fmla="val 42306"/>
                <a:gd name="adj2" fmla="val 86790"/>
              </a:avLst>
            </a:prstGeom>
            <a:solidFill>
              <a:srgbClr val="CCFFFF"/>
            </a:solidFill>
            <a:ln w="12700">
              <a:solidFill>
                <a:schemeClr val="tx1"/>
              </a:solidFill>
              <a:miter lim="800000"/>
            </a:ln>
            <a:effectLst/>
          </p:spPr>
          <p:txBody>
            <a:bodyPr wrap="none" anchor="ctr"/>
            <a:lstStyle/>
            <a:p>
              <a:endParaRPr lang="zh-CN" altLang="en-US" sz="160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47" name="Picture 124"/>
            <p:cNvPicPr>
              <a:picLocks noChangeAspect="1" noChangeArrowheads="1"/>
            </p:cNvPicPr>
            <p:nvPr/>
          </p:nvPicPr>
          <p:blipFill>
            <a:blip r:embed="rId5" cstate="print"/>
            <a:srcRect/>
            <a:stretch>
              <a:fillRect/>
            </a:stretch>
          </p:blipFill>
          <p:spPr bwMode="auto">
            <a:xfrm>
              <a:off x="3430736" y="2950419"/>
              <a:ext cx="438150" cy="438150"/>
            </a:xfrm>
            <a:prstGeom prst="rect">
              <a:avLst/>
            </a:prstGeom>
            <a:noFill/>
          </p:spPr>
        </p:pic>
        <p:pic>
          <p:nvPicPr>
            <p:cNvPr id="48" name="Picture 125"/>
            <p:cNvPicPr>
              <a:picLocks noChangeAspect="1" noChangeArrowheads="1"/>
            </p:cNvPicPr>
            <p:nvPr/>
          </p:nvPicPr>
          <p:blipFill>
            <a:blip r:embed="rId5" cstate="print"/>
            <a:srcRect/>
            <a:stretch>
              <a:fillRect/>
            </a:stretch>
          </p:blipFill>
          <p:spPr bwMode="auto">
            <a:xfrm>
              <a:off x="3430736" y="4977656"/>
              <a:ext cx="438150" cy="438150"/>
            </a:xfrm>
            <a:prstGeom prst="rect">
              <a:avLst/>
            </a:prstGeom>
            <a:noFill/>
          </p:spPr>
        </p:pic>
        <p:pic>
          <p:nvPicPr>
            <p:cNvPr id="49" name="Picture 126"/>
            <p:cNvPicPr>
              <a:picLocks noChangeAspect="1" noChangeArrowheads="1"/>
            </p:cNvPicPr>
            <p:nvPr/>
          </p:nvPicPr>
          <p:blipFill>
            <a:blip r:embed="rId5" cstate="print"/>
            <a:srcRect/>
            <a:stretch>
              <a:fillRect/>
            </a:stretch>
          </p:blipFill>
          <p:spPr bwMode="auto">
            <a:xfrm>
              <a:off x="5462736" y="4342656"/>
              <a:ext cx="609600" cy="609600"/>
            </a:xfrm>
            <a:prstGeom prst="rect">
              <a:avLst/>
            </a:prstGeom>
            <a:noFill/>
          </p:spPr>
        </p:pic>
        <p:cxnSp>
          <p:nvCxnSpPr>
            <p:cNvPr id="50" name="肘形连接符 49"/>
            <p:cNvCxnSpPr>
              <a:stCxn id="6" idx="2"/>
              <a:endCxn id="9" idx="2"/>
            </p:cNvCxnSpPr>
            <p:nvPr/>
          </p:nvCxnSpPr>
          <p:spPr bwMode="auto">
            <a:xfrm rot="5400000">
              <a:off x="4472136" y="3352056"/>
              <a:ext cx="12700" cy="5181600"/>
            </a:xfrm>
            <a:prstGeom prst="bentConnector3">
              <a:avLst>
                <a:gd name="adj1" fmla="val 1800000"/>
              </a:avLst>
            </a:prstGeom>
            <a:noFill/>
            <a:ln w="9525" cap="sq" cmpd="sng" algn="ctr">
              <a:solidFill>
                <a:schemeClr val="tx1"/>
              </a:solidFill>
              <a:prstDash val="solid"/>
              <a:round/>
              <a:headEnd type="none"/>
              <a:tailEnd type="triangle"/>
            </a:ln>
            <a:effectLst/>
          </p:spPr>
        </p:cxnSp>
        <p:grpSp>
          <p:nvGrpSpPr>
            <p:cNvPr id="51" name="组合 251"/>
            <p:cNvGrpSpPr/>
            <p:nvPr/>
          </p:nvGrpSpPr>
          <p:grpSpPr>
            <a:xfrm>
              <a:off x="2225824" y="5877272"/>
              <a:ext cx="1410072" cy="463550"/>
              <a:chOff x="2225824" y="5877272"/>
              <a:chExt cx="1410072" cy="463550"/>
            </a:xfrm>
          </p:grpSpPr>
          <p:grpSp>
            <p:nvGrpSpPr>
              <p:cNvPr id="52" name="Group 90"/>
              <p:cNvGrpSpPr>
                <a:grpSpLocks noChangeAspect="1"/>
              </p:cNvGrpSpPr>
              <p:nvPr/>
            </p:nvGrpSpPr>
            <p:grpSpPr bwMode="auto">
              <a:xfrm>
                <a:off x="2446040" y="6029672"/>
                <a:ext cx="306388" cy="311150"/>
                <a:chOff x="5298" y="1714"/>
                <a:chExt cx="1309" cy="1355"/>
              </a:xfrm>
            </p:grpSpPr>
            <p:sp>
              <p:nvSpPr>
                <p:cNvPr id="54" name="Freeform 91"/>
                <p:cNvSpPr>
                  <a:spLocks noChangeAspect="1" noChangeArrowheads="1"/>
                </p:cNvSpPr>
                <p:nvPr/>
              </p:nvSpPr>
              <p:spPr bwMode="auto">
                <a:xfrm>
                  <a:off x="5298" y="1714"/>
                  <a:ext cx="1309" cy="1355"/>
                </a:xfrm>
                <a:custGeom>
                  <a:avLst/>
                  <a:gdLst/>
                  <a:ahLst/>
                  <a:cxnLst>
                    <a:cxn ang="0">
                      <a:pos x="767" y="114"/>
                    </a:cxn>
                    <a:cxn ang="0">
                      <a:pos x="911" y="54"/>
                    </a:cxn>
                    <a:cxn ang="0">
                      <a:pos x="965" y="196"/>
                    </a:cxn>
                    <a:cxn ang="0">
                      <a:pos x="1120" y="197"/>
                    </a:cxn>
                    <a:cxn ang="0">
                      <a:pos x="1120" y="373"/>
                    </a:cxn>
                    <a:cxn ang="0">
                      <a:pos x="1264" y="426"/>
                    </a:cxn>
                    <a:cxn ang="0">
                      <a:pos x="1198" y="584"/>
                    </a:cxn>
                    <a:cxn ang="0">
                      <a:pos x="1309" y="682"/>
                    </a:cxn>
                    <a:cxn ang="0">
                      <a:pos x="1193" y="795"/>
                    </a:cxn>
                    <a:cxn ang="0">
                      <a:pos x="1256" y="949"/>
                    </a:cxn>
                    <a:cxn ang="0">
                      <a:pos x="1117" y="997"/>
                    </a:cxn>
                    <a:cxn ang="0">
                      <a:pos x="1118" y="1157"/>
                    </a:cxn>
                    <a:cxn ang="0">
                      <a:pos x="955" y="1154"/>
                    </a:cxn>
                    <a:cxn ang="0">
                      <a:pos x="895" y="1316"/>
                    </a:cxn>
                    <a:cxn ang="0">
                      <a:pos x="757" y="1239"/>
                    </a:cxn>
                    <a:cxn ang="0">
                      <a:pos x="646" y="1355"/>
                    </a:cxn>
                    <a:cxn ang="0">
                      <a:pos x="548" y="1248"/>
                    </a:cxn>
                    <a:cxn ang="0">
                      <a:pos x="396" y="1305"/>
                    </a:cxn>
                    <a:cxn ang="0">
                      <a:pos x="346" y="1146"/>
                    </a:cxn>
                    <a:cxn ang="0">
                      <a:pos x="188" y="1149"/>
                    </a:cxn>
                    <a:cxn ang="0">
                      <a:pos x="187" y="994"/>
                    </a:cxn>
                    <a:cxn ang="0">
                      <a:pos x="43" y="935"/>
                    </a:cxn>
                    <a:cxn ang="0">
                      <a:pos x="114" y="786"/>
                    </a:cxn>
                    <a:cxn ang="0">
                      <a:pos x="0" y="676"/>
                    </a:cxn>
                    <a:cxn ang="0">
                      <a:pos x="121" y="563"/>
                    </a:cxn>
                    <a:cxn ang="0">
                      <a:pos x="51" y="415"/>
                    </a:cxn>
                    <a:cxn ang="0">
                      <a:pos x="191" y="361"/>
                    </a:cxn>
                    <a:cxn ang="0">
                      <a:pos x="192" y="204"/>
                    </a:cxn>
                    <a:cxn ang="0">
                      <a:pos x="352" y="203"/>
                    </a:cxn>
                    <a:cxn ang="0">
                      <a:pos x="403" y="45"/>
                    </a:cxn>
                    <a:cxn ang="0">
                      <a:pos x="548" y="114"/>
                    </a:cxn>
                    <a:cxn ang="0">
                      <a:pos x="654" y="0"/>
                    </a:cxn>
                  </a:cxnLst>
                  <a:rect l="0" t="0" r="r" b="b"/>
                  <a:pathLst>
                    <a:path w="1309" h="1355">
                      <a:moveTo>
                        <a:pt x="767" y="114"/>
                      </a:moveTo>
                      <a:lnTo>
                        <a:pt x="911" y="54"/>
                      </a:lnTo>
                      <a:lnTo>
                        <a:pt x="965" y="196"/>
                      </a:lnTo>
                      <a:lnTo>
                        <a:pt x="1120" y="197"/>
                      </a:lnTo>
                      <a:lnTo>
                        <a:pt x="1120" y="373"/>
                      </a:lnTo>
                      <a:lnTo>
                        <a:pt x="1264" y="426"/>
                      </a:lnTo>
                      <a:lnTo>
                        <a:pt x="1198" y="584"/>
                      </a:lnTo>
                      <a:lnTo>
                        <a:pt x="1309" y="682"/>
                      </a:lnTo>
                      <a:lnTo>
                        <a:pt x="1193" y="795"/>
                      </a:lnTo>
                      <a:lnTo>
                        <a:pt x="1256" y="949"/>
                      </a:lnTo>
                      <a:lnTo>
                        <a:pt x="1117" y="997"/>
                      </a:lnTo>
                      <a:lnTo>
                        <a:pt x="1118" y="1157"/>
                      </a:lnTo>
                      <a:lnTo>
                        <a:pt x="955" y="1154"/>
                      </a:lnTo>
                      <a:lnTo>
                        <a:pt x="895" y="1316"/>
                      </a:lnTo>
                      <a:lnTo>
                        <a:pt x="757" y="1239"/>
                      </a:lnTo>
                      <a:lnTo>
                        <a:pt x="646" y="1355"/>
                      </a:lnTo>
                      <a:lnTo>
                        <a:pt x="548" y="1248"/>
                      </a:lnTo>
                      <a:lnTo>
                        <a:pt x="396" y="1305"/>
                      </a:lnTo>
                      <a:lnTo>
                        <a:pt x="346" y="1146"/>
                      </a:lnTo>
                      <a:lnTo>
                        <a:pt x="188" y="1149"/>
                      </a:lnTo>
                      <a:lnTo>
                        <a:pt x="187" y="994"/>
                      </a:lnTo>
                      <a:lnTo>
                        <a:pt x="43" y="935"/>
                      </a:lnTo>
                      <a:lnTo>
                        <a:pt x="114" y="786"/>
                      </a:lnTo>
                      <a:lnTo>
                        <a:pt x="0" y="676"/>
                      </a:lnTo>
                      <a:lnTo>
                        <a:pt x="121" y="563"/>
                      </a:lnTo>
                      <a:lnTo>
                        <a:pt x="51" y="415"/>
                      </a:lnTo>
                      <a:lnTo>
                        <a:pt x="191" y="361"/>
                      </a:lnTo>
                      <a:lnTo>
                        <a:pt x="192" y="204"/>
                      </a:lnTo>
                      <a:lnTo>
                        <a:pt x="352" y="203"/>
                      </a:lnTo>
                      <a:lnTo>
                        <a:pt x="403" y="45"/>
                      </a:lnTo>
                      <a:lnTo>
                        <a:pt x="548" y="114"/>
                      </a:lnTo>
                      <a:lnTo>
                        <a:pt x="654" y="0"/>
                      </a:lnTo>
                      <a:close/>
                    </a:path>
                  </a:pathLst>
                </a:custGeom>
                <a:gradFill rotWithShape="0">
                  <a:gsLst>
                    <a:gs pos="0">
                      <a:srgbClr val="FFFF00"/>
                    </a:gs>
                    <a:gs pos="100000">
                      <a:srgbClr val="FBD128"/>
                    </a:gs>
                  </a:gsLst>
                  <a:path path="rect">
                    <a:fillToRect l="50000" t="50000" r="50000" b="50000"/>
                  </a:path>
                </a:gra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55" name="Freeform 92"/>
                <p:cNvSpPr>
                  <a:spLocks noChangeAspect="1" noChangeArrowheads="1"/>
                </p:cNvSpPr>
                <p:nvPr/>
              </p:nvSpPr>
              <p:spPr bwMode="auto">
                <a:xfrm>
                  <a:off x="5533" y="2192"/>
                  <a:ext cx="168" cy="203"/>
                </a:xfrm>
                <a:custGeom>
                  <a:avLst/>
                  <a:gdLst/>
                  <a:ahLst/>
                  <a:cxnLst>
                    <a:cxn ang="0">
                      <a:pos x="65" y="4"/>
                    </a:cxn>
                    <a:cxn ang="0">
                      <a:pos x="67" y="13"/>
                    </a:cxn>
                    <a:cxn ang="0">
                      <a:pos x="60" y="26"/>
                    </a:cxn>
                    <a:cxn ang="0">
                      <a:pos x="60" y="37"/>
                    </a:cxn>
                    <a:cxn ang="0">
                      <a:pos x="66" y="48"/>
                    </a:cxn>
                    <a:cxn ang="0">
                      <a:pos x="73" y="55"/>
                    </a:cxn>
                    <a:cxn ang="0">
                      <a:pos x="83" y="57"/>
                    </a:cxn>
                    <a:cxn ang="0">
                      <a:pos x="91" y="57"/>
                    </a:cxn>
                    <a:cxn ang="0">
                      <a:pos x="98" y="53"/>
                    </a:cxn>
                    <a:cxn ang="0">
                      <a:pos x="107" y="40"/>
                    </a:cxn>
                    <a:cxn ang="0">
                      <a:pos x="107" y="31"/>
                    </a:cxn>
                    <a:cxn ang="0">
                      <a:pos x="107" y="20"/>
                    </a:cxn>
                    <a:cxn ang="0">
                      <a:pos x="102" y="10"/>
                    </a:cxn>
                    <a:cxn ang="0">
                      <a:pos x="107" y="0"/>
                    </a:cxn>
                    <a:cxn ang="0">
                      <a:pos x="168" y="1"/>
                    </a:cxn>
                    <a:cxn ang="0">
                      <a:pos x="164" y="79"/>
                    </a:cxn>
                    <a:cxn ang="0">
                      <a:pos x="157" y="80"/>
                    </a:cxn>
                    <a:cxn ang="0">
                      <a:pos x="147" y="74"/>
                    </a:cxn>
                    <a:cxn ang="0">
                      <a:pos x="138" y="74"/>
                    </a:cxn>
                    <a:cxn ang="0">
                      <a:pos x="129" y="80"/>
                    </a:cxn>
                    <a:cxn ang="0">
                      <a:pos x="121" y="90"/>
                    </a:cxn>
                    <a:cxn ang="0">
                      <a:pos x="119" y="102"/>
                    </a:cxn>
                    <a:cxn ang="0">
                      <a:pos x="119" y="110"/>
                    </a:cxn>
                    <a:cxn ang="0">
                      <a:pos x="124" y="120"/>
                    </a:cxn>
                    <a:cxn ang="0">
                      <a:pos x="133" y="129"/>
                    </a:cxn>
                    <a:cxn ang="0">
                      <a:pos x="143" y="131"/>
                    </a:cxn>
                    <a:cxn ang="0">
                      <a:pos x="152" y="129"/>
                    </a:cxn>
                    <a:cxn ang="0">
                      <a:pos x="161" y="124"/>
                    </a:cxn>
                    <a:cxn ang="0">
                      <a:pos x="168" y="131"/>
                    </a:cxn>
                    <a:cxn ang="0">
                      <a:pos x="109" y="201"/>
                    </a:cxn>
                    <a:cxn ang="0">
                      <a:pos x="104" y="198"/>
                    </a:cxn>
                    <a:cxn ang="0">
                      <a:pos x="102" y="191"/>
                    </a:cxn>
                    <a:cxn ang="0">
                      <a:pos x="107" y="177"/>
                    </a:cxn>
                    <a:cxn ang="0">
                      <a:pos x="107" y="166"/>
                    </a:cxn>
                    <a:cxn ang="0">
                      <a:pos x="103" y="155"/>
                    </a:cxn>
                    <a:cxn ang="0">
                      <a:pos x="94" y="146"/>
                    </a:cxn>
                    <a:cxn ang="0">
                      <a:pos x="83" y="145"/>
                    </a:cxn>
                    <a:cxn ang="0">
                      <a:pos x="78" y="145"/>
                    </a:cxn>
                    <a:cxn ang="0">
                      <a:pos x="71" y="149"/>
                    </a:cxn>
                    <a:cxn ang="0">
                      <a:pos x="62" y="160"/>
                    </a:cxn>
                    <a:cxn ang="0">
                      <a:pos x="60" y="170"/>
                    </a:cxn>
                    <a:cxn ang="0">
                      <a:pos x="62" y="182"/>
                    </a:cxn>
                    <a:cxn ang="0">
                      <a:pos x="67" y="193"/>
                    </a:cxn>
                    <a:cxn ang="0">
                      <a:pos x="61" y="201"/>
                    </a:cxn>
                    <a:cxn ang="0">
                      <a:pos x="0" y="1"/>
                    </a:cxn>
                    <a:cxn ang="0">
                      <a:pos x="61" y="1"/>
                    </a:cxn>
                  </a:cxnLst>
                  <a:rect l="0" t="0" r="r" b="b"/>
                  <a:pathLst>
                    <a:path w="168" h="203">
                      <a:moveTo>
                        <a:pt x="61" y="1"/>
                      </a:moveTo>
                      <a:lnTo>
                        <a:pt x="65" y="4"/>
                      </a:lnTo>
                      <a:lnTo>
                        <a:pt x="67" y="10"/>
                      </a:lnTo>
                      <a:lnTo>
                        <a:pt x="67" y="13"/>
                      </a:lnTo>
                      <a:lnTo>
                        <a:pt x="62" y="20"/>
                      </a:lnTo>
                      <a:lnTo>
                        <a:pt x="60" y="26"/>
                      </a:lnTo>
                      <a:lnTo>
                        <a:pt x="60" y="31"/>
                      </a:lnTo>
                      <a:lnTo>
                        <a:pt x="60" y="37"/>
                      </a:lnTo>
                      <a:lnTo>
                        <a:pt x="62" y="40"/>
                      </a:lnTo>
                      <a:lnTo>
                        <a:pt x="66" y="48"/>
                      </a:lnTo>
                      <a:lnTo>
                        <a:pt x="71" y="53"/>
                      </a:lnTo>
                      <a:lnTo>
                        <a:pt x="73" y="55"/>
                      </a:lnTo>
                      <a:lnTo>
                        <a:pt x="78" y="57"/>
                      </a:lnTo>
                      <a:lnTo>
                        <a:pt x="83" y="57"/>
                      </a:lnTo>
                      <a:lnTo>
                        <a:pt x="83" y="57"/>
                      </a:lnTo>
                      <a:lnTo>
                        <a:pt x="91" y="57"/>
                      </a:lnTo>
                      <a:lnTo>
                        <a:pt x="94" y="55"/>
                      </a:lnTo>
                      <a:lnTo>
                        <a:pt x="98" y="53"/>
                      </a:lnTo>
                      <a:lnTo>
                        <a:pt x="103" y="48"/>
                      </a:lnTo>
                      <a:lnTo>
                        <a:pt x="107" y="40"/>
                      </a:lnTo>
                      <a:lnTo>
                        <a:pt x="107" y="37"/>
                      </a:lnTo>
                      <a:lnTo>
                        <a:pt x="107" y="31"/>
                      </a:lnTo>
                      <a:lnTo>
                        <a:pt x="107" y="26"/>
                      </a:lnTo>
                      <a:lnTo>
                        <a:pt x="107" y="20"/>
                      </a:lnTo>
                      <a:lnTo>
                        <a:pt x="102" y="13"/>
                      </a:lnTo>
                      <a:lnTo>
                        <a:pt x="102" y="10"/>
                      </a:lnTo>
                      <a:lnTo>
                        <a:pt x="104" y="4"/>
                      </a:lnTo>
                      <a:lnTo>
                        <a:pt x="107" y="0"/>
                      </a:lnTo>
                      <a:lnTo>
                        <a:pt x="107" y="1"/>
                      </a:lnTo>
                      <a:lnTo>
                        <a:pt x="168" y="1"/>
                      </a:lnTo>
                      <a:lnTo>
                        <a:pt x="168" y="74"/>
                      </a:lnTo>
                      <a:lnTo>
                        <a:pt x="164" y="79"/>
                      </a:lnTo>
                      <a:lnTo>
                        <a:pt x="161" y="80"/>
                      </a:lnTo>
                      <a:lnTo>
                        <a:pt x="157" y="80"/>
                      </a:lnTo>
                      <a:lnTo>
                        <a:pt x="152" y="75"/>
                      </a:lnTo>
                      <a:lnTo>
                        <a:pt x="147" y="74"/>
                      </a:lnTo>
                      <a:lnTo>
                        <a:pt x="143" y="74"/>
                      </a:lnTo>
                      <a:lnTo>
                        <a:pt x="138" y="74"/>
                      </a:lnTo>
                      <a:lnTo>
                        <a:pt x="133" y="75"/>
                      </a:lnTo>
                      <a:lnTo>
                        <a:pt x="129" y="80"/>
                      </a:lnTo>
                      <a:lnTo>
                        <a:pt x="124" y="86"/>
                      </a:lnTo>
                      <a:lnTo>
                        <a:pt x="121" y="90"/>
                      </a:lnTo>
                      <a:lnTo>
                        <a:pt x="119" y="95"/>
                      </a:lnTo>
                      <a:lnTo>
                        <a:pt x="119" y="102"/>
                      </a:lnTo>
                      <a:lnTo>
                        <a:pt x="119" y="102"/>
                      </a:lnTo>
                      <a:lnTo>
                        <a:pt x="119" y="110"/>
                      </a:lnTo>
                      <a:lnTo>
                        <a:pt x="121" y="114"/>
                      </a:lnTo>
                      <a:lnTo>
                        <a:pt x="124" y="120"/>
                      </a:lnTo>
                      <a:lnTo>
                        <a:pt x="129" y="125"/>
                      </a:lnTo>
                      <a:lnTo>
                        <a:pt x="133" y="129"/>
                      </a:lnTo>
                      <a:lnTo>
                        <a:pt x="138" y="131"/>
                      </a:lnTo>
                      <a:lnTo>
                        <a:pt x="143" y="131"/>
                      </a:lnTo>
                      <a:lnTo>
                        <a:pt x="147" y="131"/>
                      </a:lnTo>
                      <a:lnTo>
                        <a:pt x="152" y="129"/>
                      </a:lnTo>
                      <a:lnTo>
                        <a:pt x="157" y="124"/>
                      </a:lnTo>
                      <a:lnTo>
                        <a:pt x="161" y="124"/>
                      </a:lnTo>
                      <a:lnTo>
                        <a:pt x="164" y="125"/>
                      </a:lnTo>
                      <a:lnTo>
                        <a:pt x="168" y="131"/>
                      </a:lnTo>
                      <a:lnTo>
                        <a:pt x="168" y="201"/>
                      </a:lnTo>
                      <a:lnTo>
                        <a:pt x="109" y="201"/>
                      </a:lnTo>
                      <a:lnTo>
                        <a:pt x="107" y="203"/>
                      </a:lnTo>
                      <a:lnTo>
                        <a:pt x="104" y="198"/>
                      </a:lnTo>
                      <a:lnTo>
                        <a:pt x="102" y="193"/>
                      </a:lnTo>
                      <a:lnTo>
                        <a:pt x="102" y="191"/>
                      </a:lnTo>
                      <a:lnTo>
                        <a:pt x="107" y="182"/>
                      </a:lnTo>
                      <a:lnTo>
                        <a:pt x="107" y="177"/>
                      </a:lnTo>
                      <a:lnTo>
                        <a:pt x="107" y="170"/>
                      </a:lnTo>
                      <a:lnTo>
                        <a:pt x="107" y="166"/>
                      </a:lnTo>
                      <a:lnTo>
                        <a:pt x="107" y="160"/>
                      </a:lnTo>
                      <a:lnTo>
                        <a:pt x="103" y="155"/>
                      </a:lnTo>
                      <a:lnTo>
                        <a:pt x="98" y="149"/>
                      </a:lnTo>
                      <a:lnTo>
                        <a:pt x="94" y="146"/>
                      </a:lnTo>
                      <a:lnTo>
                        <a:pt x="91" y="145"/>
                      </a:lnTo>
                      <a:lnTo>
                        <a:pt x="83" y="145"/>
                      </a:lnTo>
                      <a:lnTo>
                        <a:pt x="83" y="145"/>
                      </a:lnTo>
                      <a:lnTo>
                        <a:pt x="78" y="145"/>
                      </a:lnTo>
                      <a:lnTo>
                        <a:pt x="73" y="146"/>
                      </a:lnTo>
                      <a:lnTo>
                        <a:pt x="71" y="149"/>
                      </a:lnTo>
                      <a:lnTo>
                        <a:pt x="66" y="155"/>
                      </a:lnTo>
                      <a:lnTo>
                        <a:pt x="62" y="160"/>
                      </a:lnTo>
                      <a:lnTo>
                        <a:pt x="60" y="166"/>
                      </a:lnTo>
                      <a:lnTo>
                        <a:pt x="60" y="170"/>
                      </a:lnTo>
                      <a:lnTo>
                        <a:pt x="60" y="177"/>
                      </a:lnTo>
                      <a:lnTo>
                        <a:pt x="62" y="182"/>
                      </a:lnTo>
                      <a:lnTo>
                        <a:pt x="67" y="191"/>
                      </a:lnTo>
                      <a:lnTo>
                        <a:pt x="67" y="193"/>
                      </a:lnTo>
                      <a:lnTo>
                        <a:pt x="65" y="198"/>
                      </a:lnTo>
                      <a:lnTo>
                        <a:pt x="61" y="201"/>
                      </a:lnTo>
                      <a:lnTo>
                        <a:pt x="0" y="201"/>
                      </a:lnTo>
                      <a:lnTo>
                        <a:pt x="0" y="1"/>
                      </a:lnTo>
                      <a:lnTo>
                        <a:pt x="59" y="0"/>
                      </a:lnTo>
                      <a:lnTo>
                        <a:pt x="61" y="1"/>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56" name="Freeform 93"/>
                <p:cNvSpPr>
                  <a:spLocks noChangeAspect="1" noChangeArrowheads="1"/>
                </p:cNvSpPr>
                <p:nvPr/>
              </p:nvSpPr>
              <p:spPr bwMode="auto">
                <a:xfrm>
                  <a:off x="5533" y="1989"/>
                  <a:ext cx="216" cy="263"/>
                </a:xfrm>
                <a:custGeom>
                  <a:avLst/>
                  <a:gdLst/>
                  <a:ahLst/>
                  <a:cxnLst>
                    <a:cxn ang="0">
                      <a:pos x="0" y="204"/>
                    </a:cxn>
                    <a:cxn ang="0">
                      <a:pos x="0" y="0"/>
                    </a:cxn>
                    <a:cxn ang="0">
                      <a:pos x="168" y="0"/>
                    </a:cxn>
                    <a:cxn ang="0">
                      <a:pos x="168" y="73"/>
                    </a:cxn>
                    <a:cxn ang="0">
                      <a:pos x="173" y="78"/>
                    </a:cxn>
                    <a:cxn ang="0">
                      <a:pos x="178" y="79"/>
                    </a:cxn>
                    <a:cxn ang="0">
                      <a:pos x="179" y="79"/>
                    </a:cxn>
                    <a:cxn ang="0">
                      <a:pos x="186" y="74"/>
                    </a:cxn>
                    <a:cxn ang="0">
                      <a:pos x="190" y="73"/>
                    </a:cxn>
                    <a:cxn ang="0">
                      <a:pos x="195" y="73"/>
                    </a:cxn>
                    <a:cxn ang="0">
                      <a:pos x="199" y="73"/>
                    </a:cxn>
                    <a:cxn ang="0">
                      <a:pos x="204" y="74"/>
                    </a:cxn>
                    <a:cxn ang="0">
                      <a:pos x="208" y="78"/>
                    </a:cxn>
                    <a:cxn ang="0">
                      <a:pos x="213" y="85"/>
                    </a:cxn>
                    <a:cxn ang="0">
                      <a:pos x="216" y="88"/>
                    </a:cxn>
                    <a:cxn ang="0">
                      <a:pos x="216" y="94"/>
                    </a:cxn>
                    <a:cxn ang="0">
                      <a:pos x="216" y="101"/>
                    </a:cxn>
                    <a:cxn ang="0">
                      <a:pos x="216" y="102"/>
                    </a:cxn>
                    <a:cxn ang="0">
                      <a:pos x="216" y="109"/>
                    </a:cxn>
                    <a:cxn ang="0">
                      <a:pos x="216" y="113"/>
                    </a:cxn>
                    <a:cxn ang="0">
                      <a:pos x="213" y="119"/>
                    </a:cxn>
                    <a:cxn ang="0">
                      <a:pos x="208" y="123"/>
                    </a:cxn>
                    <a:cxn ang="0">
                      <a:pos x="204" y="128"/>
                    </a:cxn>
                    <a:cxn ang="0">
                      <a:pos x="199" y="130"/>
                    </a:cxn>
                    <a:cxn ang="0">
                      <a:pos x="195" y="130"/>
                    </a:cxn>
                    <a:cxn ang="0">
                      <a:pos x="190" y="130"/>
                    </a:cxn>
                    <a:cxn ang="0">
                      <a:pos x="186" y="128"/>
                    </a:cxn>
                    <a:cxn ang="0">
                      <a:pos x="179" y="122"/>
                    </a:cxn>
                    <a:cxn ang="0">
                      <a:pos x="178" y="122"/>
                    </a:cxn>
                    <a:cxn ang="0">
                      <a:pos x="173" y="124"/>
                    </a:cxn>
                    <a:cxn ang="0">
                      <a:pos x="168" y="128"/>
                    </a:cxn>
                    <a:cxn ang="0">
                      <a:pos x="168" y="204"/>
                    </a:cxn>
                    <a:cxn ang="0">
                      <a:pos x="107" y="204"/>
                    </a:cxn>
                    <a:cxn ang="0">
                      <a:pos x="107" y="204"/>
                    </a:cxn>
                    <a:cxn ang="0">
                      <a:pos x="104" y="208"/>
                    </a:cxn>
                    <a:cxn ang="0">
                      <a:pos x="102" y="214"/>
                    </a:cxn>
                    <a:cxn ang="0">
                      <a:pos x="102" y="217"/>
                    </a:cxn>
                    <a:cxn ang="0">
                      <a:pos x="107" y="223"/>
                    </a:cxn>
                    <a:cxn ang="0">
                      <a:pos x="107" y="229"/>
                    </a:cxn>
                    <a:cxn ang="0">
                      <a:pos x="107" y="235"/>
                    </a:cxn>
                    <a:cxn ang="0">
                      <a:pos x="107" y="241"/>
                    </a:cxn>
                    <a:cxn ang="0">
                      <a:pos x="107" y="245"/>
                    </a:cxn>
                    <a:cxn ang="0">
                      <a:pos x="103" y="252"/>
                    </a:cxn>
                    <a:cxn ang="0">
                      <a:pos x="97" y="257"/>
                    </a:cxn>
                    <a:cxn ang="0">
                      <a:pos x="94" y="259"/>
                    </a:cxn>
                    <a:cxn ang="0">
                      <a:pos x="90" y="263"/>
                    </a:cxn>
                    <a:cxn ang="0">
                      <a:pos x="83" y="263"/>
                    </a:cxn>
                    <a:cxn ang="0">
                      <a:pos x="83" y="263"/>
                    </a:cxn>
                    <a:cxn ang="0">
                      <a:pos x="78" y="263"/>
                    </a:cxn>
                    <a:cxn ang="0">
                      <a:pos x="73" y="259"/>
                    </a:cxn>
                    <a:cxn ang="0">
                      <a:pos x="71" y="257"/>
                    </a:cxn>
                    <a:cxn ang="0">
                      <a:pos x="66" y="252"/>
                    </a:cxn>
                    <a:cxn ang="0">
                      <a:pos x="62" y="245"/>
                    </a:cxn>
                    <a:cxn ang="0">
                      <a:pos x="60" y="241"/>
                    </a:cxn>
                    <a:cxn ang="0">
                      <a:pos x="59" y="235"/>
                    </a:cxn>
                    <a:cxn ang="0">
                      <a:pos x="59" y="229"/>
                    </a:cxn>
                    <a:cxn ang="0">
                      <a:pos x="62" y="223"/>
                    </a:cxn>
                    <a:cxn ang="0">
                      <a:pos x="66" y="217"/>
                    </a:cxn>
                    <a:cxn ang="0">
                      <a:pos x="66" y="214"/>
                    </a:cxn>
                    <a:cxn ang="0">
                      <a:pos x="64" y="208"/>
                    </a:cxn>
                    <a:cxn ang="0">
                      <a:pos x="61" y="204"/>
                    </a:cxn>
                    <a:cxn ang="0">
                      <a:pos x="0" y="204"/>
                    </a:cxn>
                  </a:cxnLst>
                  <a:rect l="0" t="0" r="r" b="b"/>
                  <a:pathLst>
                    <a:path w="216" h="263">
                      <a:moveTo>
                        <a:pt x="0" y="204"/>
                      </a:moveTo>
                      <a:lnTo>
                        <a:pt x="0" y="0"/>
                      </a:lnTo>
                      <a:lnTo>
                        <a:pt x="168" y="0"/>
                      </a:lnTo>
                      <a:lnTo>
                        <a:pt x="168" y="73"/>
                      </a:lnTo>
                      <a:lnTo>
                        <a:pt x="173" y="78"/>
                      </a:lnTo>
                      <a:lnTo>
                        <a:pt x="178" y="79"/>
                      </a:lnTo>
                      <a:lnTo>
                        <a:pt x="179" y="79"/>
                      </a:lnTo>
                      <a:lnTo>
                        <a:pt x="186" y="74"/>
                      </a:lnTo>
                      <a:lnTo>
                        <a:pt x="190" y="73"/>
                      </a:lnTo>
                      <a:lnTo>
                        <a:pt x="195" y="73"/>
                      </a:lnTo>
                      <a:lnTo>
                        <a:pt x="199" y="73"/>
                      </a:lnTo>
                      <a:lnTo>
                        <a:pt x="204" y="74"/>
                      </a:lnTo>
                      <a:lnTo>
                        <a:pt x="208" y="78"/>
                      </a:lnTo>
                      <a:lnTo>
                        <a:pt x="213" y="85"/>
                      </a:lnTo>
                      <a:lnTo>
                        <a:pt x="216" y="88"/>
                      </a:lnTo>
                      <a:lnTo>
                        <a:pt x="216" y="94"/>
                      </a:lnTo>
                      <a:lnTo>
                        <a:pt x="216" y="101"/>
                      </a:lnTo>
                      <a:lnTo>
                        <a:pt x="216" y="102"/>
                      </a:lnTo>
                      <a:lnTo>
                        <a:pt x="216" y="109"/>
                      </a:lnTo>
                      <a:lnTo>
                        <a:pt x="216" y="113"/>
                      </a:lnTo>
                      <a:lnTo>
                        <a:pt x="213" y="119"/>
                      </a:lnTo>
                      <a:lnTo>
                        <a:pt x="208" y="123"/>
                      </a:lnTo>
                      <a:lnTo>
                        <a:pt x="204" y="128"/>
                      </a:lnTo>
                      <a:lnTo>
                        <a:pt x="199" y="130"/>
                      </a:lnTo>
                      <a:lnTo>
                        <a:pt x="195" y="130"/>
                      </a:lnTo>
                      <a:lnTo>
                        <a:pt x="190" y="130"/>
                      </a:lnTo>
                      <a:lnTo>
                        <a:pt x="186" y="128"/>
                      </a:lnTo>
                      <a:lnTo>
                        <a:pt x="179" y="122"/>
                      </a:lnTo>
                      <a:lnTo>
                        <a:pt x="178" y="122"/>
                      </a:lnTo>
                      <a:lnTo>
                        <a:pt x="173" y="124"/>
                      </a:lnTo>
                      <a:lnTo>
                        <a:pt x="168" y="128"/>
                      </a:lnTo>
                      <a:lnTo>
                        <a:pt x="168" y="204"/>
                      </a:lnTo>
                      <a:lnTo>
                        <a:pt x="107" y="204"/>
                      </a:lnTo>
                      <a:lnTo>
                        <a:pt x="107" y="204"/>
                      </a:lnTo>
                      <a:lnTo>
                        <a:pt x="104" y="208"/>
                      </a:lnTo>
                      <a:lnTo>
                        <a:pt x="102" y="214"/>
                      </a:lnTo>
                      <a:lnTo>
                        <a:pt x="102" y="217"/>
                      </a:lnTo>
                      <a:lnTo>
                        <a:pt x="107" y="223"/>
                      </a:lnTo>
                      <a:lnTo>
                        <a:pt x="107" y="229"/>
                      </a:lnTo>
                      <a:lnTo>
                        <a:pt x="107" y="235"/>
                      </a:lnTo>
                      <a:lnTo>
                        <a:pt x="107" y="241"/>
                      </a:lnTo>
                      <a:lnTo>
                        <a:pt x="107" y="245"/>
                      </a:lnTo>
                      <a:lnTo>
                        <a:pt x="103" y="252"/>
                      </a:lnTo>
                      <a:lnTo>
                        <a:pt x="97" y="257"/>
                      </a:lnTo>
                      <a:lnTo>
                        <a:pt x="94" y="259"/>
                      </a:lnTo>
                      <a:lnTo>
                        <a:pt x="90" y="263"/>
                      </a:lnTo>
                      <a:lnTo>
                        <a:pt x="83" y="263"/>
                      </a:lnTo>
                      <a:lnTo>
                        <a:pt x="83" y="263"/>
                      </a:lnTo>
                      <a:lnTo>
                        <a:pt x="78" y="263"/>
                      </a:lnTo>
                      <a:lnTo>
                        <a:pt x="73" y="259"/>
                      </a:lnTo>
                      <a:lnTo>
                        <a:pt x="71" y="257"/>
                      </a:lnTo>
                      <a:lnTo>
                        <a:pt x="66" y="252"/>
                      </a:lnTo>
                      <a:lnTo>
                        <a:pt x="62" y="245"/>
                      </a:lnTo>
                      <a:lnTo>
                        <a:pt x="60" y="241"/>
                      </a:lnTo>
                      <a:lnTo>
                        <a:pt x="59" y="235"/>
                      </a:lnTo>
                      <a:lnTo>
                        <a:pt x="59" y="229"/>
                      </a:lnTo>
                      <a:lnTo>
                        <a:pt x="62" y="223"/>
                      </a:lnTo>
                      <a:lnTo>
                        <a:pt x="66" y="217"/>
                      </a:lnTo>
                      <a:lnTo>
                        <a:pt x="66" y="214"/>
                      </a:lnTo>
                      <a:lnTo>
                        <a:pt x="64" y="208"/>
                      </a:lnTo>
                      <a:lnTo>
                        <a:pt x="61" y="204"/>
                      </a:lnTo>
                      <a:lnTo>
                        <a:pt x="0" y="204"/>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57" name="Freeform 94"/>
                <p:cNvSpPr>
                  <a:spLocks noChangeAspect="1" noChangeArrowheads="1"/>
                </p:cNvSpPr>
                <p:nvPr/>
              </p:nvSpPr>
              <p:spPr bwMode="auto">
                <a:xfrm>
                  <a:off x="5700" y="1989"/>
                  <a:ext cx="170" cy="263"/>
                </a:xfrm>
                <a:custGeom>
                  <a:avLst/>
                  <a:gdLst/>
                  <a:ahLst/>
                  <a:cxnLst>
                    <a:cxn ang="0">
                      <a:pos x="166" y="78"/>
                    </a:cxn>
                    <a:cxn ang="0">
                      <a:pos x="160" y="79"/>
                    </a:cxn>
                    <a:cxn ang="0">
                      <a:pos x="148" y="73"/>
                    </a:cxn>
                    <a:cxn ang="0">
                      <a:pos x="139" y="73"/>
                    </a:cxn>
                    <a:cxn ang="0">
                      <a:pos x="130" y="78"/>
                    </a:cxn>
                    <a:cxn ang="0">
                      <a:pos x="123" y="88"/>
                    </a:cxn>
                    <a:cxn ang="0">
                      <a:pos x="122" y="101"/>
                    </a:cxn>
                    <a:cxn ang="0">
                      <a:pos x="122" y="109"/>
                    </a:cxn>
                    <a:cxn ang="0">
                      <a:pos x="125" y="119"/>
                    </a:cxn>
                    <a:cxn ang="0">
                      <a:pos x="135" y="128"/>
                    </a:cxn>
                    <a:cxn ang="0">
                      <a:pos x="144" y="130"/>
                    </a:cxn>
                    <a:cxn ang="0">
                      <a:pos x="152" y="128"/>
                    </a:cxn>
                    <a:cxn ang="0">
                      <a:pos x="161" y="122"/>
                    </a:cxn>
                    <a:cxn ang="0">
                      <a:pos x="170" y="130"/>
                    </a:cxn>
                    <a:cxn ang="0">
                      <a:pos x="170" y="204"/>
                    </a:cxn>
                    <a:cxn ang="0">
                      <a:pos x="106" y="208"/>
                    </a:cxn>
                    <a:cxn ang="0">
                      <a:pos x="104" y="217"/>
                    </a:cxn>
                    <a:cxn ang="0">
                      <a:pos x="110" y="229"/>
                    </a:cxn>
                    <a:cxn ang="0">
                      <a:pos x="110" y="241"/>
                    </a:cxn>
                    <a:cxn ang="0">
                      <a:pos x="106" y="252"/>
                    </a:cxn>
                    <a:cxn ang="0">
                      <a:pos x="96" y="259"/>
                    </a:cxn>
                    <a:cxn ang="0">
                      <a:pos x="85" y="263"/>
                    </a:cxn>
                    <a:cxn ang="0">
                      <a:pos x="80" y="263"/>
                    </a:cxn>
                    <a:cxn ang="0">
                      <a:pos x="72" y="257"/>
                    </a:cxn>
                    <a:cxn ang="0">
                      <a:pos x="63" y="245"/>
                    </a:cxn>
                    <a:cxn ang="0">
                      <a:pos x="61" y="235"/>
                    </a:cxn>
                    <a:cxn ang="0">
                      <a:pos x="63" y="223"/>
                    </a:cxn>
                    <a:cxn ang="0">
                      <a:pos x="68" y="214"/>
                    </a:cxn>
                    <a:cxn ang="0">
                      <a:pos x="61" y="204"/>
                    </a:cxn>
                    <a:cxn ang="0">
                      <a:pos x="1" y="204"/>
                    </a:cxn>
                    <a:cxn ang="0">
                      <a:pos x="6" y="124"/>
                    </a:cxn>
                    <a:cxn ang="0">
                      <a:pos x="13" y="122"/>
                    </a:cxn>
                    <a:cxn ang="0">
                      <a:pos x="24" y="130"/>
                    </a:cxn>
                    <a:cxn ang="0">
                      <a:pos x="33" y="130"/>
                    </a:cxn>
                    <a:cxn ang="0">
                      <a:pos x="41" y="123"/>
                    </a:cxn>
                    <a:cxn ang="0">
                      <a:pos x="49" y="113"/>
                    </a:cxn>
                    <a:cxn ang="0">
                      <a:pos x="49" y="102"/>
                    </a:cxn>
                    <a:cxn ang="0">
                      <a:pos x="49" y="94"/>
                    </a:cxn>
                    <a:cxn ang="0">
                      <a:pos x="46" y="85"/>
                    </a:cxn>
                    <a:cxn ang="0">
                      <a:pos x="37" y="74"/>
                    </a:cxn>
                    <a:cxn ang="0">
                      <a:pos x="28" y="73"/>
                    </a:cxn>
                    <a:cxn ang="0">
                      <a:pos x="19" y="74"/>
                    </a:cxn>
                    <a:cxn ang="0">
                      <a:pos x="11" y="79"/>
                    </a:cxn>
                    <a:cxn ang="0">
                      <a:pos x="1" y="72"/>
                    </a:cxn>
                    <a:cxn ang="0">
                      <a:pos x="170" y="0"/>
                    </a:cxn>
                    <a:cxn ang="0">
                      <a:pos x="170" y="72"/>
                    </a:cxn>
                  </a:cxnLst>
                  <a:rect l="0" t="0" r="r" b="b"/>
                  <a:pathLst>
                    <a:path w="170" h="263">
                      <a:moveTo>
                        <a:pt x="170" y="72"/>
                      </a:moveTo>
                      <a:lnTo>
                        <a:pt x="166" y="78"/>
                      </a:lnTo>
                      <a:lnTo>
                        <a:pt x="161" y="79"/>
                      </a:lnTo>
                      <a:lnTo>
                        <a:pt x="160" y="79"/>
                      </a:lnTo>
                      <a:lnTo>
                        <a:pt x="152" y="73"/>
                      </a:lnTo>
                      <a:lnTo>
                        <a:pt x="148" y="73"/>
                      </a:lnTo>
                      <a:lnTo>
                        <a:pt x="144" y="73"/>
                      </a:lnTo>
                      <a:lnTo>
                        <a:pt x="139" y="73"/>
                      </a:lnTo>
                      <a:lnTo>
                        <a:pt x="135" y="73"/>
                      </a:lnTo>
                      <a:lnTo>
                        <a:pt x="130" y="78"/>
                      </a:lnTo>
                      <a:lnTo>
                        <a:pt x="125" y="85"/>
                      </a:lnTo>
                      <a:lnTo>
                        <a:pt x="123" y="88"/>
                      </a:lnTo>
                      <a:lnTo>
                        <a:pt x="122" y="93"/>
                      </a:lnTo>
                      <a:lnTo>
                        <a:pt x="122" y="101"/>
                      </a:lnTo>
                      <a:lnTo>
                        <a:pt x="122" y="101"/>
                      </a:lnTo>
                      <a:lnTo>
                        <a:pt x="122" y="109"/>
                      </a:lnTo>
                      <a:lnTo>
                        <a:pt x="123" y="113"/>
                      </a:lnTo>
                      <a:lnTo>
                        <a:pt x="125" y="119"/>
                      </a:lnTo>
                      <a:lnTo>
                        <a:pt x="130" y="123"/>
                      </a:lnTo>
                      <a:lnTo>
                        <a:pt x="135" y="128"/>
                      </a:lnTo>
                      <a:lnTo>
                        <a:pt x="139" y="129"/>
                      </a:lnTo>
                      <a:lnTo>
                        <a:pt x="144" y="130"/>
                      </a:lnTo>
                      <a:lnTo>
                        <a:pt x="148" y="130"/>
                      </a:lnTo>
                      <a:lnTo>
                        <a:pt x="152" y="128"/>
                      </a:lnTo>
                      <a:lnTo>
                        <a:pt x="159" y="122"/>
                      </a:lnTo>
                      <a:lnTo>
                        <a:pt x="161" y="122"/>
                      </a:lnTo>
                      <a:lnTo>
                        <a:pt x="166" y="124"/>
                      </a:lnTo>
                      <a:lnTo>
                        <a:pt x="170" y="130"/>
                      </a:lnTo>
                      <a:lnTo>
                        <a:pt x="170" y="128"/>
                      </a:lnTo>
                      <a:lnTo>
                        <a:pt x="170" y="204"/>
                      </a:lnTo>
                      <a:lnTo>
                        <a:pt x="109" y="204"/>
                      </a:lnTo>
                      <a:lnTo>
                        <a:pt x="106" y="208"/>
                      </a:lnTo>
                      <a:lnTo>
                        <a:pt x="104" y="214"/>
                      </a:lnTo>
                      <a:lnTo>
                        <a:pt x="104" y="217"/>
                      </a:lnTo>
                      <a:lnTo>
                        <a:pt x="109" y="223"/>
                      </a:lnTo>
                      <a:lnTo>
                        <a:pt x="110" y="229"/>
                      </a:lnTo>
                      <a:lnTo>
                        <a:pt x="110" y="235"/>
                      </a:lnTo>
                      <a:lnTo>
                        <a:pt x="110" y="241"/>
                      </a:lnTo>
                      <a:lnTo>
                        <a:pt x="109" y="245"/>
                      </a:lnTo>
                      <a:lnTo>
                        <a:pt x="106" y="252"/>
                      </a:lnTo>
                      <a:lnTo>
                        <a:pt x="100" y="257"/>
                      </a:lnTo>
                      <a:lnTo>
                        <a:pt x="96" y="259"/>
                      </a:lnTo>
                      <a:lnTo>
                        <a:pt x="91" y="263"/>
                      </a:lnTo>
                      <a:lnTo>
                        <a:pt x="85" y="263"/>
                      </a:lnTo>
                      <a:lnTo>
                        <a:pt x="85" y="263"/>
                      </a:lnTo>
                      <a:lnTo>
                        <a:pt x="80" y="263"/>
                      </a:lnTo>
                      <a:lnTo>
                        <a:pt x="75" y="259"/>
                      </a:lnTo>
                      <a:lnTo>
                        <a:pt x="72" y="257"/>
                      </a:lnTo>
                      <a:lnTo>
                        <a:pt x="66" y="252"/>
                      </a:lnTo>
                      <a:lnTo>
                        <a:pt x="63" y="245"/>
                      </a:lnTo>
                      <a:lnTo>
                        <a:pt x="61" y="241"/>
                      </a:lnTo>
                      <a:lnTo>
                        <a:pt x="61" y="235"/>
                      </a:lnTo>
                      <a:lnTo>
                        <a:pt x="61" y="229"/>
                      </a:lnTo>
                      <a:lnTo>
                        <a:pt x="63" y="223"/>
                      </a:lnTo>
                      <a:lnTo>
                        <a:pt x="68" y="217"/>
                      </a:lnTo>
                      <a:lnTo>
                        <a:pt x="68" y="214"/>
                      </a:lnTo>
                      <a:lnTo>
                        <a:pt x="66" y="208"/>
                      </a:lnTo>
                      <a:lnTo>
                        <a:pt x="61" y="204"/>
                      </a:lnTo>
                      <a:lnTo>
                        <a:pt x="60" y="204"/>
                      </a:lnTo>
                      <a:lnTo>
                        <a:pt x="1" y="204"/>
                      </a:lnTo>
                      <a:lnTo>
                        <a:pt x="1" y="128"/>
                      </a:lnTo>
                      <a:lnTo>
                        <a:pt x="6" y="124"/>
                      </a:lnTo>
                      <a:lnTo>
                        <a:pt x="11" y="122"/>
                      </a:lnTo>
                      <a:lnTo>
                        <a:pt x="13" y="122"/>
                      </a:lnTo>
                      <a:lnTo>
                        <a:pt x="19" y="128"/>
                      </a:lnTo>
                      <a:lnTo>
                        <a:pt x="24" y="130"/>
                      </a:lnTo>
                      <a:lnTo>
                        <a:pt x="28" y="130"/>
                      </a:lnTo>
                      <a:lnTo>
                        <a:pt x="33" y="130"/>
                      </a:lnTo>
                      <a:lnTo>
                        <a:pt x="37" y="128"/>
                      </a:lnTo>
                      <a:lnTo>
                        <a:pt x="41" y="123"/>
                      </a:lnTo>
                      <a:lnTo>
                        <a:pt x="46" y="119"/>
                      </a:lnTo>
                      <a:lnTo>
                        <a:pt x="49" y="113"/>
                      </a:lnTo>
                      <a:lnTo>
                        <a:pt x="49" y="109"/>
                      </a:lnTo>
                      <a:lnTo>
                        <a:pt x="49" y="102"/>
                      </a:lnTo>
                      <a:lnTo>
                        <a:pt x="49" y="101"/>
                      </a:lnTo>
                      <a:lnTo>
                        <a:pt x="49" y="94"/>
                      </a:lnTo>
                      <a:lnTo>
                        <a:pt x="49" y="88"/>
                      </a:lnTo>
                      <a:lnTo>
                        <a:pt x="46" y="85"/>
                      </a:lnTo>
                      <a:lnTo>
                        <a:pt x="41" y="78"/>
                      </a:lnTo>
                      <a:lnTo>
                        <a:pt x="37" y="74"/>
                      </a:lnTo>
                      <a:lnTo>
                        <a:pt x="33" y="73"/>
                      </a:lnTo>
                      <a:lnTo>
                        <a:pt x="28" y="73"/>
                      </a:lnTo>
                      <a:lnTo>
                        <a:pt x="24" y="73"/>
                      </a:lnTo>
                      <a:lnTo>
                        <a:pt x="19" y="74"/>
                      </a:lnTo>
                      <a:lnTo>
                        <a:pt x="12" y="79"/>
                      </a:lnTo>
                      <a:lnTo>
                        <a:pt x="11" y="79"/>
                      </a:lnTo>
                      <a:lnTo>
                        <a:pt x="0" y="73"/>
                      </a:lnTo>
                      <a:lnTo>
                        <a:pt x="1" y="72"/>
                      </a:lnTo>
                      <a:lnTo>
                        <a:pt x="1" y="0"/>
                      </a:lnTo>
                      <a:lnTo>
                        <a:pt x="170" y="0"/>
                      </a:lnTo>
                      <a:lnTo>
                        <a:pt x="170" y="72"/>
                      </a:lnTo>
                      <a:lnTo>
                        <a:pt x="170" y="72"/>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58" name="Freeform 95"/>
                <p:cNvSpPr>
                  <a:spLocks noChangeAspect="1" noChangeArrowheads="1"/>
                </p:cNvSpPr>
                <p:nvPr/>
              </p:nvSpPr>
              <p:spPr bwMode="auto">
                <a:xfrm>
                  <a:off x="5822" y="1987"/>
                  <a:ext cx="266" cy="206"/>
                </a:xfrm>
                <a:custGeom>
                  <a:avLst/>
                  <a:gdLst/>
                  <a:ahLst/>
                  <a:cxnLst>
                    <a:cxn ang="0">
                      <a:pos x="216" y="206"/>
                    </a:cxn>
                    <a:cxn ang="0">
                      <a:pos x="152" y="199"/>
                    </a:cxn>
                    <a:cxn ang="0">
                      <a:pos x="150" y="191"/>
                    </a:cxn>
                    <a:cxn ang="0">
                      <a:pos x="155" y="177"/>
                    </a:cxn>
                    <a:cxn ang="0">
                      <a:pos x="155" y="166"/>
                    </a:cxn>
                    <a:cxn ang="0">
                      <a:pos x="152" y="156"/>
                    </a:cxn>
                    <a:cxn ang="0">
                      <a:pos x="143" y="147"/>
                    </a:cxn>
                    <a:cxn ang="0">
                      <a:pos x="131" y="146"/>
                    </a:cxn>
                    <a:cxn ang="0">
                      <a:pos x="126" y="146"/>
                    </a:cxn>
                    <a:cxn ang="0">
                      <a:pos x="118" y="150"/>
                    </a:cxn>
                    <a:cxn ang="0">
                      <a:pos x="110" y="161"/>
                    </a:cxn>
                    <a:cxn ang="0">
                      <a:pos x="108" y="172"/>
                    </a:cxn>
                    <a:cxn ang="0">
                      <a:pos x="110" y="183"/>
                    </a:cxn>
                    <a:cxn ang="0">
                      <a:pos x="114" y="194"/>
                    </a:cxn>
                    <a:cxn ang="0">
                      <a:pos x="108" y="204"/>
                    </a:cxn>
                    <a:cxn ang="0">
                      <a:pos x="48" y="206"/>
                    </a:cxn>
                    <a:cxn ang="0">
                      <a:pos x="44" y="124"/>
                    </a:cxn>
                    <a:cxn ang="0">
                      <a:pos x="38" y="123"/>
                    </a:cxn>
                    <a:cxn ang="0">
                      <a:pos x="26" y="130"/>
                    </a:cxn>
                    <a:cxn ang="0">
                      <a:pos x="17" y="130"/>
                    </a:cxn>
                    <a:cxn ang="0">
                      <a:pos x="8" y="124"/>
                    </a:cxn>
                    <a:cxn ang="0">
                      <a:pos x="1" y="114"/>
                    </a:cxn>
                    <a:cxn ang="0">
                      <a:pos x="0" y="102"/>
                    </a:cxn>
                    <a:cxn ang="0">
                      <a:pos x="0" y="95"/>
                    </a:cxn>
                    <a:cxn ang="0">
                      <a:pos x="3" y="85"/>
                    </a:cxn>
                    <a:cxn ang="0">
                      <a:pos x="13" y="75"/>
                    </a:cxn>
                    <a:cxn ang="0">
                      <a:pos x="23" y="74"/>
                    </a:cxn>
                    <a:cxn ang="0">
                      <a:pos x="30" y="75"/>
                    </a:cxn>
                    <a:cxn ang="0">
                      <a:pos x="40" y="80"/>
                    </a:cxn>
                    <a:cxn ang="0">
                      <a:pos x="48" y="72"/>
                    </a:cxn>
                    <a:cxn ang="0">
                      <a:pos x="216" y="0"/>
                    </a:cxn>
                    <a:cxn ang="0">
                      <a:pos x="216" y="74"/>
                    </a:cxn>
                    <a:cxn ang="0">
                      <a:pos x="227" y="80"/>
                    </a:cxn>
                    <a:cxn ang="0">
                      <a:pos x="235" y="75"/>
                    </a:cxn>
                    <a:cxn ang="0">
                      <a:pos x="243" y="74"/>
                    </a:cxn>
                    <a:cxn ang="0">
                      <a:pos x="252" y="75"/>
                    </a:cxn>
                    <a:cxn ang="0">
                      <a:pos x="263" y="85"/>
                    </a:cxn>
                    <a:cxn ang="0">
                      <a:pos x="266" y="95"/>
                    </a:cxn>
                    <a:cxn ang="0">
                      <a:pos x="266" y="102"/>
                    </a:cxn>
                    <a:cxn ang="0">
                      <a:pos x="264" y="114"/>
                    </a:cxn>
                    <a:cxn ang="0">
                      <a:pos x="258" y="124"/>
                    </a:cxn>
                    <a:cxn ang="0">
                      <a:pos x="249" y="130"/>
                    </a:cxn>
                    <a:cxn ang="0">
                      <a:pos x="240" y="130"/>
                    </a:cxn>
                    <a:cxn ang="0">
                      <a:pos x="228" y="123"/>
                    </a:cxn>
                    <a:cxn ang="0">
                      <a:pos x="223" y="124"/>
                    </a:cxn>
                    <a:cxn ang="0">
                      <a:pos x="216" y="133"/>
                    </a:cxn>
                  </a:cxnLst>
                  <a:rect l="0" t="0" r="r" b="b"/>
                  <a:pathLst>
                    <a:path w="266" h="206">
                      <a:moveTo>
                        <a:pt x="216" y="133"/>
                      </a:moveTo>
                      <a:lnTo>
                        <a:pt x="216" y="206"/>
                      </a:lnTo>
                      <a:lnTo>
                        <a:pt x="155" y="206"/>
                      </a:lnTo>
                      <a:lnTo>
                        <a:pt x="152" y="199"/>
                      </a:lnTo>
                      <a:lnTo>
                        <a:pt x="150" y="194"/>
                      </a:lnTo>
                      <a:lnTo>
                        <a:pt x="150" y="191"/>
                      </a:lnTo>
                      <a:lnTo>
                        <a:pt x="154" y="183"/>
                      </a:lnTo>
                      <a:lnTo>
                        <a:pt x="155" y="177"/>
                      </a:lnTo>
                      <a:lnTo>
                        <a:pt x="155" y="172"/>
                      </a:lnTo>
                      <a:lnTo>
                        <a:pt x="155" y="166"/>
                      </a:lnTo>
                      <a:lnTo>
                        <a:pt x="154" y="161"/>
                      </a:lnTo>
                      <a:lnTo>
                        <a:pt x="152" y="156"/>
                      </a:lnTo>
                      <a:lnTo>
                        <a:pt x="146" y="150"/>
                      </a:lnTo>
                      <a:lnTo>
                        <a:pt x="143" y="147"/>
                      </a:lnTo>
                      <a:lnTo>
                        <a:pt x="138" y="146"/>
                      </a:lnTo>
                      <a:lnTo>
                        <a:pt x="131" y="146"/>
                      </a:lnTo>
                      <a:lnTo>
                        <a:pt x="131" y="146"/>
                      </a:lnTo>
                      <a:lnTo>
                        <a:pt x="126" y="146"/>
                      </a:lnTo>
                      <a:lnTo>
                        <a:pt x="121" y="147"/>
                      </a:lnTo>
                      <a:lnTo>
                        <a:pt x="118" y="150"/>
                      </a:lnTo>
                      <a:lnTo>
                        <a:pt x="114" y="156"/>
                      </a:lnTo>
                      <a:lnTo>
                        <a:pt x="110" y="161"/>
                      </a:lnTo>
                      <a:lnTo>
                        <a:pt x="108" y="166"/>
                      </a:lnTo>
                      <a:lnTo>
                        <a:pt x="108" y="172"/>
                      </a:lnTo>
                      <a:lnTo>
                        <a:pt x="108" y="177"/>
                      </a:lnTo>
                      <a:lnTo>
                        <a:pt x="110" y="183"/>
                      </a:lnTo>
                      <a:lnTo>
                        <a:pt x="114" y="192"/>
                      </a:lnTo>
                      <a:lnTo>
                        <a:pt x="114" y="194"/>
                      </a:lnTo>
                      <a:lnTo>
                        <a:pt x="113" y="199"/>
                      </a:lnTo>
                      <a:lnTo>
                        <a:pt x="108" y="204"/>
                      </a:lnTo>
                      <a:lnTo>
                        <a:pt x="107" y="206"/>
                      </a:lnTo>
                      <a:lnTo>
                        <a:pt x="48" y="206"/>
                      </a:lnTo>
                      <a:lnTo>
                        <a:pt x="48" y="130"/>
                      </a:lnTo>
                      <a:lnTo>
                        <a:pt x="44" y="124"/>
                      </a:lnTo>
                      <a:lnTo>
                        <a:pt x="40" y="123"/>
                      </a:lnTo>
                      <a:lnTo>
                        <a:pt x="38" y="123"/>
                      </a:lnTo>
                      <a:lnTo>
                        <a:pt x="30" y="129"/>
                      </a:lnTo>
                      <a:lnTo>
                        <a:pt x="26" y="130"/>
                      </a:lnTo>
                      <a:lnTo>
                        <a:pt x="23" y="130"/>
                      </a:lnTo>
                      <a:lnTo>
                        <a:pt x="17" y="130"/>
                      </a:lnTo>
                      <a:lnTo>
                        <a:pt x="13" y="129"/>
                      </a:lnTo>
                      <a:lnTo>
                        <a:pt x="8" y="124"/>
                      </a:lnTo>
                      <a:lnTo>
                        <a:pt x="3" y="119"/>
                      </a:lnTo>
                      <a:lnTo>
                        <a:pt x="1" y="114"/>
                      </a:lnTo>
                      <a:lnTo>
                        <a:pt x="0" y="110"/>
                      </a:lnTo>
                      <a:lnTo>
                        <a:pt x="0" y="102"/>
                      </a:lnTo>
                      <a:lnTo>
                        <a:pt x="0" y="101"/>
                      </a:lnTo>
                      <a:lnTo>
                        <a:pt x="0" y="95"/>
                      </a:lnTo>
                      <a:lnTo>
                        <a:pt x="1" y="89"/>
                      </a:lnTo>
                      <a:lnTo>
                        <a:pt x="3" y="85"/>
                      </a:lnTo>
                      <a:lnTo>
                        <a:pt x="8" y="80"/>
                      </a:lnTo>
                      <a:lnTo>
                        <a:pt x="13" y="75"/>
                      </a:lnTo>
                      <a:lnTo>
                        <a:pt x="17" y="74"/>
                      </a:lnTo>
                      <a:lnTo>
                        <a:pt x="23" y="74"/>
                      </a:lnTo>
                      <a:lnTo>
                        <a:pt x="26" y="74"/>
                      </a:lnTo>
                      <a:lnTo>
                        <a:pt x="30" y="75"/>
                      </a:lnTo>
                      <a:lnTo>
                        <a:pt x="38" y="80"/>
                      </a:lnTo>
                      <a:lnTo>
                        <a:pt x="40" y="80"/>
                      </a:lnTo>
                      <a:lnTo>
                        <a:pt x="44" y="78"/>
                      </a:lnTo>
                      <a:lnTo>
                        <a:pt x="48" y="72"/>
                      </a:lnTo>
                      <a:lnTo>
                        <a:pt x="48" y="0"/>
                      </a:lnTo>
                      <a:lnTo>
                        <a:pt x="216" y="0"/>
                      </a:lnTo>
                      <a:lnTo>
                        <a:pt x="216" y="72"/>
                      </a:lnTo>
                      <a:lnTo>
                        <a:pt x="216" y="74"/>
                      </a:lnTo>
                      <a:lnTo>
                        <a:pt x="223" y="79"/>
                      </a:lnTo>
                      <a:lnTo>
                        <a:pt x="227" y="80"/>
                      </a:lnTo>
                      <a:lnTo>
                        <a:pt x="228" y="80"/>
                      </a:lnTo>
                      <a:lnTo>
                        <a:pt x="235" y="75"/>
                      </a:lnTo>
                      <a:lnTo>
                        <a:pt x="240" y="74"/>
                      </a:lnTo>
                      <a:lnTo>
                        <a:pt x="243" y="74"/>
                      </a:lnTo>
                      <a:lnTo>
                        <a:pt x="249" y="74"/>
                      </a:lnTo>
                      <a:lnTo>
                        <a:pt x="252" y="75"/>
                      </a:lnTo>
                      <a:lnTo>
                        <a:pt x="258" y="80"/>
                      </a:lnTo>
                      <a:lnTo>
                        <a:pt x="263" y="85"/>
                      </a:lnTo>
                      <a:lnTo>
                        <a:pt x="264" y="90"/>
                      </a:lnTo>
                      <a:lnTo>
                        <a:pt x="266" y="95"/>
                      </a:lnTo>
                      <a:lnTo>
                        <a:pt x="266" y="102"/>
                      </a:lnTo>
                      <a:lnTo>
                        <a:pt x="266" y="102"/>
                      </a:lnTo>
                      <a:lnTo>
                        <a:pt x="266" y="110"/>
                      </a:lnTo>
                      <a:lnTo>
                        <a:pt x="264" y="114"/>
                      </a:lnTo>
                      <a:lnTo>
                        <a:pt x="263" y="120"/>
                      </a:lnTo>
                      <a:lnTo>
                        <a:pt x="258" y="124"/>
                      </a:lnTo>
                      <a:lnTo>
                        <a:pt x="252" y="129"/>
                      </a:lnTo>
                      <a:lnTo>
                        <a:pt x="249" y="130"/>
                      </a:lnTo>
                      <a:lnTo>
                        <a:pt x="243" y="130"/>
                      </a:lnTo>
                      <a:lnTo>
                        <a:pt x="240" y="130"/>
                      </a:lnTo>
                      <a:lnTo>
                        <a:pt x="235" y="129"/>
                      </a:lnTo>
                      <a:lnTo>
                        <a:pt x="228" y="123"/>
                      </a:lnTo>
                      <a:lnTo>
                        <a:pt x="227" y="123"/>
                      </a:lnTo>
                      <a:lnTo>
                        <a:pt x="223" y="124"/>
                      </a:lnTo>
                      <a:lnTo>
                        <a:pt x="216" y="130"/>
                      </a:lnTo>
                      <a:lnTo>
                        <a:pt x="216" y="133"/>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59" name="Freeform 96"/>
                <p:cNvSpPr>
                  <a:spLocks noChangeAspect="1" noChangeArrowheads="1"/>
                </p:cNvSpPr>
                <p:nvPr/>
              </p:nvSpPr>
              <p:spPr bwMode="auto">
                <a:xfrm>
                  <a:off x="6038" y="1987"/>
                  <a:ext cx="218" cy="262"/>
                </a:xfrm>
                <a:custGeom>
                  <a:avLst/>
                  <a:gdLst/>
                  <a:ahLst/>
                  <a:cxnLst>
                    <a:cxn ang="0">
                      <a:pos x="176" y="124"/>
                    </a:cxn>
                    <a:cxn ang="0">
                      <a:pos x="181" y="123"/>
                    </a:cxn>
                    <a:cxn ang="0">
                      <a:pos x="193" y="130"/>
                    </a:cxn>
                    <a:cxn ang="0">
                      <a:pos x="200" y="130"/>
                    </a:cxn>
                    <a:cxn ang="0">
                      <a:pos x="210" y="124"/>
                    </a:cxn>
                    <a:cxn ang="0">
                      <a:pos x="217" y="114"/>
                    </a:cxn>
                    <a:cxn ang="0">
                      <a:pos x="218" y="102"/>
                    </a:cxn>
                    <a:cxn ang="0">
                      <a:pos x="218" y="95"/>
                    </a:cxn>
                    <a:cxn ang="0">
                      <a:pos x="215" y="85"/>
                    </a:cxn>
                    <a:cxn ang="0">
                      <a:pos x="205" y="75"/>
                    </a:cxn>
                    <a:cxn ang="0">
                      <a:pos x="197" y="74"/>
                    </a:cxn>
                    <a:cxn ang="0">
                      <a:pos x="188" y="75"/>
                    </a:cxn>
                    <a:cxn ang="0">
                      <a:pos x="180" y="80"/>
                    </a:cxn>
                    <a:cxn ang="0">
                      <a:pos x="169" y="74"/>
                    </a:cxn>
                    <a:cxn ang="0">
                      <a:pos x="169" y="0"/>
                    </a:cxn>
                    <a:cxn ang="0">
                      <a:pos x="0" y="75"/>
                    </a:cxn>
                    <a:cxn ang="0">
                      <a:pos x="11" y="80"/>
                    </a:cxn>
                    <a:cxn ang="0">
                      <a:pos x="19" y="75"/>
                    </a:cxn>
                    <a:cxn ang="0">
                      <a:pos x="27" y="74"/>
                    </a:cxn>
                    <a:cxn ang="0">
                      <a:pos x="36" y="75"/>
                    </a:cxn>
                    <a:cxn ang="0">
                      <a:pos x="47" y="85"/>
                    </a:cxn>
                    <a:cxn ang="0">
                      <a:pos x="49" y="95"/>
                    </a:cxn>
                    <a:cxn ang="0">
                      <a:pos x="49" y="102"/>
                    </a:cxn>
                    <a:cxn ang="0">
                      <a:pos x="48" y="114"/>
                    </a:cxn>
                    <a:cxn ang="0">
                      <a:pos x="42" y="124"/>
                    </a:cxn>
                    <a:cxn ang="0">
                      <a:pos x="32" y="130"/>
                    </a:cxn>
                    <a:cxn ang="0">
                      <a:pos x="24" y="130"/>
                    </a:cxn>
                    <a:cxn ang="0">
                      <a:pos x="12" y="123"/>
                    </a:cxn>
                    <a:cxn ang="0">
                      <a:pos x="6" y="124"/>
                    </a:cxn>
                    <a:cxn ang="0">
                      <a:pos x="0" y="206"/>
                    </a:cxn>
                    <a:cxn ang="0">
                      <a:pos x="62" y="205"/>
                    </a:cxn>
                    <a:cxn ang="0">
                      <a:pos x="68" y="215"/>
                    </a:cxn>
                    <a:cxn ang="0">
                      <a:pos x="63" y="225"/>
                    </a:cxn>
                    <a:cxn ang="0">
                      <a:pos x="62" y="236"/>
                    </a:cxn>
                    <a:cxn ang="0">
                      <a:pos x="63" y="245"/>
                    </a:cxn>
                    <a:cxn ang="0">
                      <a:pos x="72" y="258"/>
                    </a:cxn>
                    <a:cxn ang="0">
                      <a:pos x="79" y="262"/>
                    </a:cxn>
                    <a:cxn ang="0">
                      <a:pos x="85" y="262"/>
                    </a:cxn>
                    <a:cxn ang="0">
                      <a:pos x="96" y="260"/>
                    </a:cxn>
                    <a:cxn ang="0">
                      <a:pos x="104" y="253"/>
                    </a:cxn>
                    <a:cxn ang="0">
                      <a:pos x="109" y="242"/>
                    </a:cxn>
                    <a:cxn ang="0">
                      <a:pos x="109" y="231"/>
                    </a:cxn>
                    <a:cxn ang="0">
                      <a:pos x="104" y="218"/>
                    </a:cxn>
                    <a:cxn ang="0">
                      <a:pos x="105" y="209"/>
                    </a:cxn>
                    <a:cxn ang="0">
                      <a:pos x="169" y="206"/>
                    </a:cxn>
                    <a:cxn ang="0">
                      <a:pos x="169" y="130"/>
                    </a:cxn>
                  </a:cxnLst>
                  <a:rect l="0" t="0" r="r" b="b"/>
                  <a:pathLst>
                    <a:path w="218" h="262">
                      <a:moveTo>
                        <a:pt x="169" y="130"/>
                      </a:moveTo>
                      <a:lnTo>
                        <a:pt x="176" y="124"/>
                      </a:lnTo>
                      <a:lnTo>
                        <a:pt x="180" y="123"/>
                      </a:lnTo>
                      <a:lnTo>
                        <a:pt x="181" y="123"/>
                      </a:lnTo>
                      <a:lnTo>
                        <a:pt x="188" y="129"/>
                      </a:lnTo>
                      <a:lnTo>
                        <a:pt x="193" y="130"/>
                      </a:lnTo>
                      <a:lnTo>
                        <a:pt x="197" y="130"/>
                      </a:lnTo>
                      <a:lnTo>
                        <a:pt x="200" y="130"/>
                      </a:lnTo>
                      <a:lnTo>
                        <a:pt x="205" y="129"/>
                      </a:lnTo>
                      <a:lnTo>
                        <a:pt x="210" y="124"/>
                      </a:lnTo>
                      <a:lnTo>
                        <a:pt x="215" y="120"/>
                      </a:lnTo>
                      <a:lnTo>
                        <a:pt x="217" y="114"/>
                      </a:lnTo>
                      <a:lnTo>
                        <a:pt x="218" y="110"/>
                      </a:lnTo>
                      <a:lnTo>
                        <a:pt x="218" y="102"/>
                      </a:lnTo>
                      <a:lnTo>
                        <a:pt x="218" y="102"/>
                      </a:lnTo>
                      <a:lnTo>
                        <a:pt x="218" y="95"/>
                      </a:lnTo>
                      <a:lnTo>
                        <a:pt x="217" y="90"/>
                      </a:lnTo>
                      <a:lnTo>
                        <a:pt x="215" y="85"/>
                      </a:lnTo>
                      <a:lnTo>
                        <a:pt x="210" y="80"/>
                      </a:lnTo>
                      <a:lnTo>
                        <a:pt x="205" y="75"/>
                      </a:lnTo>
                      <a:lnTo>
                        <a:pt x="200" y="74"/>
                      </a:lnTo>
                      <a:lnTo>
                        <a:pt x="197" y="74"/>
                      </a:lnTo>
                      <a:lnTo>
                        <a:pt x="193" y="74"/>
                      </a:lnTo>
                      <a:lnTo>
                        <a:pt x="188" y="75"/>
                      </a:lnTo>
                      <a:lnTo>
                        <a:pt x="181" y="80"/>
                      </a:lnTo>
                      <a:lnTo>
                        <a:pt x="180" y="80"/>
                      </a:lnTo>
                      <a:lnTo>
                        <a:pt x="176" y="79"/>
                      </a:lnTo>
                      <a:lnTo>
                        <a:pt x="169" y="74"/>
                      </a:lnTo>
                      <a:lnTo>
                        <a:pt x="169" y="72"/>
                      </a:lnTo>
                      <a:lnTo>
                        <a:pt x="169" y="0"/>
                      </a:lnTo>
                      <a:lnTo>
                        <a:pt x="0" y="0"/>
                      </a:lnTo>
                      <a:lnTo>
                        <a:pt x="0" y="75"/>
                      </a:lnTo>
                      <a:lnTo>
                        <a:pt x="6" y="79"/>
                      </a:lnTo>
                      <a:lnTo>
                        <a:pt x="11" y="80"/>
                      </a:lnTo>
                      <a:lnTo>
                        <a:pt x="12" y="80"/>
                      </a:lnTo>
                      <a:lnTo>
                        <a:pt x="19" y="75"/>
                      </a:lnTo>
                      <a:lnTo>
                        <a:pt x="24" y="74"/>
                      </a:lnTo>
                      <a:lnTo>
                        <a:pt x="27" y="74"/>
                      </a:lnTo>
                      <a:lnTo>
                        <a:pt x="32" y="74"/>
                      </a:lnTo>
                      <a:lnTo>
                        <a:pt x="36" y="75"/>
                      </a:lnTo>
                      <a:lnTo>
                        <a:pt x="42" y="80"/>
                      </a:lnTo>
                      <a:lnTo>
                        <a:pt x="47" y="85"/>
                      </a:lnTo>
                      <a:lnTo>
                        <a:pt x="48" y="90"/>
                      </a:lnTo>
                      <a:lnTo>
                        <a:pt x="49" y="95"/>
                      </a:lnTo>
                      <a:lnTo>
                        <a:pt x="49" y="102"/>
                      </a:lnTo>
                      <a:lnTo>
                        <a:pt x="49" y="102"/>
                      </a:lnTo>
                      <a:lnTo>
                        <a:pt x="49" y="110"/>
                      </a:lnTo>
                      <a:lnTo>
                        <a:pt x="48" y="114"/>
                      </a:lnTo>
                      <a:lnTo>
                        <a:pt x="47" y="120"/>
                      </a:lnTo>
                      <a:lnTo>
                        <a:pt x="42" y="124"/>
                      </a:lnTo>
                      <a:lnTo>
                        <a:pt x="36" y="129"/>
                      </a:lnTo>
                      <a:lnTo>
                        <a:pt x="32" y="130"/>
                      </a:lnTo>
                      <a:lnTo>
                        <a:pt x="27" y="130"/>
                      </a:lnTo>
                      <a:lnTo>
                        <a:pt x="24" y="130"/>
                      </a:lnTo>
                      <a:lnTo>
                        <a:pt x="19" y="129"/>
                      </a:lnTo>
                      <a:lnTo>
                        <a:pt x="12" y="123"/>
                      </a:lnTo>
                      <a:lnTo>
                        <a:pt x="11" y="123"/>
                      </a:lnTo>
                      <a:lnTo>
                        <a:pt x="6" y="124"/>
                      </a:lnTo>
                      <a:lnTo>
                        <a:pt x="0" y="130"/>
                      </a:lnTo>
                      <a:lnTo>
                        <a:pt x="0" y="206"/>
                      </a:lnTo>
                      <a:lnTo>
                        <a:pt x="60" y="206"/>
                      </a:lnTo>
                      <a:lnTo>
                        <a:pt x="62" y="205"/>
                      </a:lnTo>
                      <a:lnTo>
                        <a:pt x="67" y="209"/>
                      </a:lnTo>
                      <a:lnTo>
                        <a:pt x="68" y="215"/>
                      </a:lnTo>
                      <a:lnTo>
                        <a:pt x="68" y="218"/>
                      </a:lnTo>
                      <a:lnTo>
                        <a:pt x="63" y="225"/>
                      </a:lnTo>
                      <a:lnTo>
                        <a:pt x="62" y="231"/>
                      </a:lnTo>
                      <a:lnTo>
                        <a:pt x="62" y="236"/>
                      </a:lnTo>
                      <a:lnTo>
                        <a:pt x="62" y="242"/>
                      </a:lnTo>
                      <a:lnTo>
                        <a:pt x="63" y="245"/>
                      </a:lnTo>
                      <a:lnTo>
                        <a:pt x="67" y="253"/>
                      </a:lnTo>
                      <a:lnTo>
                        <a:pt x="72" y="258"/>
                      </a:lnTo>
                      <a:lnTo>
                        <a:pt x="74" y="260"/>
                      </a:lnTo>
                      <a:lnTo>
                        <a:pt x="79" y="262"/>
                      </a:lnTo>
                      <a:lnTo>
                        <a:pt x="85" y="262"/>
                      </a:lnTo>
                      <a:lnTo>
                        <a:pt x="85" y="262"/>
                      </a:lnTo>
                      <a:lnTo>
                        <a:pt x="91" y="262"/>
                      </a:lnTo>
                      <a:lnTo>
                        <a:pt x="96" y="260"/>
                      </a:lnTo>
                      <a:lnTo>
                        <a:pt x="99" y="258"/>
                      </a:lnTo>
                      <a:lnTo>
                        <a:pt x="104" y="253"/>
                      </a:lnTo>
                      <a:lnTo>
                        <a:pt x="107" y="245"/>
                      </a:lnTo>
                      <a:lnTo>
                        <a:pt x="109" y="242"/>
                      </a:lnTo>
                      <a:lnTo>
                        <a:pt x="109" y="236"/>
                      </a:lnTo>
                      <a:lnTo>
                        <a:pt x="109" y="231"/>
                      </a:lnTo>
                      <a:lnTo>
                        <a:pt x="107" y="225"/>
                      </a:lnTo>
                      <a:lnTo>
                        <a:pt x="104" y="218"/>
                      </a:lnTo>
                      <a:lnTo>
                        <a:pt x="103" y="215"/>
                      </a:lnTo>
                      <a:lnTo>
                        <a:pt x="105" y="209"/>
                      </a:lnTo>
                      <a:lnTo>
                        <a:pt x="108" y="206"/>
                      </a:lnTo>
                      <a:lnTo>
                        <a:pt x="169" y="206"/>
                      </a:lnTo>
                      <a:lnTo>
                        <a:pt x="169" y="133"/>
                      </a:lnTo>
                      <a:lnTo>
                        <a:pt x="169" y="130"/>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0" name="Freeform 97"/>
                <p:cNvSpPr>
                  <a:spLocks noChangeAspect="1" noChangeArrowheads="1"/>
                </p:cNvSpPr>
                <p:nvPr/>
              </p:nvSpPr>
              <p:spPr bwMode="auto">
                <a:xfrm>
                  <a:off x="6207" y="1987"/>
                  <a:ext cx="169" cy="206"/>
                </a:xfrm>
                <a:custGeom>
                  <a:avLst/>
                  <a:gdLst/>
                  <a:ahLst/>
                  <a:cxnLst>
                    <a:cxn ang="0">
                      <a:pos x="110" y="206"/>
                    </a:cxn>
                    <a:cxn ang="0">
                      <a:pos x="169" y="206"/>
                    </a:cxn>
                    <a:cxn ang="0">
                      <a:pos x="169" y="0"/>
                    </a:cxn>
                    <a:cxn ang="0">
                      <a:pos x="0" y="0"/>
                    </a:cxn>
                    <a:cxn ang="0">
                      <a:pos x="0" y="75"/>
                    </a:cxn>
                    <a:cxn ang="0">
                      <a:pos x="6" y="79"/>
                    </a:cxn>
                    <a:cxn ang="0">
                      <a:pos x="10" y="80"/>
                    </a:cxn>
                    <a:cxn ang="0">
                      <a:pos x="12" y="80"/>
                    </a:cxn>
                    <a:cxn ang="0">
                      <a:pos x="19" y="75"/>
                    </a:cxn>
                    <a:cxn ang="0">
                      <a:pos x="24" y="74"/>
                    </a:cxn>
                    <a:cxn ang="0">
                      <a:pos x="28" y="74"/>
                    </a:cxn>
                    <a:cxn ang="0">
                      <a:pos x="31" y="74"/>
                    </a:cxn>
                    <a:cxn ang="0">
                      <a:pos x="36" y="75"/>
                    </a:cxn>
                    <a:cxn ang="0">
                      <a:pos x="41" y="80"/>
                    </a:cxn>
                    <a:cxn ang="0">
                      <a:pos x="46" y="85"/>
                    </a:cxn>
                    <a:cxn ang="0">
                      <a:pos x="48" y="90"/>
                    </a:cxn>
                    <a:cxn ang="0">
                      <a:pos x="49" y="95"/>
                    </a:cxn>
                    <a:cxn ang="0">
                      <a:pos x="49" y="102"/>
                    </a:cxn>
                    <a:cxn ang="0">
                      <a:pos x="49" y="102"/>
                    </a:cxn>
                    <a:cxn ang="0">
                      <a:pos x="49" y="110"/>
                    </a:cxn>
                    <a:cxn ang="0">
                      <a:pos x="48" y="114"/>
                    </a:cxn>
                    <a:cxn ang="0">
                      <a:pos x="46" y="120"/>
                    </a:cxn>
                    <a:cxn ang="0">
                      <a:pos x="41" y="124"/>
                    </a:cxn>
                    <a:cxn ang="0">
                      <a:pos x="36" y="129"/>
                    </a:cxn>
                    <a:cxn ang="0">
                      <a:pos x="31" y="130"/>
                    </a:cxn>
                    <a:cxn ang="0">
                      <a:pos x="28" y="130"/>
                    </a:cxn>
                    <a:cxn ang="0">
                      <a:pos x="24" y="130"/>
                    </a:cxn>
                    <a:cxn ang="0">
                      <a:pos x="19" y="129"/>
                    </a:cxn>
                    <a:cxn ang="0">
                      <a:pos x="12" y="123"/>
                    </a:cxn>
                    <a:cxn ang="0">
                      <a:pos x="10" y="123"/>
                    </a:cxn>
                    <a:cxn ang="0">
                      <a:pos x="6" y="124"/>
                    </a:cxn>
                    <a:cxn ang="0">
                      <a:pos x="0" y="130"/>
                    </a:cxn>
                    <a:cxn ang="0">
                      <a:pos x="0" y="206"/>
                    </a:cxn>
                    <a:cxn ang="0">
                      <a:pos x="62" y="206"/>
                    </a:cxn>
                    <a:cxn ang="0">
                      <a:pos x="62" y="205"/>
                    </a:cxn>
                    <a:cxn ang="0">
                      <a:pos x="66" y="198"/>
                    </a:cxn>
                    <a:cxn ang="0">
                      <a:pos x="68" y="194"/>
                    </a:cxn>
                    <a:cxn ang="0">
                      <a:pos x="68" y="191"/>
                    </a:cxn>
                    <a:cxn ang="0">
                      <a:pos x="64" y="183"/>
                    </a:cxn>
                    <a:cxn ang="0">
                      <a:pos x="61" y="177"/>
                    </a:cxn>
                    <a:cxn ang="0">
                      <a:pos x="61" y="171"/>
                    </a:cxn>
                    <a:cxn ang="0">
                      <a:pos x="62" y="166"/>
                    </a:cxn>
                    <a:cxn ang="0">
                      <a:pos x="64" y="160"/>
                    </a:cxn>
                    <a:cxn ang="0">
                      <a:pos x="66" y="156"/>
                    </a:cxn>
                    <a:cxn ang="0">
                      <a:pos x="71" y="149"/>
                    </a:cxn>
                    <a:cxn ang="0">
                      <a:pos x="76" y="147"/>
                    </a:cxn>
                    <a:cxn ang="0">
                      <a:pos x="80" y="145"/>
                    </a:cxn>
                    <a:cxn ang="0">
                      <a:pos x="85" y="145"/>
                    </a:cxn>
                    <a:cxn ang="0">
                      <a:pos x="85" y="145"/>
                    </a:cxn>
                    <a:cxn ang="0">
                      <a:pos x="91" y="145"/>
                    </a:cxn>
                    <a:cxn ang="0">
                      <a:pos x="96" y="147"/>
                    </a:cxn>
                    <a:cxn ang="0">
                      <a:pos x="100" y="149"/>
                    </a:cxn>
                    <a:cxn ang="0">
                      <a:pos x="104" y="156"/>
                    </a:cxn>
                    <a:cxn ang="0">
                      <a:pos x="107" y="160"/>
                    </a:cxn>
                    <a:cxn ang="0">
                      <a:pos x="108" y="166"/>
                    </a:cxn>
                    <a:cxn ang="0">
                      <a:pos x="109" y="171"/>
                    </a:cxn>
                    <a:cxn ang="0">
                      <a:pos x="109" y="177"/>
                    </a:cxn>
                    <a:cxn ang="0">
                      <a:pos x="107" y="183"/>
                    </a:cxn>
                    <a:cxn ang="0">
                      <a:pos x="104" y="191"/>
                    </a:cxn>
                    <a:cxn ang="0">
                      <a:pos x="104" y="194"/>
                    </a:cxn>
                    <a:cxn ang="0">
                      <a:pos x="104" y="198"/>
                    </a:cxn>
                    <a:cxn ang="0">
                      <a:pos x="109" y="204"/>
                    </a:cxn>
                    <a:cxn ang="0">
                      <a:pos x="110" y="206"/>
                    </a:cxn>
                  </a:cxnLst>
                  <a:rect l="0" t="0" r="r" b="b"/>
                  <a:pathLst>
                    <a:path w="169" h="206">
                      <a:moveTo>
                        <a:pt x="110" y="206"/>
                      </a:moveTo>
                      <a:lnTo>
                        <a:pt x="169" y="206"/>
                      </a:lnTo>
                      <a:lnTo>
                        <a:pt x="169" y="0"/>
                      </a:lnTo>
                      <a:lnTo>
                        <a:pt x="0" y="0"/>
                      </a:lnTo>
                      <a:lnTo>
                        <a:pt x="0" y="75"/>
                      </a:lnTo>
                      <a:lnTo>
                        <a:pt x="6" y="79"/>
                      </a:lnTo>
                      <a:lnTo>
                        <a:pt x="10" y="80"/>
                      </a:lnTo>
                      <a:lnTo>
                        <a:pt x="12" y="80"/>
                      </a:lnTo>
                      <a:lnTo>
                        <a:pt x="19" y="75"/>
                      </a:lnTo>
                      <a:lnTo>
                        <a:pt x="24" y="74"/>
                      </a:lnTo>
                      <a:lnTo>
                        <a:pt x="28" y="74"/>
                      </a:lnTo>
                      <a:lnTo>
                        <a:pt x="31" y="74"/>
                      </a:lnTo>
                      <a:lnTo>
                        <a:pt x="36" y="75"/>
                      </a:lnTo>
                      <a:lnTo>
                        <a:pt x="41" y="80"/>
                      </a:lnTo>
                      <a:lnTo>
                        <a:pt x="46" y="85"/>
                      </a:lnTo>
                      <a:lnTo>
                        <a:pt x="48" y="90"/>
                      </a:lnTo>
                      <a:lnTo>
                        <a:pt x="49" y="95"/>
                      </a:lnTo>
                      <a:lnTo>
                        <a:pt x="49" y="102"/>
                      </a:lnTo>
                      <a:lnTo>
                        <a:pt x="49" y="102"/>
                      </a:lnTo>
                      <a:lnTo>
                        <a:pt x="49" y="110"/>
                      </a:lnTo>
                      <a:lnTo>
                        <a:pt x="48" y="114"/>
                      </a:lnTo>
                      <a:lnTo>
                        <a:pt x="46" y="120"/>
                      </a:lnTo>
                      <a:lnTo>
                        <a:pt x="41" y="124"/>
                      </a:lnTo>
                      <a:lnTo>
                        <a:pt x="36" y="129"/>
                      </a:lnTo>
                      <a:lnTo>
                        <a:pt x="31" y="130"/>
                      </a:lnTo>
                      <a:lnTo>
                        <a:pt x="28" y="130"/>
                      </a:lnTo>
                      <a:lnTo>
                        <a:pt x="24" y="130"/>
                      </a:lnTo>
                      <a:lnTo>
                        <a:pt x="19" y="129"/>
                      </a:lnTo>
                      <a:lnTo>
                        <a:pt x="12" y="123"/>
                      </a:lnTo>
                      <a:lnTo>
                        <a:pt x="10" y="123"/>
                      </a:lnTo>
                      <a:lnTo>
                        <a:pt x="6" y="124"/>
                      </a:lnTo>
                      <a:lnTo>
                        <a:pt x="0" y="130"/>
                      </a:lnTo>
                      <a:lnTo>
                        <a:pt x="0" y="206"/>
                      </a:lnTo>
                      <a:lnTo>
                        <a:pt x="62" y="206"/>
                      </a:lnTo>
                      <a:lnTo>
                        <a:pt x="62" y="205"/>
                      </a:lnTo>
                      <a:lnTo>
                        <a:pt x="66" y="198"/>
                      </a:lnTo>
                      <a:lnTo>
                        <a:pt x="68" y="194"/>
                      </a:lnTo>
                      <a:lnTo>
                        <a:pt x="68" y="191"/>
                      </a:lnTo>
                      <a:lnTo>
                        <a:pt x="64" y="183"/>
                      </a:lnTo>
                      <a:lnTo>
                        <a:pt x="61" y="177"/>
                      </a:lnTo>
                      <a:lnTo>
                        <a:pt x="61" y="171"/>
                      </a:lnTo>
                      <a:lnTo>
                        <a:pt x="62" y="166"/>
                      </a:lnTo>
                      <a:lnTo>
                        <a:pt x="64" y="160"/>
                      </a:lnTo>
                      <a:lnTo>
                        <a:pt x="66" y="156"/>
                      </a:lnTo>
                      <a:lnTo>
                        <a:pt x="71" y="149"/>
                      </a:lnTo>
                      <a:lnTo>
                        <a:pt x="76" y="147"/>
                      </a:lnTo>
                      <a:lnTo>
                        <a:pt x="80" y="145"/>
                      </a:lnTo>
                      <a:lnTo>
                        <a:pt x="85" y="145"/>
                      </a:lnTo>
                      <a:lnTo>
                        <a:pt x="85" y="145"/>
                      </a:lnTo>
                      <a:lnTo>
                        <a:pt x="91" y="145"/>
                      </a:lnTo>
                      <a:lnTo>
                        <a:pt x="96" y="147"/>
                      </a:lnTo>
                      <a:lnTo>
                        <a:pt x="100" y="149"/>
                      </a:lnTo>
                      <a:lnTo>
                        <a:pt x="104" y="156"/>
                      </a:lnTo>
                      <a:lnTo>
                        <a:pt x="107" y="160"/>
                      </a:lnTo>
                      <a:lnTo>
                        <a:pt x="108" y="166"/>
                      </a:lnTo>
                      <a:lnTo>
                        <a:pt x="109" y="171"/>
                      </a:lnTo>
                      <a:lnTo>
                        <a:pt x="109" y="177"/>
                      </a:lnTo>
                      <a:lnTo>
                        <a:pt x="107" y="183"/>
                      </a:lnTo>
                      <a:lnTo>
                        <a:pt x="104" y="191"/>
                      </a:lnTo>
                      <a:lnTo>
                        <a:pt x="104" y="194"/>
                      </a:lnTo>
                      <a:lnTo>
                        <a:pt x="104" y="198"/>
                      </a:lnTo>
                      <a:lnTo>
                        <a:pt x="109" y="204"/>
                      </a:lnTo>
                      <a:lnTo>
                        <a:pt x="110" y="206"/>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1" name="Freeform 98"/>
                <p:cNvSpPr>
                  <a:spLocks noChangeAspect="1" noChangeArrowheads="1"/>
                </p:cNvSpPr>
                <p:nvPr/>
              </p:nvSpPr>
              <p:spPr bwMode="auto">
                <a:xfrm>
                  <a:off x="5652" y="2192"/>
                  <a:ext cx="266" cy="262"/>
                </a:xfrm>
                <a:custGeom>
                  <a:avLst/>
                  <a:gdLst/>
                  <a:ahLst/>
                  <a:cxnLst>
                    <a:cxn ang="0">
                      <a:pos x="218" y="203"/>
                    </a:cxn>
                    <a:cxn ang="0">
                      <a:pos x="223" y="125"/>
                    </a:cxn>
                    <a:cxn ang="0">
                      <a:pos x="229" y="124"/>
                    </a:cxn>
                    <a:cxn ang="0">
                      <a:pos x="241" y="131"/>
                    </a:cxn>
                    <a:cxn ang="0">
                      <a:pos x="249" y="131"/>
                    </a:cxn>
                    <a:cxn ang="0">
                      <a:pos x="258" y="125"/>
                    </a:cxn>
                    <a:cxn ang="0">
                      <a:pos x="265" y="114"/>
                    </a:cxn>
                    <a:cxn ang="0">
                      <a:pos x="266" y="102"/>
                    </a:cxn>
                    <a:cxn ang="0">
                      <a:pos x="266" y="95"/>
                    </a:cxn>
                    <a:cxn ang="0">
                      <a:pos x="264" y="86"/>
                    </a:cxn>
                    <a:cxn ang="0">
                      <a:pos x="253" y="75"/>
                    </a:cxn>
                    <a:cxn ang="0">
                      <a:pos x="244" y="74"/>
                    </a:cxn>
                    <a:cxn ang="0">
                      <a:pos x="237" y="75"/>
                    </a:cxn>
                    <a:cxn ang="0">
                      <a:pos x="229" y="80"/>
                    </a:cxn>
                    <a:cxn ang="0">
                      <a:pos x="218" y="74"/>
                    </a:cxn>
                    <a:cxn ang="0">
                      <a:pos x="158" y="1"/>
                    </a:cxn>
                    <a:cxn ang="0">
                      <a:pos x="154" y="4"/>
                    </a:cxn>
                    <a:cxn ang="0">
                      <a:pos x="152" y="13"/>
                    </a:cxn>
                    <a:cxn ang="0">
                      <a:pos x="158" y="26"/>
                    </a:cxn>
                    <a:cxn ang="0">
                      <a:pos x="158" y="37"/>
                    </a:cxn>
                    <a:cxn ang="0">
                      <a:pos x="154" y="48"/>
                    </a:cxn>
                    <a:cxn ang="0">
                      <a:pos x="144" y="55"/>
                    </a:cxn>
                    <a:cxn ang="0">
                      <a:pos x="133" y="57"/>
                    </a:cxn>
                    <a:cxn ang="0">
                      <a:pos x="128" y="57"/>
                    </a:cxn>
                    <a:cxn ang="0">
                      <a:pos x="120" y="53"/>
                    </a:cxn>
                    <a:cxn ang="0">
                      <a:pos x="111" y="40"/>
                    </a:cxn>
                    <a:cxn ang="0">
                      <a:pos x="109" y="31"/>
                    </a:cxn>
                    <a:cxn ang="0">
                      <a:pos x="111" y="20"/>
                    </a:cxn>
                    <a:cxn ang="0">
                      <a:pos x="116" y="10"/>
                    </a:cxn>
                    <a:cxn ang="0">
                      <a:pos x="109" y="0"/>
                    </a:cxn>
                    <a:cxn ang="0">
                      <a:pos x="49" y="1"/>
                    </a:cxn>
                    <a:cxn ang="0">
                      <a:pos x="45" y="79"/>
                    </a:cxn>
                    <a:cxn ang="0">
                      <a:pos x="38" y="80"/>
                    </a:cxn>
                    <a:cxn ang="0">
                      <a:pos x="28" y="74"/>
                    </a:cxn>
                    <a:cxn ang="0">
                      <a:pos x="19" y="74"/>
                    </a:cxn>
                    <a:cxn ang="0">
                      <a:pos x="9" y="80"/>
                    </a:cxn>
                    <a:cxn ang="0">
                      <a:pos x="2" y="90"/>
                    </a:cxn>
                    <a:cxn ang="0">
                      <a:pos x="0" y="102"/>
                    </a:cxn>
                    <a:cxn ang="0">
                      <a:pos x="0" y="110"/>
                    </a:cxn>
                    <a:cxn ang="0">
                      <a:pos x="5" y="120"/>
                    </a:cxn>
                    <a:cxn ang="0">
                      <a:pos x="14" y="129"/>
                    </a:cxn>
                    <a:cxn ang="0">
                      <a:pos x="24" y="131"/>
                    </a:cxn>
                    <a:cxn ang="0">
                      <a:pos x="32" y="129"/>
                    </a:cxn>
                    <a:cxn ang="0">
                      <a:pos x="42" y="124"/>
                    </a:cxn>
                    <a:cxn ang="0">
                      <a:pos x="49" y="131"/>
                    </a:cxn>
                    <a:cxn ang="0">
                      <a:pos x="49" y="201"/>
                    </a:cxn>
                    <a:cxn ang="0">
                      <a:pos x="114" y="208"/>
                    </a:cxn>
                    <a:cxn ang="0">
                      <a:pos x="116" y="216"/>
                    </a:cxn>
                    <a:cxn ang="0">
                      <a:pos x="109" y="230"/>
                    </a:cxn>
                    <a:cxn ang="0">
                      <a:pos x="109" y="241"/>
                    </a:cxn>
                    <a:cxn ang="0">
                      <a:pos x="115" y="251"/>
                    </a:cxn>
                    <a:cxn ang="0">
                      <a:pos x="123" y="259"/>
                    </a:cxn>
                    <a:cxn ang="0">
                      <a:pos x="133" y="262"/>
                    </a:cxn>
                    <a:cxn ang="0">
                      <a:pos x="139" y="262"/>
                    </a:cxn>
                    <a:cxn ang="0">
                      <a:pos x="148" y="257"/>
                    </a:cxn>
                    <a:cxn ang="0">
                      <a:pos x="157" y="245"/>
                    </a:cxn>
                    <a:cxn ang="0">
                      <a:pos x="158" y="235"/>
                    </a:cxn>
                    <a:cxn ang="0">
                      <a:pos x="157" y="224"/>
                    </a:cxn>
                    <a:cxn ang="0">
                      <a:pos x="152" y="214"/>
                    </a:cxn>
                    <a:cxn ang="0">
                      <a:pos x="158" y="203"/>
                    </a:cxn>
                  </a:cxnLst>
                  <a:rect l="0" t="0" r="r" b="b"/>
                  <a:pathLst>
                    <a:path w="266" h="262">
                      <a:moveTo>
                        <a:pt x="158" y="201"/>
                      </a:moveTo>
                      <a:lnTo>
                        <a:pt x="218" y="203"/>
                      </a:lnTo>
                      <a:lnTo>
                        <a:pt x="218" y="131"/>
                      </a:lnTo>
                      <a:lnTo>
                        <a:pt x="223" y="125"/>
                      </a:lnTo>
                      <a:lnTo>
                        <a:pt x="229" y="124"/>
                      </a:lnTo>
                      <a:lnTo>
                        <a:pt x="229" y="124"/>
                      </a:lnTo>
                      <a:lnTo>
                        <a:pt x="237" y="129"/>
                      </a:lnTo>
                      <a:lnTo>
                        <a:pt x="241" y="131"/>
                      </a:lnTo>
                      <a:lnTo>
                        <a:pt x="244" y="131"/>
                      </a:lnTo>
                      <a:lnTo>
                        <a:pt x="249" y="131"/>
                      </a:lnTo>
                      <a:lnTo>
                        <a:pt x="253" y="129"/>
                      </a:lnTo>
                      <a:lnTo>
                        <a:pt x="258" y="125"/>
                      </a:lnTo>
                      <a:lnTo>
                        <a:pt x="264" y="120"/>
                      </a:lnTo>
                      <a:lnTo>
                        <a:pt x="265" y="114"/>
                      </a:lnTo>
                      <a:lnTo>
                        <a:pt x="266" y="110"/>
                      </a:lnTo>
                      <a:lnTo>
                        <a:pt x="266" y="102"/>
                      </a:lnTo>
                      <a:lnTo>
                        <a:pt x="266" y="102"/>
                      </a:lnTo>
                      <a:lnTo>
                        <a:pt x="266" y="95"/>
                      </a:lnTo>
                      <a:lnTo>
                        <a:pt x="265" y="90"/>
                      </a:lnTo>
                      <a:lnTo>
                        <a:pt x="264" y="86"/>
                      </a:lnTo>
                      <a:lnTo>
                        <a:pt x="258" y="80"/>
                      </a:lnTo>
                      <a:lnTo>
                        <a:pt x="253" y="75"/>
                      </a:lnTo>
                      <a:lnTo>
                        <a:pt x="249" y="74"/>
                      </a:lnTo>
                      <a:lnTo>
                        <a:pt x="244" y="74"/>
                      </a:lnTo>
                      <a:lnTo>
                        <a:pt x="241" y="74"/>
                      </a:lnTo>
                      <a:lnTo>
                        <a:pt x="237" y="75"/>
                      </a:lnTo>
                      <a:lnTo>
                        <a:pt x="229" y="80"/>
                      </a:lnTo>
                      <a:lnTo>
                        <a:pt x="229" y="80"/>
                      </a:lnTo>
                      <a:lnTo>
                        <a:pt x="223" y="79"/>
                      </a:lnTo>
                      <a:lnTo>
                        <a:pt x="218" y="74"/>
                      </a:lnTo>
                      <a:lnTo>
                        <a:pt x="218" y="1"/>
                      </a:lnTo>
                      <a:lnTo>
                        <a:pt x="158" y="1"/>
                      </a:lnTo>
                      <a:lnTo>
                        <a:pt x="158" y="0"/>
                      </a:lnTo>
                      <a:lnTo>
                        <a:pt x="154" y="4"/>
                      </a:lnTo>
                      <a:lnTo>
                        <a:pt x="152" y="10"/>
                      </a:lnTo>
                      <a:lnTo>
                        <a:pt x="152" y="13"/>
                      </a:lnTo>
                      <a:lnTo>
                        <a:pt x="157" y="20"/>
                      </a:lnTo>
                      <a:lnTo>
                        <a:pt x="158" y="26"/>
                      </a:lnTo>
                      <a:lnTo>
                        <a:pt x="158" y="31"/>
                      </a:lnTo>
                      <a:lnTo>
                        <a:pt x="158" y="37"/>
                      </a:lnTo>
                      <a:lnTo>
                        <a:pt x="157" y="40"/>
                      </a:lnTo>
                      <a:lnTo>
                        <a:pt x="154" y="48"/>
                      </a:lnTo>
                      <a:lnTo>
                        <a:pt x="148" y="53"/>
                      </a:lnTo>
                      <a:lnTo>
                        <a:pt x="144" y="55"/>
                      </a:lnTo>
                      <a:lnTo>
                        <a:pt x="139" y="57"/>
                      </a:lnTo>
                      <a:lnTo>
                        <a:pt x="133" y="57"/>
                      </a:lnTo>
                      <a:lnTo>
                        <a:pt x="133" y="57"/>
                      </a:lnTo>
                      <a:lnTo>
                        <a:pt x="128" y="57"/>
                      </a:lnTo>
                      <a:lnTo>
                        <a:pt x="123" y="55"/>
                      </a:lnTo>
                      <a:lnTo>
                        <a:pt x="120" y="53"/>
                      </a:lnTo>
                      <a:lnTo>
                        <a:pt x="114" y="48"/>
                      </a:lnTo>
                      <a:lnTo>
                        <a:pt x="111" y="40"/>
                      </a:lnTo>
                      <a:lnTo>
                        <a:pt x="109" y="37"/>
                      </a:lnTo>
                      <a:lnTo>
                        <a:pt x="109" y="31"/>
                      </a:lnTo>
                      <a:lnTo>
                        <a:pt x="109" y="26"/>
                      </a:lnTo>
                      <a:lnTo>
                        <a:pt x="111" y="20"/>
                      </a:lnTo>
                      <a:lnTo>
                        <a:pt x="116" y="13"/>
                      </a:lnTo>
                      <a:lnTo>
                        <a:pt x="116" y="10"/>
                      </a:lnTo>
                      <a:lnTo>
                        <a:pt x="114" y="4"/>
                      </a:lnTo>
                      <a:lnTo>
                        <a:pt x="109" y="0"/>
                      </a:lnTo>
                      <a:lnTo>
                        <a:pt x="109" y="1"/>
                      </a:lnTo>
                      <a:lnTo>
                        <a:pt x="49" y="1"/>
                      </a:lnTo>
                      <a:lnTo>
                        <a:pt x="49" y="74"/>
                      </a:lnTo>
                      <a:lnTo>
                        <a:pt x="45" y="79"/>
                      </a:lnTo>
                      <a:lnTo>
                        <a:pt x="42" y="80"/>
                      </a:lnTo>
                      <a:lnTo>
                        <a:pt x="38" y="80"/>
                      </a:lnTo>
                      <a:lnTo>
                        <a:pt x="32" y="75"/>
                      </a:lnTo>
                      <a:lnTo>
                        <a:pt x="28" y="74"/>
                      </a:lnTo>
                      <a:lnTo>
                        <a:pt x="24" y="74"/>
                      </a:lnTo>
                      <a:lnTo>
                        <a:pt x="19" y="74"/>
                      </a:lnTo>
                      <a:lnTo>
                        <a:pt x="14" y="75"/>
                      </a:lnTo>
                      <a:lnTo>
                        <a:pt x="9" y="80"/>
                      </a:lnTo>
                      <a:lnTo>
                        <a:pt x="5" y="86"/>
                      </a:lnTo>
                      <a:lnTo>
                        <a:pt x="2" y="90"/>
                      </a:lnTo>
                      <a:lnTo>
                        <a:pt x="0" y="95"/>
                      </a:lnTo>
                      <a:lnTo>
                        <a:pt x="0" y="102"/>
                      </a:lnTo>
                      <a:lnTo>
                        <a:pt x="0" y="102"/>
                      </a:lnTo>
                      <a:lnTo>
                        <a:pt x="0" y="110"/>
                      </a:lnTo>
                      <a:lnTo>
                        <a:pt x="2" y="114"/>
                      </a:lnTo>
                      <a:lnTo>
                        <a:pt x="5" y="120"/>
                      </a:lnTo>
                      <a:lnTo>
                        <a:pt x="9" y="125"/>
                      </a:lnTo>
                      <a:lnTo>
                        <a:pt x="14" y="129"/>
                      </a:lnTo>
                      <a:lnTo>
                        <a:pt x="19" y="131"/>
                      </a:lnTo>
                      <a:lnTo>
                        <a:pt x="24" y="131"/>
                      </a:lnTo>
                      <a:lnTo>
                        <a:pt x="28" y="131"/>
                      </a:lnTo>
                      <a:lnTo>
                        <a:pt x="32" y="129"/>
                      </a:lnTo>
                      <a:lnTo>
                        <a:pt x="38" y="124"/>
                      </a:lnTo>
                      <a:lnTo>
                        <a:pt x="42" y="124"/>
                      </a:lnTo>
                      <a:lnTo>
                        <a:pt x="45" y="125"/>
                      </a:lnTo>
                      <a:lnTo>
                        <a:pt x="49" y="131"/>
                      </a:lnTo>
                      <a:lnTo>
                        <a:pt x="49" y="134"/>
                      </a:lnTo>
                      <a:lnTo>
                        <a:pt x="49" y="201"/>
                      </a:lnTo>
                      <a:lnTo>
                        <a:pt x="109" y="201"/>
                      </a:lnTo>
                      <a:lnTo>
                        <a:pt x="114" y="208"/>
                      </a:lnTo>
                      <a:lnTo>
                        <a:pt x="116" y="214"/>
                      </a:lnTo>
                      <a:lnTo>
                        <a:pt x="116" y="216"/>
                      </a:lnTo>
                      <a:lnTo>
                        <a:pt x="111" y="224"/>
                      </a:lnTo>
                      <a:lnTo>
                        <a:pt x="109" y="230"/>
                      </a:lnTo>
                      <a:lnTo>
                        <a:pt x="109" y="235"/>
                      </a:lnTo>
                      <a:lnTo>
                        <a:pt x="109" y="241"/>
                      </a:lnTo>
                      <a:lnTo>
                        <a:pt x="111" y="245"/>
                      </a:lnTo>
                      <a:lnTo>
                        <a:pt x="115" y="251"/>
                      </a:lnTo>
                      <a:lnTo>
                        <a:pt x="120" y="257"/>
                      </a:lnTo>
                      <a:lnTo>
                        <a:pt x="123" y="259"/>
                      </a:lnTo>
                      <a:lnTo>
                        <a:pt x="128" y="262"/>
                      </a:lnTo>
                      <a:lnTo>
                        <a:pt x="133" y="262"/>
                      </a:lnTo>
                      <a:lnTo>
                        <a:pt x="133" y="262"/>
                      </a:lnTo>
                      <a:lnTo>
                        <a:pt x="139" y="262"/>
                      </a:lnTo>
                      <a:lnTo>
                        <a:pt x="144" y="259"/>
                      </a:lnTo>
                      <a:lnTo>
                        <a:pt x="148" y="257"/>
                      </a:lnTo>
                      <a:lnTo>
                        <a:pt x="154" y="251"/>
                      </a:lnTo>
                      <a:lnTo>
                        <a:pt x="157" y="245"/>
                      </a:lnTo>
                      <a:lnTo>
                        <a:pt x="158" y="241"/>
                      </a:lnTo>
                      <a:lnTo>
                        <a:pt x="158" y="235"/>
                      </a:lnTo>
                      <a:lnTo>
                        <a:pt x="158" y="230"/>
                      </a:lnTo>
                      <a:lnTo>
                        <a:pt x="157" y="224"/>
                      </a:lnTo>
                      <a:lnTo>
                        <a:pt x="152" y="217"/>
                      </a:lnTo>
                      <a:lnTo>
                        <a:pt x="152" y="214"/>
                      </a:lnTo>
                      <a:lnTo>
                        <a:pt x="154" y="208"/>
                      </a:lnTo>
                      <a:lnTo>
                        <a:pt x="158" y="203"/>
                      </a:lnTo>
                      <a:lnTo>
                        <a:pt x="158" y="201"/>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2" name="Freeform 99"/>
                <p:cNvSpPr>
                  <a:spLocks noChangeAspect="1" noChangeArrowheads="1"/>
                </p:cNvSpPr>
                <p:nvPr/>
              </p:nvSpPr>
              <p:spPr bwMode="auto">
                <a:xfrm>
                  <a:off x="5870" y="2133"/>
                  <a:ext cx="168" cy="321"/>
                </a:xfrm>
                <a:custGeom>
                  <a:avLst/>
                  <a:gdLst/>
                  <a:ahLst/>
                  <a:cxnLst>
                    <a:cxn ang="0">
                      <a:pos x="65" y="54"/>
                    </a:cxn>
                    <a:cxn ang="0">
                      <a:pos x="66" y="46"/>
                    </a:cxn>
                    <a:cxn ang="0">
                      <a:pos x="60" y="31"/>
                    </a:cxn>
                    <a:cxn ang="0">
                      <a:pos x="60" y="20"/>
                    </a:cxn>
                    <a:cxn ang="0">
                      <a:pos x="66" y="10"/>
                    </a:cxn>
                    <a:cxn ang="0">
                      <a:pos x="73" y="1"/>
                    </a:cxn>
                    <a:cxn ang="0">
                      <a:pos x="83" y="0"/>
                    </a:cxn>
                    <a:cxn ang="0">
                      <a:pos x="90" y="0"/>
                    </a:cxn>
                    <a:cxn ang="0">
                      <a:pos x="98" y="4"/>
                    </a:cxn>
                    <a:cxn ang="0">
                      <a:pos x="106" y="15"/>
                    </a:cxn>
                    <a:cxn ang="0">
                      <a:pos x="107" y="26"/>
                    </a:cxn>
                    <a:cxn ang="0">
                      <a:pos x="106" y="37"/>
                    </a:cxn>
                    <a:cxn ang="0">
                      <a:pos x="102" y="48"/>
                    </a:cxn>
                    <a:cxn ang="0">
                      <a:pos x="107" y="60"/>
                    </a:cxn>
                    <a:cxn ang="0">
                      <a:pos x="168" y="60"/>
                    </a:cxn>
                    <a:cxn ang="0">
                      <a:pos x="165" y="138"/>
                    </a:cxn>
                    <a:cxn ang="0">
                      <a:pos x="158" y="139"/>
                    </a:cxn>
                    <a:cxn ang="0">
                      <a:pos x="147" y="133"/>
                    </a:cxn>
                    <a:cxn ang="0">
                      <a:pos x="139" y="133"/>
                    </a:cxn>
                    <a:cxn ang="0">
                      <a:pos x="130" y="139"/>
                    </a:cxn>
                    <a:cxn ang="0">
                      <a:pos x="122" y="149"/>
                    </a:cxn>
                    <a:cxn ang="0">
                      <a:pos x="120" y="161"/>
                    </a:cxn>
                    <a:cxn ang="0">
                      <a:pos x="120" y="169"/>
                    </a:cxn>
                    <a:cxn ang="0">
                      <a:pos x="125" y="179"/>
                    </a:cxn>
                    <a:cxn ang="0">
                      <a:pos x="133" y="188"/>
                    </a:cxn>
                    <a:cxn ang="0">
                      <a:pos x="144" y="190"/>
                    </a:cxn>
                    <a:cxn ang="0">
                      <a:pos x="152" y="188"/>
                    </a:cxn>
                    <a:cxn ang="0">
                      <a:pos x="160" y="183"/>
                    </a:cxn>
                    <a:cxn ang="0">
                      <a:pos x="168" y="190"/>
                    </a:cxn>
                    <a:cxn ang="0">
                      <a:pos x="109" y="260"/>
                    </a:cxn>
                    <a:cxn ang="0">
                      <a:pos x="104" y="267"/>
                    </a:cxn>
                    <a:cxn ang="0">
                      <a:pos x="104" y="276"/>
                    </a:cxn>
                    <a:cxn ang="0">
                      <a:pos x="108" y="289"/>
                    </a:cxn>
                    <a:cxn ang="0">
                      <a:pos x="108" y="300"/>
                    </a:cxn>
                    <a:cxn ang="0">
                      <a:pos x="104" y="310"/>
                    </a:cxn>
                    <a:cxn ang="0">
                      <a:pos x="95" y="318"/>
                    </a:cxn>
                    <a:cxn ang="0">
                      <a:pos x="85" y="321"/>
                    </a:cxn>
                    <a:cxn ang="0">
                      <a:pos x="78" y="321"/>
                    </a:cxn>
                    <a:cxn ang="0">
                      <a:pos x="71" y="316"/>
                    </a:cxn>
                    <a:cxn ang="0">
                      <a:pos x="63" y="304"/>
                    </a:cxn>
                    <a:cxn ang="0">
                      <a:pos x="61" y="294"/>
                    </a:cxn>
                    <a:cxn ang="0">
                      <a:pos x="63" y="283"/>
                    </a:cxn>
                    <a:cxn ang="0">
                      <a:pos x="67" y="273"/>
                    </a:cxn>
                    <a:cxn ang="0">
                      <a:pos x="61" y="260"/>
                    </a:cxn>
                    <a:cxn ang="0">
                      <a:pos x="0" y="193"/>
                    </a:cxn>
                    <a:cxn ang="0">
                      <a:pos x="5" y="184"/>
                    </a:cxn>
                    <a:cxn ang="0">
                      <a:pos x="11" y="183"/>
                    </a:cxn>
                    <a:cxn ang="0">
                      <a:pos x="23" y="190"/>
                    </a:cxn>
                    <a:cxn ang="0">
                      <a:pos x="31" y="190"/>
                    </a:cxn>
                    <a:cxn ang="0">
                      <a:pos x="40" y="184"/>
                    </a:cxn>
                    <a:cxn ang="0">
                      <a:pos x="47" y="173"/>
                    </a:cxn>
                    <a:cxn ang="0">
                      <a:pos x="48" y="161"/>
                    </a:cxn>
                    <a:cxn ang="0">
                      <a:pos x="48" y="154"/>
                    </a:cxn>
                    <a:cxn ang="0">
                      <a:pos x="46" y="145"/>
                    </a:cxn>
                    <a:cxn ang="0">
                      <a:pos x="35" y="134"/>
                    </a:cxn>
                    <a:cxn ang="0">
                      <a:pos x="26" y="133"/>
                    </a:cxn>
                    <a:cxn ang="0">
                      <a:pos x="19" y="134"/>
                    </a:cxn>
                    <a:cxn ang="0">
                      <a:pos x="11" y="139"/>
                    </a:cxn>
                    <a:cxn ang="0">
                      <a:pos x="0" y="133"/>
                    </a:cxn>
                    <a:cxn ang="0">
                      <a:pos x="59" y="59"/>
                    </a:cxn>
                  </a:cxnLst>
                  <a:rect l="0" t="0" r="r" b="b"/>
                  <a:pathLst>
                    <a:path w="168" h="321">
                      <a:moveTo>
                        <a:pt x="59" y="60"/>
                      </a:moveTo>
                      <a:lnTo>
                        <a:pt x="65" y="54"/>
                      </a:lnTo>
                      <a:lnTo>
                        <a:pt x="66" y="48"/>
                      </a:lnTo>
                      <a:lnTo>
                        <a:pt x="66" y="46"/>
                      </a:lnTo>
                      <a:lnTo>
                        <a:pt x="62" y="37"/>
                      </a:lnTo>
                      <a:lnTo>
                        <a:pt x="60" y="31"/>
                      </a:lnTo>
                      <a:lnTo>
                        <a:pt x="60" y="26"/>
                      </a:lnTo>
                      <a:lnTo>
                        <a:pt x="60" y="20"/>
                      </a:lnTo>
                      <a:lnTo>
                        <a:pt x="62" y="15"/>
                      </a:lnTo>
                      <a:lnTo>
                        <a:pt x="66" y="10"/>
                      </a:lnTo>
                      <a:lnTo>
                        <a:pt x="70" y="4"/>
                      </a:lnTo>
                      <a:lnTo>
                        <a:pt x="73" y="1"/>
                      </a:lnTo>
                      <a:lnTo>
                        <a:pt x="78" y="0"/>
                      </a:lnTo>
                      <a:lnTo>
                        <a:pt x="83" y="0"/>
                      </a:lnTo>
                      <a:lnTo>
                        <a:pt x="83" y="0"/>
                      </a:lnTo>
                      <a:lnTo>
                        <a:pt x="90" y="0"/>
                      </a:lnTo>
                      <a:lnTo>
                        <a:pt x="95" y="1"/>
                      </a:lnTo>
                      <a:lnTo>
                        <a:pt x="98" y="4"/>
                      </a:lnTo>
                      <a:lnTo>
                        <a:pt x="104" y="10"/>
                      </a:lnTo>
                      <a:lnTo>
                        <a:pt x="106" y="15"/>
                      </a:lnTo>
                      <a:lnTo>
                        <a:pt x="107" y="20"/>
                      </a:lnTo>
                      <a:lnTo>
                        <a:pt x="107" y="26"/>
                      </a:lnTo>
                      <a:lnTo>
                        <a:pt x="107" y="31"/>
                      </a:lnTo>
                      <a:lnTo>
                        <a:pt x="106" y="37"/>
                      </a:lnTo>
                      <a:lnTo>
                        <a:pt x="102" y="46"/>
                      </a:lnTo>
                      <a:lnTo>
                        <a:pt x="102" y="48"/>
                      </a:lnTo>
                      <a:lnTo>
                        <a:pt x="104" y="54"/>
                      </a:lnTo>
                      <a:lnTo>
                        <a:pt x="107" y="60"/>
                      </a:lnTo>
                      <a:lnTo>
                        <a:pt x="107" y="60"/>
                      </a:lnTo>
                      <a:lnTo>
                        <a:pt x="168" y="60"/>
                      </a:lnTo>
                      <a:lnTo>
                        <a:pt x="168" y="133"/>
                      </a:lnTo>
                      <a:lnTo>
                        <a:pt x="165" y="138"/>
                      </a:lnTo>
                      <a:lnTo>
                        <a:pt x="160" y="139"/>
                      </a:lnTo>
                      <a:lnTo>
                        <a:pt x="158" y="139"/>
                      </a:lnTo>
                      <a:lnTo>
                        <a:pt x="152" y="134"/>
                      </a:lnTo>
                      <a:lnTo>
                        <a:pt x="147" y="133"/>
                      </a:lnTo>
                      <a:lnTo>
                        <a:pt x="144" y="133"/>
                      </a:lnTo>
                      <a:lnTo>
                        <a:pt x="139" y="133"/>
                      </a:lnTo>
                      <a:lnTo>
                        <a:pt x="133" y="134"/>
                      </a:lnTo>
                      <a:lnTo>
                        <a:pt x="130" y="139"/>
                      </a:lnTo>
                      <a:lnTo>
                        <a:pt x="125" y="145"/>
                      </a:lnTo>
                      <a:lnTo>
                        <a:pt x="122" y="149"/>
                      </a:lnTo>
                      <a:lnTo>
                        <a:pt x="120" y="154"/>
                      </a:lnTo>
                      <a:lnTo>
                        <a:pt x="120" y="161"/>
                      </a:lnTo>
                      <a:lnTo>
                        <a:pt x="120" y="161"/>
                      </a:lnTo>
                      <a:lnTo>
                        <a:pt x="120" y="169"/>
                      </a:lnTo>
                      <a:lnTo>
                        <a:pt x="122" y="173"/>
                      </a:lnTo>
                      <a:lnTo>
                        <a:pt x="125" y="179"/>
                      </a:lnTo>
                      <a:lnTo>
                        <a:pt x="130" y="184"/>
                      </a:lnTo>
                      <a:lnTo>
                        <a:pt x="133" y="188"/>
                      </a:lnTo>
                      <a:lnTo>
                        <a:pt x="139" y="190"/>
                      </a:lnTo>
                      <a:lnTo>
                        <a:pt x="144" y="190"/>
                      </a:lnTo>
                      <a:lnTo>
                        <a:pt x="147" y="190"/>
                      </a:lnTo>
                      <a:lnTo>
                        <a:pt x="152" y="188"/>
                      </a:lnTo>
                      <a:lnTo>
                        <a:pt x="158" y="183"/>
                      </a:lnTo>
                      <a:lnTo>
                        <a:pt x="160" y="183"/>
                      </a:lnTo>
                      <a:lnTo>
                        <a:pt x="165" y="184"/>
                      </a:lnTo>
                      <a:lnTo>
                        <a:pt x="168" y="190"/>
                      </a:lnTo>
                      <a:lnTo>
                        <a:pt x="168" y="260"/>
                      </a:lnTo>
                      <a:lnTo>
                        <a:pt x="109" y="260"/>
                      </a:lnTo>
                      <a:lnTo>
                        <a:pt x="108" y="263"/>
                      </a:lnTo>
                      <a:lnTo>
                        <a:pt x="104" y="267"/>
                      </a:lnTo>
                      <a:lnTo>
                        <a:pt x="104" y="273"/>
                      </a:lnTo>
                      <a:lnTo>
                        <a:pt x="104" y="276"/>
                      </a:lnTo>
                      <a:lnTo>
                        <a:pt x="107" y="283"/>
                      </a:lnTo>
                      <a:lnTo>
                        <a:pt x="108" y="289"/>
                      </a:lnTo>
                      <a:lnTo>
                        <a:pt x="108" y="294"/>
                      </a:lnTo>
                      <a:lnTo>
                        <a:pt x="108" y="300"/>
                      </a:lnTo>
                      <a:lnTo>
                        <a:pt x="107" y="304"/>
                      </a:lnTo>
                      <a:lnTo>
                        <a:pt x="104" y="310"/>
                      </a:lnTo>
                      <a:lnTo>
                        <a:pt x="99" y="316"/>
                      </a:lnTo>
                      <a:lnTo>
                        <a:pt x="95" y="318"/>
                      </a:lnTo>
                      <a:lnTo>
                        <a:pt x="90" y="321"/>
                      </a:lnTo>
                      <a:lnTo>
                        <a:pt x="85" y="321"/>
                      </a:lnTo>
                      <a:lnTo>
                        <a:pt x="85" y="321"/>
                      </a:lnTo>
                      <a:lnTo>
                        <a:pt x="78" y="321"/>
                      </a:lnTo>
                      <a:lnTo>
                        <a:pt x="74" y="318"/>
                      </a:lnTo>
                      <a:lnTo>
                        <a:pt x="71" y="316"/>
                      </a:lnTo>
                      <a:lnTo>
                        <a:pt x="66" y="310"/>
                      </a:lnTo>
                      <a:lnTo>
                        <a:pt x="63" y="304"/>
                      </a:lnTo>
                      <a:lnTo>
                        <a:pt x="61" y="300"/>
                      </a:lnTo>
                      <a:lnTo>
                        <a:pt x="61" y="294"/>
                      </a:lnTo>
                      <a:lnTo>
                        <a:pt x="61" y="289"/>
                      </a:lnTo>
                      <a:lnTo>
                        <a:pt x="63" y="283"/>
                      </a:lnTo>
                      <a:lnTo>
                        <a:pt x="67" y="275"/>
                      </a:lnTo>
                      <a:lnTo>
                        <a:pt x="67" y="273"/>
                      </a:lnTo>
                      <a:lnTo>
                        <a:pt x="66" y="267"/>
                      </a:lnTo>
                      <a:lnTo>
                        <a:pt x="61" y="260"/>
                      </a:lnTo>
                      <a:lnTo>
                        <a:pt x="0" y="260"/>
                      </a:lnTo>
                      <a:lnTo>
                        <a:pt x="0" y="193"/>
                      </a:lnTo>
                      <a:lnTo>
                        <a:pt x="0" y="190"/>
                      </a:lnTo>
                      <a:lnTo>
                        <a:pt x="5" y="184"/>
                      </a:lnTo>
                      <a:lnTo>
                        <a:pt x="11" y="183"/>
                      </a:lnTo>
                      <a:lnTo>
                        <a:pt x="11" y="183"/>
                      </a:lnTo>
                      <a:lnTo>
                        <a:pt x="19" y="188"/>
                      </a:lnTo>
                      <a:lnTo>
                        <a:pt x="23" y="190"/>
                      </a:lnTo>
                      <a:lnTo>
                        <a:pt x="26" y="190"/>
                      </a:lnTo>
                      <a:lnTo>
                        <a:pt x="31" y="190"/>
                      </a:lnTo>
                      <a:lnTo>
                        <a:pt x="35" y="188"/>
                      </a:lnTo>
                      <a:lnTo>
                        <a:pt x="40" y="184"/>
                      </a:lnTo>
                      <a:lnTo>
                        <a:pt x="46" y="179"/>
                      </a:lnTo>
                      <a:lnTo>
                        <a:pt x="47" y="173"/>
                      </a:lnTo>
                      <a:lnTo>
                        <a:pt x="48" y="169"/>
                      </a:lnTo>
                      <a:lnTo>
                        <a:pt x="48" y="161"/>
                      </a:lnTo>
                      <a:lnTo>
                        <a:pt x="48" y="161"/>
                      </a:lnTo>
                      <a:lnTo>
                        <a:pt x="48" y="154"/>
                      </a:lnTo>
                      <a:lnTo>
                        <a:pt x="47" y="149"/>
                      </a:lnTo>
                      <a:lnTo>
                        <a:pt x="46" y="145"/>
                      </a:lnTo>
                      <a:lnTo>
                        <a:pt x="40" y="139"/>
                      </a:lnTo>
                      <a:lnTo>
                        <a:pt x="35" y="134"/>
                      </a:lnTo>
                      <a:lnTo>
                        <a:pt x="31" y="133"/>
                      </a:lnTo>
                      <a:lnTo>
                        <a:pt x="26" y="133"/>
                      </a:lnTo>
                      <a:lnTo>
                        <a:pt x="23" y="133"/>
                      </a:lnTo>
                      <a:lnTo>
                        <a:pt x="19" y="134"/>
                      </a:lnTo>
                      <a:lnTo>
                        <a:pt x="11" y="139"/>
                      </a:lnTo>
                      <a:lnTo>
                        <a:pt x="11" y="139"/>
                      </a:lnTo>
                      <a:lnTo>
                        <a:pt x="5" y="138"/>
                      </a:lnTo>
                      <a:lnTo>
                        <a:pt x="0" y="133"/>
                      </a:lnTo>
                      <a:lnTo>
                        <a:pt x="0" y="60"/>
                      </a:lnTo>
                      <a:lnTo>
                        <a:pt x="59" y="59"/>
                      </a:lnTo>
                      <a:lnTo>
                        <a:pt x="59" y="60"/>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3" name="Freeform 100"/>
                <p:cNvSpPr>
                  <a:spLocks noChangeAspect="1" noChangeArrowheads="1"/>
                </p:cNvSpPr>
                <p:nvPr/>
              </p:nvSpPr>
              <p:spPr bwMode="auto">
                <a:xfrm>
                  <a:off x="5990" y="2192"/>
                  <a:ext cx="217" cy="203"/>
                </a:xfrm>
                <a:custGeom>
                  <a:avLst/>
                  <a:gdLst/>
                  <a:ahLst/>
                  <a:cxnLst>
                    <a:cxn ang="0">
                      <a:pos x="115" y="4"/>
                    </a:cxn>
                    <a:cxn ang="0">
                      <a:pos x="116" y="13"/>
                    </a:cxn>
                    <a:cxn ang="0">
                      <a:pos x="110" y="26"/>
                    </a:cxn>
                    <a:cxn ang="0">
                      <a:pos x="110" y="36"/>
                    </a:cxn>
                    <a:cxn ang="0">
                      <a:pos x="115" y="48"/>
                    </a:cxn>
                    <a:cxn ang="0">
                      <a:pos x="122" y="55"/>
                    </a:cxn>
                    <a:cxn ang="0">
                      <a:pos x="133" y="57"/>
                    </a:cxn>
                    <a:cxn ang="0">
                      <a:pos x="139" y="57"/>
                    </a:cxn>
                    <a:cxn ang="0">
                      <a:pos x="147" y="53"/>
                    </a:cxn>
                    <a:cxn ang="0">
                      <a:pos x="155" y="40"/>
                    </a:cxn>
                    <a:cxn ang="0">
                      <a:pos x="157" y="31"/>
                    </a:cxn>
                    <a:cxn ang="0">
                      <a:pos x="155" y="20"/>
                    </a:cxn>
                    <a:cxn ang="0">
                      <a:pos x="151" y="10"/>
                    </a:cxn>
                    <a:cxn ang="0">
                      <a:pos x="157" y="0"/>
                    </a:cxn>
                    <a:cxn ang="0">
                      <a:pos x="217" y="1"/>
                    </a:cxn>
                    <a:cxn ang="0">
                      <a:pos x="214" y="79"/>
                    </a:cxn>
                    <a:cxn ang="0">
                      <a:pos x="207" y="80"/>
                    </a:cxn>
                    <a:cxn ang="0">
                      <a:pos x="196" y="74"/>
                    </a:cxn>
                    <a:cxn ang="0">
                      <a:pos x="188" y="74"/>
                    </a:cxn>
                    <a:cxn ang="0">
                      <a:pos x="177" y="79"/>
                    </a:cxn>
                    <a:cxn ang="0">
                      <a:pos x="171" y="89"/>
                    </a:cxn>
                    <a:cxn ang="0">
                      <a:pos x="169" y="101"/>
                    </a:cxn>
                    <a:cxn ang="0">
                      <a:pos x="169" y="110"/>
                    </a:cxn>
                    <a:cxn ang="0">
                      <a:pos x="174" y="120"/>
                    </a:cxn>
                    <a:cxn ang="0">
                      <a:pos x="183" y="129"/>
                    </a:cxn>
                    <a:cxn ang="0">
                      <a:pos x="191" y="131"/>
                    </a:cxn>
                    <a:cxn ang="0">
                      <a:pos x="202" y="129"/>
                    </a:cxn>
                    <a:cxn ang="0">
                      <a:pos x="209" y="124"/>
                    </a:cxn>
                    <a:cxn ang="0">
                      <a:pos x="217" y="131"/>
                    </a:cxn>
                    <a:cxn ang="0">
                      <a:pos x="156" y="201"/>
                    </a:cxn>
                    <a:cxn ang="0">
                      <a:pos x="153" y="197"/>
                    </a:cxn>
                    <a:cxn ang="0">
                      <a:pos x="151" y="189"/>
                    </a:cxn>
                    <a:cxn ang="0">
                      <a:pos x="157" y="175"/>
                    </a:cxn>
                    <a:cxn ang="0">
                      <a:pos x="156" y="165"/>
                    </a:cxn>
                    <a:cxn ang="0">
                      <a:pos x="152" y="154"/>
                    </a:cxn>
                    <a:cxn ang="0">
                      <a:pos x="144" y="146"/>
                    </a:cxn>
                    <a:cxn ang="0">
                      <a:pos x="133" y="144"/>
                    </a:cxn>
                    <a:cxn ang="0">
                      <a:pos x="127" y="144"/>
                    </a:cxn>
                    <a:cxn ang="0">
                      <a:pos x="119" y="148"/>
                    </a:cxn>
                    <a:cxn ang="0">
                      <a:pos x="111" y="159"/>
                    </a:cxn>
                    <a:cxn ang="0">
                      <a:pos x="110" y="170"/>
                    </a:cxn>
                    <a:cxn ang="0">
                      <a:pos x="111" y="181"/>
                    </a:cxn>
                    <a:cxn ang="0">
                      <a:pos x="116" y="193"/>
                    </a:cxn>
                    <a:cxn ang="0">
                      <a:pos x="110" y="201"/>
                    </a:cxn>
                    <a:cxn ang="0">
                      <a:pos x="48" y="134"/>
                    </a:cxn>
                    <a:cxn ang="0">
                      <a:pos x="45" y="125"/>
                    </a:cxn>
                    <a:cxn ang="0">
                      <a:pos x="38" y="124"/>
                    </a:cxn>
                    <a:cxn ang="0">
                      <a:pos x="27" y="131"/>
                    </a:cxn>
                    <a:cxn ang="0">
                      <a:pos x="19" y="131"/>
                    </a:cxn>
                    <a:cxn ang="0">
                      <a:pos x="9" y="125"/>
                    </a:cxn>
                    <a:cxn ang="0">
                      <a:pos x="1" y="114"/>
                    </a:cxn>
                    <a:cxn ang="0">
                      <a:pos x="0" y="102"/>
                    </a:cxn>
                    <a:cxn ang="0">
                      <a:pos x="0" y="95"/>
                    </a:cxn>
                    <a:cxn ang="0">
                      <a:pos x="5" y="86"/>
                    </a:cxn>
                    <a:cxn ang="0">
                      <a:pos x="13" y="75"/>
                    </a:cxn>
                    <a:cxn ang="0">
                      <a:pos x="24" y="74"/>
                    </a:cxn>
                    <a:cxn ang="0">
                      <a:pos x="32" y="75"/>
                    </a:cxn>
                    <a:cxn ang="0">
                      <a:pos x="40" y="80"/>
                    </a:cxn>
                    <a:cxn ang="0">
                      <a:pos x="48" y="74"/>
                    </a:cxn>
                    <a:cxn ang="0">
                      <a:pos x="108" y="1"/>
                    </a:cxn>
                  </a:cxnLst>
                  <a:rect l="0" t="0" r="r" b="b"/>
                  <a:pathLst>
                    <a:path w="217" h="203">
                      <a:moveTo>
                        <a:pt x="110" y="1"/>
                      </a:moveTo>
                      <a:lnTo>
                        <a:pt x="115" y="4"/>
                      </a:lnTo>
                      <a:lnTo>
                        <a:pt x="116" y="10"/>
                      </a:lnTo>
                      <a:lnTo>
                        <a:pt x="116" y="13"/>
                      </a:lnTo>
                      <a:lnTo>
                        <a:pt x="111" y="20"/>
                      </a:lnTo>
                      <a:lnTo>
                        <a:pt x="110" y="26"/>
                      </a:lnTo>
                      <a:lnTo>
                        <a:pt x="110" y="31"/>
                      </a:lnTo>
                      <a:lnTo>
                        <a:pt x="110" y="36"/>
                      </a:lnTo>
                      <a:lnTo>
                        <a:pt x="111" y="40"/>
                      </a:lnTo>
                      <a:lnTo>
                        <a:pt x="115" y="48"/>
                      </a:lnTo>
                      <a:lnTo>
                        <a:pt x="120" y="53"/>
                      </a:lnTo>
                      <a:lnTo>
                        <a:pt x="122" y="55"/>
                      </a:lnTo>
                      <a:lnTo>
                        <a:pt x="127" y="57"/>
                      </a:lnTo>
                      <a:lnTo>
                        <a:pt x="133" y="57"/>
                      </a:lnTo>
                      <a:lnTo>
                        <a:pt x="133" y="57"/>
                      </a:lnTo>
                      <a:lnTo>
                        <a:pt x="139" y="57"/>
                      </a:lnTo>
                      <a:lnTo>
                        <a:pt x="144" y="55"/>
                      </a:lnTo>
                      <a:lnTo>
                        <a:pt x="147" y="53"/>
                      </a:lnTo>
                      <a:lnTo>
                        <a:pt x="152" y="48"/>
                      </a:lnTo>
                      <a:lnTo>
                        <a:pt x="155" y="40"/>
                      </a:lnTo>
                      <a:lnTo>
                        <a:pt x="157" y="36"/>
                      </a:lnTo>
                      <a:lnTo>
                        <a:pt x="157" y="31"/>
                      </a:lnTo>
                      <a:lnTo>
                        <a:pt x="157" y="26"/>
                      </a:lnTo>
                      <a:lnTo>
                        <a:pt x="155" y="20"/>
                      </a:lnTo>
                      <a:lnTo>
                        <a:pt x="152" y="13"/>
                      </a:lnTo>
                      <a:lnTo>
                        <a:pt x="151" y="10"/>
                      </a:lnTo>
                      <a:lnTo>
                        <a:pt x="153" y="4"/>
                      </a:lnTo>
                      <a:lnTo>
                        <a:pt x="157" y="0"/>
                      </a:lnTo>
                      <a:lnTo>
                        <a:pt x="156" y="1"/>
                      </a:lnTo>
                      <a:lnTo>
                        <a:pt x="217" y="1"/>
                      </a:lnTo>
                      <a:lnTo>
                        <a:pt x="217" y="72"/>
                      </a:lnTo>
                      <a:lnTo>
                        <a:pt x="214" y="79"/>
                      </a:lnTo>
                      <a:lnTo>
                        <a:pt x="209" y="80"/>
                      </a:lnTo>
                      <a:lnTo>
                        <a:pt x="207" y="80"/>
                      </a:lnTo>
                      <a:lnTo>
                        <a:pt x="202" y="75"/>
                      </a:lnTo>
                      <a:lnTo>
                        <a:pt x="196" y="74"/>
                      </a:lnTo>
                      <a:lnTo>
                        <a:pt x="191" y="74"/>
                      </a:lnTo>
                      <a:lnTo>
                        <a:pt x="188" y="74"/>
                      </a:lnTo>
                      <a:lnTo>
                        <a:pt x="183" y="75"/>
                      </a:lnTo>
                      <a:lnTo>
                        <a:pt x="177" y="79"/>
                      </a:lnTo>
                      <a:lnTo>
                        <a:pt x="174" y="86"/>
                      </a:lnTo>
                      <a:lnTo>
                        <a:pt x="171" y="89"/>
                      </a:lnTo>
                      <a:lnTo>
                        <a:pt x="169" y="95"/>
                      </a:lnTo>
                      <a:lnTo>
                        <a:pt x="169" y="101"/>
                      </a:lnTo>
                      <a:lnTo>
                        <a:pt x="169" y="102"/>
                      </a:lnTo>
                      <a:lnTo>
                        <a:pt x="169" y="110"/>
                      </a:lnTo>
                      <a:lnTo>
                        <a:pt x="171" y="114"/>
                      </a:lnTo>
                      <a:lnTo>
                        <a:pt x="174" y="120"/>
                      </a:lnTo>
                      <a:lnTo>
                        <a:pt x="177" y="125"/>
                      </a:lnTo>
                      <a:lnTo>
                        <a:pt x="183" y="129"/>
                      </a:lnTo>
                      <a:lnTo>
                        <a:pt x="188" y="131"/>
                      </a:lnTo>
                      <a:lnTo>
                        <a:pt x="191" y="131"/>
                      </a:lnTo>
                      <a:lnTo>
                        <a:pt x="196" y="131"/>
                      </a:lnTo>
                      <a:lnTo>
                        <a:pt x="202" y="129"/>
                      </a:lnTo>
                      <a:lnTo>
                        <a:pt x="207" y="124"/>
                      </a:lnTo>
                      <a:lnTo>
                        <a:pt x="209" y="124"/>
                      </a:lnTo>
                      <a:lnTo>
                        <a:pt x="213" y="125"/>
                      </a:lnTo>
                      <a:lnTo>
                        <a:pt x="217" y="131"/>
                      </a:lnTo>
                      <a:lnTo>
                        <a:pt x="217" y="201"/>
                      </a:lnTo>
                      <a:lnTo>
                        <a:pt x="156" y="201"/>
                      </a:lnTo>
                      <a:lnTo>
                        <a:pt x="157" y="203"/>
                      </a:lnTo>
                      <a:lnTo>
                        <a:pt x="153" y="197"/>
                      </a:lnTo>
                      <a:lnTo>
                        <a:pt x="151" y="193"/>
                      </a:lnTo>
                      <a:lnTo>
                        <a:pt x="151" y="189"/>
                      </a:lnTo>
                      <a:lnTo>
                        <a:pt x="155" y="181"/>
                      </a:lnTo>
                      <a:lnTo>
                        <a:pt x="157" y="175"/>
                      </a:lnTo>
                      <a:lnTo>
                        <a:pt x="157" y="170"/>
                      </a:lnTo>
                      <a:lnTo>
                        <a:pt x="156" y="165"/>
                      </a:lnTo>
                      <a:lnTo>
                        <a:pt x="155" y="159"/>
                      </a:lnTo>
                      <a:lnTo>
                        <a:pt x="152" y="154"/>
                      </a:lnTo>
                      <a:lnTo>
                        <a:pt x="146" y="148"/>
                      </a:lnTo>
                      <a:lnTo>
                        <a:pt x="144" y="146"/>
                      </a:lnTo>
                      <a:lnTo>
                        <a:pt x="139" y="144"/>
                      </a:lnTo>
                      <a:lnTo>
                        <a:pt x="133" y="144"/>
                      </a:lnTo>
                      <a:lnTo>
                        <a:pt x="133" y="144"/>
                      </a:lnTo>
                      <a:lnTo>
                        <a:pt x="127" y="144"/>
                      </a:lnTo>
                      <a:lnTo>
                        <a:pt x="122" y="146"/>
                      </a:lnTo>
                      <a:lnTo>
                        <a:pt x="119" y="148"/>
                      </a:lnTo>
                      <a:lnTo>
                        <a:pt x="115" y="154"/>
                      </a:lnTo>
                      <a:lnTo>
                        <a:pt x="111" y="159"/>
                      </a:lnTo>
                      <a:lnTo>
                        <a:pt x="110" y="165"/>
                      </a:lnTo>
                      <a:lnTo>
                        <a:pt x="110" y="170"/>
                      </a:lnTo>
                      <a:lnTo>
                        <a:pt x="110" y="175"/>
                      </a:lnTo>
                      <a:lnTo>
                        <a:pt x="111" y="181"/>
                      </a:lnTo>
                      <a:lnTo>
                        <a:pt x="116" y="190"/>
                      </a:lnTo>
                      <a:lnTo>
                        <a:pt x="116" y="193"/>
                      </a:lnTo>
                      <a:lnTo>
                        <a:pt x="114" y="197"/>
                      </a:lnTo>
                      <a:lnTo>
                        <a:pt x="110" y="201"/>
                      </a:lnTo>
                      <a:lnTo>
                        <a:pt x="48" y="201"/>
                      </a:lnTo>
                      <a:lnTo>
                        <a:pt x="48" y="134"/>
                      </a:lnTo>
                      <a:lnTo>
                        <a:pt x="48" y="131"/>
                      </a:lnTo>
                      <a:lnTo>
                        <a:pt x="45" y="125"/>
                      </a:lnTo>
                      <a:lnTo>
                        <a:pt x="40" y="124"/>
                      </a:lnTo>
                      <a:lnTo>
                        <a:pt x="38" y="124"/>
                      </a:lnTo>
                      <a:lnTo>
                        <a:pt x="32" y="129"/>
                      </a:lnTo>
                      <a:lnTo>
                        <a:pt x="27" y="131"/>
                      </a:lnTo>
                      <a:lnTo>
                        <a:pt x="24" y="131"/>
                      </a:lnTo>
                      <a:lnTo>
                        <a:pt x="19" y="131"/>
                      </a:lnTo>
                      <a:lnTo>
                        <a:pt x="13" y="129"/>
                      </a:lnTo>
                      <a:lnTo>
                        <a:pt x="9" y="125"/>
                      </a:lnTo>
                      <a:lnTo>
                        <a:pt x="5" y="120"/>
                      </a:lnTo>
                      <a:lnTo>
                        <a:pt x="1" y="114"/>
                      </a:lnTo>
                      <a:lnTo>
                        <a:pt x="0" y="110"/>
                      </a:lnTo>
                      <a:lnTo>
                        <a:pt x="0" y="102"/>
                      </a:lnTo>
                      <a:lnTo>
                        <a:pt x="0" y="102"/>
                      </a:lnTo>
                      <a:lnTo>
                        <a:pt x="0" y="95"/>
                      </a:lnTo>
                      <a:lnTo>
                        <a:pt x="1" y="90"/>
                      </a:lnTo>
                      <a:lnTo>
                        <a:pt x="5" y="86"/>
                      </a:lnTo>
                      <a:lnTo>
                        <a:pt x="9" y="80"/>
                      </a:lnTo>
                      <a:lnTo>
                        <a:pt x="13" y="75"/>
                      </a:lnTo>
                      <a:lnTo>
                        <a:pt x="19" y="74"/>
                      </a:lnTo>
                      <a:lnTo>
                        <a:pt x="24" y="74"/>
                      </a:lnTo>
                      <a:lnTo>
                        <a:pt x="27" y="74"/>
                      </a:lnTo>
                      <a:lnTo>
                        <a:pt x="32" y="75"/>
                      </a:lnTo>
                      <a:lnTo>
                        <a:pt x="38" y="80"/>
                      </a:lnTo>
                      <a:lnTo>
                        <a:pt x="40" y="80"/>
                      </a:lnTo>
                      <a:lnTo>
                        <a:pt x="45" y="79"/>
                      </a:lnTo>
                      <a:lnTo>
                        <a:pt x="48" y="74"/>
                      </a:lnTo>
                      <a:lnTo>
                        <a:pt x="48" y="1"/>
                      </a:lnTo>
                      <a:lnTo>
                        <a:pt x="108" y="1"/>
                      </a:lnTo>
                      <a:lnTo>
                        <a:pt x="110" y="1"/>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4" name="Freeform 101"/>
                <p:cNvSpPr>
                  <a:spLocks noChangeAspect="1" noChangeArrowheads="1"/>
                </p:cNvSpPr>
                <p:nvPr/>
              </p:nvSpPr>
              <p:spPr bwMode="auto">
                <a:xfrm>
                  <a:off x="6159" y="2132"/>
                  <a:ext cx="217" cy="261"/>
                </a:xfrm>
                <a:custGeom>
                  <a:avLst/>
                  <a:gdLst/>
                  <a:ahLst/>
                  <a:cxnLst>
                    <a:cxn ang="0">
                      <a:pos x="152" y="256"/>
                    </a:cxn>
                    <a:cxn ang="0">
                      <a:pos x="152" y="249"/>
                    </a:cxn>
                    <a:cxn ang="0">
                      <a:pos x="157" y="235"/>
                    </a:cxn>
                    <a:cxn ang="0">
                      <a:pos x="156" y="225"/>
                    </a:cxn>
                    <a:cxn ang="0">
                      <a:pos x="152" y="213"/>
                    </a:cxn>
                    <a:cxn ang="0">
                      <a:pos x="144" y="206"/>
                    </a:cxn>
                    <a:cxn ang="0">
                      <a:pos x="133" y="204"/>
                    </a:cxn>
                    <a:cxn ang="0">
                      <a:pos x="128" y="204"/>
                    </a:cxn>
                    <a:cxn ang="0">
                      <a:pos x="119" y="208"/>
                    </a:cxn>
                    <a:cxn ang="0">
                      <a:pos x="112" y="219"/>
                    </a:cxn>
                    <a:cxn ang="0">
                      <a:pos x="109" y="230"/>
                    </a:cxn>
                    <a:cxn ang="0">
                      <a:pos x="112" y="241"/>
                    </a:cxn>
                    <a:cxn ang="0">
                      <a:pos x="116" y="253"/>
                    </a:cxn>
                    <a:cxn ang="0">
                      <a:pos x="110" y="261"/>
                    </a:cxn>
                    <a:cxn ang="0">
                      <a:pos x="48" y="191"/>
                    </a:cxn>
                    <a:cxn ang="0">
                      <a:pos x="45" y="185"/>
                    </a:cxn>
                    <a:cxn ang="0">
                      <a:pos x="38" y="184"/>
                    </a:cxn>
                    <a:cxn ang="0">
                      <a:pos x="27" y="191"/>
                    </a:cxn>
                    <a:cxn ang="0">
                      <a:pos x="19" y="191"/>
                    </a:cxn>
                    <a:cxn ang="0">
                      <a:pos x="8" y="185"/>
                    </a:cxn>
                    <a:cxn ang="0">
                      <a:pos x="2" y="174"/>
                    </a:cxn>
                    <a:cxn ang="0">
                      <a:pos x="0" y="162"/>
                    </a:cxn>
                    <a:cxn ang="0">
                      <a:pos x="0" y="155"/>
                    </a:cxn>
                    <a:cxn ang="0">
                      <a:pos x="4" y="146"/>
                    </a:cxn>
                    <a:cxn ang="0">
                      <a:pos x="14" y="135"/>
                    </a:cxn>
                    <a:cxn ang="0">
                      <a:pos x="22" y="134"/>
                    </a:cxn>
                    <a:cxn ang="0">
                      <a:pos x="32" y="135"/>
                    </a:cxn>
                    <a:cxn ang="0">
                      <a:pos x="40" y="140"/>
                    </a:cxn>
                    <a:cxn ang="0">
                      <a:pos x="48" y="134"/>
                    </a:cxn>
                    <a:cxn ang="0">
                      <a:pos x="48" y="61"/>
                    </a:cxn>
                    <a:cxn ang="0">
                      <a:pos x="114" y="54"/>
                    </a:cxn>
                    <a:cxn ang="0">
                      <a:pos x="116" y="46"/>
                    </a:cxn>
                    <a:cxn ang="0">
                      <a:pos x="109" y="32"/>
                    </a:cxn>
                    <a:cxn ang="0">
                      <a:pos x="110" y="21"/>
                    </a:cxn>
                    <a:cxn ang="0">
                      <a:pos x="114" y="11"/>
                    </a:cxn>
                    <a:cxn ang="0">
                      <a:pos x="124" y="2"/>
                    </a:cxn>
                    <a:cxn ang="0">
                      <a:pos x="133" y="0"/>
                    </a:cxn>
                    <a:cxn ang="0">
                      <a:pos x="139" y="0"/>
                    </a:cxn>
                    <a:cxn ang="0">
                      <a:pos x="148" y="5"/>
                    </a:cxn>
                    <a:cxn ang="0">
                      <a:pos x="155" y="15"/>
                    </a:cxn>
                    <a:cxn ang="0">
                      <a:pos x="157" y="26"/>
                    </a:cxn>
                    <a:cxn ang="0">
                      <a:pos x="155" y="38"/>
                    </a:cxn>
                    <a:cxn ang="0">
                      <a:pos x="152" y="49"/>
                    </a:cxn>
                    <a:cxn ang="0">
                      <a:pos x="155" y="61"/>
                    </a:cxn>
                    <a:cxn ang="0">
                      <a:pos x="217" y="261"/>
                    </a:cxn>
                  </a:cxnLst>
                  <a:rect l="0" t="0" r="r" b="b"/>
                  <a:pathLst>
                    <a:path w="217" h="261">
                      <a:moveTo>
                        <a:pt x="158" y="261"/>
                      </a:moveTo>
                      <a:lnTo>
                        <a:pt x="152" y="256"/>
                      </a:lnTo>
                      <a:lnTo>
                        <a:pt x="152" y="253"/>
                      </a:lnTo>
                      <a:lnTo>
                        <a:pt x="152" y="249"/>
                      </a:lnTo>
                      <a:lnTo>
                        <a:pt x="155" y="241"/>
                      </a:lnTo>
                      <a:lnTo>
                        <a:pt x="157" y="235"/>
                      </a:lnTo>
                      <a:lnTo>
                        <a:pt x="157" y="230"/>
                      </a:lnTo>
                      <a:lnTo>
                        <a:pt x="156" y="225"/>
                      </a:lnTo>
                      <a:lnTo>
                        <a:pt x="155" y="219"/>
                      </a:lnTo>
                      <a:lnTo>
                        <a:pt x="152" y="213"/>
                      </a:lnTo>
                      <a:lnTo>
                        <a:pt x="148" y="208"/>
                      </a:lnTo>
                      <a:lnTo>
                        <a:pt x="144" y="206"/>
                      </a:lnTo>
                      <a:lnTo>
                        <a:pt x="140" y="204"/>
                      </a:lnTo>
                      <a:lnTo>
                        <a:pt x="133" y="204"/>
                      </a:lnTo>
                      <a:lnTo>
                        <a:pt x="133" y="204"/>
                      </a:lnTo>
                      <a:lnTo>
                        <a:pt x="128" y="204"/>
                      </a:lnTo>
                      <a:lnTo>
                        <a:pt x="124" y="206"/>
                      </a:lnTo>
                      <a:lnTo>
                        <a:pt x="119" y="208"/>
                      </a:lnTo>
                      <a:lnTo>
                        <a:pt x="115" y="213"/>
                      </a:lnTo>
                      <a:lnTo>
                        <a:pt x="112" y="219"/>
                      </a:lnTo>
                      <a:lnTo>
                        <a:pt x="110" y="225"/>
                      </a:lnTo>
                      <a:lnTo>
                        <a:pt x="109" y="230"/>
                      </a:lnTo>
                      <a:lnTo>
                        <a:pt x="109" y="235"/>
                      </a:lnTo>
                      <a:lnTo>
                        <a:pt x="112" y="241"/>
                      </a:lnTo>
                      <a:lnTo>
                        <a:pt x="116" y="249"/>
                      </a:lnTo>
                      <a:lnTo>
                        <a:pt x="116" y="253"/>
                      </a:lnTo>
                      <a:lnTo>
                        <a:pt x="114" y="256"/>
                      </a:lnTo>
                      <a:lnTo>
                        <a:pt x="110" y="261"/>
                      </a:lnTo>
                      <a:lnTo>
                        <a:pt x="48" y="261"/>
                      </a:lnTo>
                      <a:lnTo>
                        <a:pt x="48" y="191"/>
                      </a:lnTo>
                      <a:lnTo>
                        <a:pt x="48" y="191"/>
                      </a:lnTo>
                      <a:lnTo>
                        <a:pt x="45" y="185"/>
                      </a:lnTo>
                      <a:lnTo>
                        <a:pt x="40" y="184"/>
                      </a:lnTo>
                      <a:lnTo>
                        <a:pt x="38" y="184"/>
                      </a:lnTo>
                      <a:lnTo>
                        <a:pt x="32" y="189"/>
                      </a:lnTo>
                      <a:lnTo>
                        <a:pt x="27" y="191"/>
                      </a:lnTo>
                      <a:lnTo>
                        <a:pt x="22" y="191"/>
                      </a:lnTo>
                      <a:lnTo>
                        <a:pt x="19" y="191"/>
                      </a:lnTo>
                      <a:lnTo>
                        <a:pt x="14" y="189"/>
                      </a:lnTo>
                      <a:lnTo>
                        <a:pt x="8" y="185"/>
                      </a:lnTo>
                      <a:lnTo>
                        <a:pt x="4" y="180"/>
                      </a:lnTo>
                      <a:lnTo>
                        <a:pt x="2" y="174"/>
                      </a:lnTo>
                      <a:lnTo>
                        <a:pt x="0" y="170"/>
                      </a:lnTo>
                      <a:lnTo>
                        <a:pt x="0" y="162"/>
                      </a:lnTo>
                      <a:lnTo>
                        <a:pt x="0" y="161"/>
                      </a:lnTo>
                      <a:lnTo>
                        <a:pt x="0" y="155"/>
                      </a:lnTo>
                      <a:lnTo>
                        <a:pt x="2" y="149"/>
                      </a:lnTo>
                      <a:lnTo>
                        <a:pt x="4" y="146"/>
                      </a:lnTo>
                      <a:lnTo>
                        <a:pt x="8" y="139"/>
                      </a:lnTo>
                      <a:lnTo>
                        <a:pt x="14" y="135"/>
                      </a:lnTo>
                      <a:lnTo>
                        <a:pt x="19" y="134"/>
                      </a:lnTo>
                      <a:lnTo>
                        <a:pt x="22" y="134"/>
                      </a:lnTo>
                      <a:lnTo>
                        <a:pt x="27" y="134"/>
                      </a:lnTo>
                      <a:lnTo>
                        <a:pt x="32" y="135"/>
                      </a:lnTo>
                      <a:lnTo>
                        <a:pt x="38" y="140"/>
                      </a:lnTo>
                      <a:lnTo>
                        <a:pt x="40" y="140"/>
                      </a:lnTo>
                      <a:lnTo>
                        <a:pt x="45" y="139"/>
                      </a:lnTo>
                      <a:lnTo>
                        <a:pt x="48" y="134"/>
                      </a:lnTo>
                      <a:lnTo>
                        <a:pt x="48" y="132"/>
                      </a:lnTo>
                      <a:lnTo>
                        <a:pt x="48" y="61"/>
                      </a:lnTo>
                      <a:lnTo>
                        <a:pt x="110" y="61"/>
                      </a:lnTo>
                      <a:lnTo>
                        <a:pt x="114" y="54"/>
                      </a:lnTo>
                      <a:lnTo>
                        <a:pt x="116" y="49"/>
                      </a:lnTo>
                      <a:lnTo>
                        <a:pt x="116" y="46"/>
                      </a:lnTo>
                      <a:lnTo>
                        <a:pt x="112" y="38"/>
                      </a:lnTo>
                      <a:lnTo>
                        <a:pt x="109" y="32"/>
                      </a:lnTo>
                      <a:lnTo>
                        <a:pt x="109" y="26"/>
                      </a:lnTo>
                      <a:lnTo>
                        <a:pt x="110" y="21"/>
                      </a:lnTo>
                      <a:lnTo>
                        <a:pt x="112" y="15"/>
                      </a:lnTo>
                      <a:lnTo>
                        <a:pt x="114" y="11"/>
                      </a:lnTo>
                      <a:lnTo>
                        <a:pt x="119" y="5"/>
                      </a:lnTo>
                      <a:lnTo>
                        <a:pt x="124" y="2"/>
                      </a:lnTo>
                      <a:lnTo>
                        <a:pt x="128" y="0"/>
                      </a:lnTo>
                      <a:lnTo>
                        <a:pt x="133" y="0"/>
                      </a:lnTo>
                      <a:lnTo>
                        <a:pt x="133" y="0"/>
                      </a:lnTo>
                      <a:lnTo>
                        <a:pt x="139" y="0"/>
                      </a:lnTo>
                      <a:lnTo>
                        <a:pt x="144" y="2"/>
                      </a:lnTo>
                      <a:lnTo>
                        <a:pt x="148" y="5"/>
                      </a:lnTo>
                      <a:lnTo>
                        <a:pt x="152" y="11"/>
                      </a:lnTo>
                      <a:lnTo>
                        <a:pt x="155" y="15"/>
                      </a:lnTo>
                      <a:lnTo>
                        <a:pt x="156" y="21"/>
                      </a:lnTo>
                      <a:lnTo>
                        <a:pt x="157" y="26"/>
                      </a:lnTo>
                      <a:lnTo>
                        <a:pt x="157" y="32"/>
                      </a:lnTo>
                      <a:lnTo>
                        <a:pt x="155" y="38"/>
                      </a:lnTo>
                      <a:lnTo>
                        <a:pt x="152" y="46"/>
                      </a:lnTo>
                      <a:lnTo>
                        <a:pt x="152" y="49"/>
                      </a:lnTo>
                      <a:lnTo>
                        <a:pt x="152" y="54"/>
                      </a:lnTo>
                      <a:lnTo>
                        <a:pt x="155" y="61"/>
                      </a:lnTo>
                      <a:lnTo>
                        <a:pt x="217" y="61"/>
                      </a:lnTo>
                      <a:lnTo>
                        <a:pt x="217" y="261"/>
                      </a:lnTo>
                      <a:lnTo>
                        <a:pt x="158" y="261"/>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5" name="Freeform 102"/>
                <p:cNvSpPr>
                  <a:spLocks noChangeAspect="1" noChangeArrowheads="1"/>
                </p:cNvSpPr>
                <p:nvPr/>
              </p:nvSpPr>
              <p:spPr bwMode="auto">
                <a:xfrm>
                  <a:off x="5533" y="2337"/>
                  <a:ext cx="216" cy="321"/>
                </a:xfrm>
                <a:custGeom>
                  <a:avLst/>
                  <a:gdLst/>
                  <a:ahLst/>
                  <a:cxnLst>
                    <a:cxn ang="0">
                      <a:pos x="168" y="56"/>
                    </a:cxn>
                    <a:cxn ang="0">
                      <a:pos x="173" y="135"/>
                    </a:cxn>
                    <a:cxn ang="0">
                      <a:pos x="180" y="137"/>
                    </a:cxn>
                    <a:cxn ang="0">
                      <a:pos x="191" y="131"/>
                    </a:cxn>
                    <a:cxn ang="0">
                      <a:pos x="200" y="131"/>
                    </a:cxn>
                    <a:cxn ang="0">
                      <a:pos x="208" y="135"/>
                    </a:cxn>
                    <a:cxn ang="0">
                      <a:pos x="216" y="146"/>
                    </a:cxn>
                    <a:cxn ang="0">
                      <a:pos x="216" y="158"/>
                    </a:cxn>
                    <a:cxn ang="0">
                      <a:pos x="216" y="167"/>
                    </a:cxn>
                    <a:cxn ang="0">
                      <a:pos x="213" y="176"/>
                    </a:cxn>
                    <a:cxn ang="0">
                      <a:pos x="204" y="185"/>
                    </a:cxn>
                    <a:cxn ang="0">
                      <a:pos x="195" y="188"/>
                    </a:cxn>
                    <a:cxn ang="0">
                      <a:pos x="186" y="185"/>
                    </a:cxn>
                    <a:cxn ang="0">
                      <a:pos x="178" y="181"/>
                    </a:cxn>
                    <a:cxn ang="0">
                      <a:pos x="168" y="186"/>
                    </a:cxn>
                    <a:cxn ang="0">
                      <a:pos x="107" y="261"/>
                    </a:cxn>
                    <a:cxn ang="0">
                      <a:pos x="104" y="268"/>
                    </a:cxn>
                    <a:cxn ang="0">
                      <a:pos x="102" y="276"/>
                    </a:cxn>
                    <a:cxn ang="0">
                      <a:pos x="107" y="289"/>
                    </a:cxn>
                    <a:cxn ang="0">
                      <a:pos x="107" y="300"/>
                    </a:cxn>
                    <a:cxn ang="0">
                      <a:pos x="103" y="311"/>
                    </a:cxn>
                    <a:cxn ang="0">
                      <a:pos x="94" y="319"/>
                    </a:cxn>
                    <a:cxn ang="0">
                      <a:pos x="83" y="321"/>
                    </a:cxn>
                    <a:cxn ang="0">
                      <a:pos x="78" y="321"/>
                    </a:cxn>
                    <a:cxn ang="0">
                      <a:pos x="71" y="316"/>
                    </a:cxn>
                    <a:cxn ang="0">
                      <a:pos x="62" y="305"/>
                    </a:cxn>
                    <a:cxn ang="0">
                      <a:pos x="59" y="294"/>
                    </a:cxn>
                    <a:cxn ang="0">
                      <a:pos x="62" y="283"/>
                    </a:cxn>
                    <a:cxn ang="0">
                      <a:pos x="67" y="273"/>
                    </a:cxn>
                    <a:cxn ang="0">
                      <a:pos x="61" y="261"/>
                    </a:cxn>
                    <a:cxn ang="0">
                      <a:pos x="0" y="56"/>
                    </a:cxn>
                    <a:cxn ang="0">
                      <a:pos x="60" y="58"/>
                    </a:cxn>
                    <a:cxn ang="0">
                      <a:pos x="67" y="49"/>
                    </a:cxn>
                    <a:cxn ang="0">
                      <a:pos x="62" y="37"/>
                    </a:cxn>
                    <a:cxn ang="0">
                      <a:pos x="60" y="25"/>
                    </a:cxn>
                    <a:cxn ang="0">
                      <a:pos x="62" y="15"/>
                    </a:cxn>
                    <a:cxn ang="0">
                      <a:pos x="71" y="5"/>
                    </a:cxn>
                    <a:cxn ang="0">
                      <a:pos x="78" y="0"/>
                    </a:cxn>
                    <a:cxn ang="0">
                      <a:pos x="83" y="0"/>
                    </a:cxn>
                    <a:cxn ang="0">
                      <a:pos x="94" y="1"/>
                    </a:cxn>
                    <a:cxn ang="0">
                      <a:pos x="103" y="10"/>
                    </a:cxn>
                    <a:cxn ang="0">
                      <a:pos x="107" y="21"/>
                    </a:cxn>
                    <a:cxn ang="0">
                      <a:pos x="107" y="32"/>
                    </a:cxn>
                    <a:cxn ang="0">
                      <a:pos x="102" y="46"/>
                    </a:cxn>
                    <a:cxn ang="0">
                      <a:pos x="104" y="53"/>
                    </a:cxn>
                    <a:cxn ang="0">
                      <a:pos x="109" y="56"/>
                    </a:cxn>
                  </a:cxnLst>
                  <a:rect l="0" t="0" r="r" b="b"/>
                  <a:pathLst>
                    <a:path w="216" h="321">
                      <a:moveTo>
                        <a:pt x="109" y="56"/>
                      </a:moveTo>
                      <a:lnTo>
                        <a:pt x="168" y="56"/>
                      </a:lnTo>
                      <a:lnTo>
                        <a:pt x="168" y="132"/>
                      </a:lnTo>
                      <a:lnTo>
                        <a:pt x="173" y="135"/>
                      </a:lnTo>
                      <a:lnTo>
                        <a:pt x="178" y="138"/>
                      </a:lnTo>
                      <a:lnTo>
                        <a:pt x="180" y="137"/>
                      </a:lnTo>
                      <a:lnTo>
                        <a:pt x="186" y="133"/>
                      </a:lnTo>
                      <a:lnTo>
                        <a:pt x="191" y="131"/>
                      </a:lnTo>
                      <a:lnTo>
                        <a:pt x="195" y="131"/>
                      </a:lnTo>
                      <a:lnTo>
                        <a:pt x="200" y="131"/>
                      </a:lnTo>
                      <a:lnTo>
                        <a:pt x="204" y="133"/>
                      </a:lnTo>
                      <a:lnTo>
                        <a:pt x="208" y="135"/>
                      </a:lnTo>
                      <a:lnTo>
                        <a:pt x="213" y="141"/>
                      </a:lnTo>
                      <a:lnTo>
                        <a:pt x="216" y="146"/>
                      </a:lnTo>
                      <a:lnTo>
                        <a:pt x="216" y="152"/>
                      </a:lnTo>
                      <a:lnTo>
                        <a:pt x="216" y="158"/>
                      </a:lnTo>
                      <a:lnTo>
                        <a:pt x="216" y="158"/>
                      </a:lnTo>
                      <a:lnTo>
                        <a:pt x="216" y="167"/>
                      </a:lnTo>
                      <a:lnTo>
                        <a:pt x="216" y="170"/>
                      </a:lnTo>
                      <a:lnTo>
                        <a:pt x="213" y="176"/>
                      </a:lnTo>
                      <a:lnTo>
                        <a:pt x="208" y="181"/>
                      </a:lnTo>
                      <a:lnTo>
                        <a:pt x="204" y="185"/>
                      </a:lnTo>
                      <a:lnTo>
                        <a:pt x="200" y="186"/>
                      </a:lnTo>
                      <a:lnTo>
                        <a:pt x="195" y="188"/>
                      </a:lnTo>
                      <a:lnTo>
                        <a:pt x="191" y="188"/>
                      </a:lnTo>
                      <a:lnTo>
                        <a:pt x="186" y="185"/>
                      </a:lnTo>
                      <a:lnTo>
                        <a:pt x="180" y="181"/>
                      </a:lnTo>
                      <a:lnTo>
                        <a:pt x="178" y="181"/>
                      </a:lnTo>
                      <a:lnTo>
                        <a:pt x="173" y="182"/>
                      </a:lnTo>
                      <a:lnTo>
                        <a:pt x="168" y="186"/>
                      </a:lnTo>
                      <a:lnTo>
                        <a:pt x="168" y="261"/>
                      </a:lnTo>
                      <a:lnTo>
                        <a:pt x="107" y="261"/>
                      </a:lnTo>
                      <a:lnTo>
                        <a:pt x="107" y="262"/>
                      </a:lnTo>
                      <a:lnTo>
                        <a:pt x="104" y="268"/>
                      </a:lnTo>
                      <a:lnTo>
                        <a:pt x="102" y="273"/>
                      </a:lnTo>
                      <a:lnTo>
                        <a:pt x="102" y="276"/>
                      </a:lnTo>
                      <a:lnTo>
                        <a:pt x="107" y="283"/>
                      </a:lnTo>
                      <a:lnTo>
                        <a:pt x="107" y="289"/>
                      </a:lnTo>
                      <a:lnTo>
                        <a:pt x="107" y="294"/>
                      </a:lnTo>
                      <a:lnTo>
                        <a:pt x="107" y="300"/>
                      </a:lnTo>
                      <a:lnTo>
                        <a:pt x="107" y="305"/>
                      </a:lnTo>
                      <a:lnTo>
                        <a:pt x="103" y="311"/>
                      </a:lnTo>
                      <a:lnTo>
                        <a:pt x="98" y="316"/>
                      </a:lnTo>
                      <a:lnTo>
                        <a:pt x="94" y="319"/>
                      </a:lnTo>
                      <a:lnTo>
                        <a:pt x="90" y="321"/>
                      </a:lnTo>
                      <a:lnTo>
                        <a:pt x="83" y="321"/>
                      </a:lnTo>
                      <a:lnTo>
                        <a:pt x="83" y="321"/>
                      </a:lnTo>
                      <a:lnTo>
                        <a:pt x="78" y="321"/>
                      </a:lnTo>
                      <a:lnTo>
                        <a:pt x="73" y="319"/>
                      </a:lnTo>
                      <a:lnTo>
                        <a:pt x="71" y="316"/>
                      </a:lnTo>
                      <a:lnTo>
                        <a:pt x="66" y="311"/>
                      </a:lnTo>
                      <a:lnTo>
                        <a:pt x="62" y="305"/>
                      </a:lnTo>
                      <a:lnTo>
                        <a:pt x="60" y="300"/>
                      </a:lnTo>
                      <a:lnTo>
                        <a:pt x="59" y="294"/>
                      </a:lnTo>
                      <a:lnTo>
                        <a:pt x="60" y="289"/>
                      </a:lnTo>
                      <a:lnTo>
                        <a:pt x="62" y="283"/>
                      </a:lnTo>
                      <a:lnTo>
                        <a:pt x="67" y="276"/>
                      </a:lnTo>
                      <a:lnTo>
                        <a:pt x="67" y="273"/>
                      </a:lnTo>
                      <a:lnTo>
                        <a:pt x="65" y="268"/>
                      </a:lnTo>
                      <a:lnTo>
                        <a:pt x="61" y="261"/>
                      </a:lnTo>
                      <a:lnTo>
                        <a:pt x="0" y="261"/>
                      </a:lnTo>
                      <a:lnTo>
                        <a:pt x="0" y="56"/>
                      </a:lnTo>
                      <a:lnTo>
                        <a:pt x="59" y="56"/>
                      </a:lnTo>
                      <a:lnTo>
                        <a:pt x="60" y="58"/>
                      </a:lnTo>
                      <a:lnTo>
                        <a:pt x="65" y="53"/>
                      </a:lnTo>
                      <a:lnTo>
                        <a:pt x="67" y="49"/>
                      </a:lnTo>
                      <a:lnTo>
                        <a:pt x="67" y="46"/>
                      </a:lnTo>
                      <a:lnTo>
                        <a:pt x="62" y="37"/>
                      </a:lnTo>
                      <a:lnTo>
                        <a:pt x="60" y="32"/>
                      </a:lnTo>
                      <a:lnTo>
                        <a:pt x="60" y="25"/>
                      </a:lnTo>
                      <a:lnTo>
                        <a:pt x="60" y="21"/>
                      </a:lnTo>
                      <a:lnTo>
                        <a:pt x="62" y="15"/>
                      </a:lnTo>
                      <a:lnTo>
                        <a:pt x="66" y="10"/>
                      </a:lnTo>
                      <a:lnTo>
                        <a:pt x="71" y="5"/>
                      </a:lnTo>
                      <a:lnTo>
                        <a:pt x="73" y="1"/>
                      </a:lnTo>
                      <a:lnTo>
                        <a:pt x="78" y="0"/>
                      </a:lnTo>
                      <a:lnTo>
                        <a:pt x="83" y="0"/>
                      </a:lnTo>
                      <a:lnTo>
                        <a:pt x="83" y="0"/>
                      </a:lnTo>
                      <a:lnTo>
                        <a:pt x="91" y="0"/>
                      </a:lnTo>
                      <a:lnTo>
                        <a:pt x="94" y="1"/>
                      </a:lnTo>
                      <a:lnTo>
                        <a:pt x="98" y="5"/>
                      </a:lnTo>
                      <a:lnTo>
                        <a:pt x="103" y="10"/>
                      </a:lnTo>
                      <a:lnTo>
                        <a:pt x="107" y="15"/>
                      </a:lnTo>
                      <a:lnTo>
                        <a:pt x="107" y="21"/>
                      </a:lnTo>
                      <a:lnTo>
                        <a:pt x="107" y="25"/>
                      </a:lnTo>
                      <a:lnTo>
                        <a:pt x="107" y="32"/>
                      </a:lnTo>
                      <a:lnTo>
                        <a:pt x="107" y="37"/>
                      </a:lnTo>
                      <a:lnTo>
                        <a:pt x="102" y="46"/>
                      </a:lnTo>
                      <a:lnTo>
                        <a:pt x="102" y="49"/>
                      </a:lnTo>
                      <a:lnTo>
                        <a:pt x="104" y="53"/>
                      </a:lnTo>
                      <a:lnTo>
                        <a:pt x="107" y="58"/>
                      </a:lnTo>
                      <a:lnTo>
                        <a:pt x="109" y="56"/>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6" name="Freeform 103"/>
                <p:cNvSpPr>
                  <a:spLocks noChangeAspect="1" noChangeArrowheads="1"/>
                </p:cNvSpPr>
                <p:nvPr/>
              </p:nvSpPr>
              <p:spPr bwMode="auto">
                <a:xfrm>
                  <a:off x="5701" y="2393"/>
                  <a:ext cx="169" cy="206"/>
                </a:xfrm>
                <a:custGeom>
                  <a:avLst/>
                  <a:gdLst/>
                  <a:ahLst/>
                  <a:cxnLst>
                    <a:cxn ang="0">
                      <a:pos x="169" y="205"/>
                    </a:cxn>
                    <a:cxn ang="0">
                      <a:pos x="165" y="126"/>
                    </a:cxn>
                    <a:cxn ang="0">
                      <a:pos x="159" y="125"/>
                    </a:cxn>
                    <a:cxn ang="0">
                      <a:pos x="147" y="132"/>
                    </a:cxn>
                    <a:cxn ang="0">
                      <a:pos x="138" y="130"/>
                    </a:cxn>
                    <a:cxn ang="0">
                      <a:pos x="129" y="125"/>
                    </a:cxn>
                    <a:cxn ang="0">
                      <a:pos x="122" y="114"/>
                    </a:cxn>
                    <a:cxn ang="0">
                      <a:pos x="121" y="102"/>
                    </a:cxn>
                    <a:cxn ang="0">
                      <a:pos x="121" y="96"/>
                    </a:cxn>
                    <a:cxn ang="0">
                      <a:pos x="124" y="85"/>
                    </a:cxn>
                    <a:cxn ang="0">
                      <a:pos x="134" y="77"/>
                    </a:cxn>
                    <a:cxn ang="0">
                      <a:pos x="144" y="75"/>
                    </a:cxn>
                    <a:cxn ang="0">
                      <a:pos x="151" y="77"/>
                    </a:cxn>
                    <a:cxn ang="0">
                      <a:pos x="161" y="82"/>
                    </a:cxn>
                    <a:cxn ang="0">
                      <a:pos x="169" y="76"/>
                    </a:cxn>
                    <a:cxn ang="0">
                      <a:pos x="109" y="0"/>
                    </a:cxn>
                    <a:cxn ang="0">
                      <a:pos x="105" y="7"/>
                    </a:cxn>
                    <a:cxn ang="0">
                      <a:pos x="103" y="15"/>
                    </a:cxn>
                    <a:cxn ang="0">
                      <a:pos x="109" y="29"/>
                    </a:cxn>
                    <a:cxn ang="0">
                      <a:pos x="109" y="40"/>
                    </a:cxn>
                    <a:cxn ang="0">
                      <a:pos x="105" y="50"/>
                    </a:cxn>
                    <a:cxn ang="0">
                      <a:pos x="95" y="58"/>
                    </a:cxn>
                    <a:cxn ang="0">
                      <a:pos x="84" y="60"/>
                    </a:cxn>
                    <a:cxn ang="0">
                      <a:pos x="79" y="60"/>
                    </a:cxn>
                    <a:cxn ang="0">
                      <a:pos x="71" y="56"/>
                    </a:cxn>
                    <a:cxn ang="0">
                      <a:pos x="62" y="44"/>
                    </a:cxn>
                    <a:cxn ang="0">
                      <a:pos x="60" y="34"/>
                    </a:cxn>
                    <a:cxn ang="0">
                      <a:pos x="62" y="23"/>
                    </a:cxn>
                    <a:cxn ang="0">
                      <a:pos x="67" y="13"/>
                    </a:cxn>
                    <a:cxn ang="0">
                      <a:pos x="60" y="2"/>
                    </a:cxn>
                    <a:cxn ang="0">
                      <a:pos x="0" y="0"/>
                    </a:cxn>
                    <a:cxn ang="0">
                      <a:pos x="5" y="79"/>
                    </a:cxn>
                    <a:cxn ang="0">
                      <a:pos x="12" y="81"/>
                    </a:cxn>
                    <a:cxn ang="0">
                      <a:pos x="23" y="75"/>
                    </a:cxn>
                    <a:cxn ang="0">
                      <a:pos x="32" y="75"/>
                    </a:cxn>
                    <a:cxn ang="0">
                      <a:pos x="40" y="79"/>
                    </a:cxn>
                    <a:cxn ang="0">
                      <a:pos x="48" y="90"/>
                    </a:cxn>
                    <a:cxn ang="0">
                      <a:pos x="48" y="102"/>
                    </a:cxn>
                    <a:cxn ang="0">
                      <a:pos x="48" y="111"/>
                    </a:cxn>
                    <a:cxn ang="0">
                      <a:pos x="45" y="120"/>
                    </a:cxn>
                    <a:cxn ang="0">
                      <a:pos x="36" y="129"/>
                    </a:cxn>
                    <a:cxn ang="0">
                      <a:pos x="27" y="132"/>
                    </a:cxn>
                    <a:cxn ang="0">
                      <a:pos x="18" y="129"/>
                    </a:cxn>
                    <a:cxn ang="0">
                      <a:pos x="10" y="125"/>
                    </a:cxn>
                    <a:cxn ang="0">
                      <a:pos x="0" y="132"/>
                    </a:cxn>
                    <a:cxn ang="0">
                      <a:pos x="0" y="205"/>
                    </a:cxn>
                    <a:cxn ang="0">
                      <a:pos x="65" y="200"/>
                    </a:cxn>
                    <a:cxn ang="0">
                      <a:pos x="67" y="192"/>
                    </a:cxn>
                    <a:cxn ang="0">
                      <a:pos x="60" y="178"/>
                    </a:cxn>
                    <a:cxn ang="0">
                      <a:pos x="60" y="169"/>
                    </a:cxn>
                    <a:cxn ang="0">
                      <a:pos x="66" y="158"/>
                    </a:cxn>
                    <a:cxn ang="0">
                      <a:pos x="75" y="149"/>
                    </a:cxn>
                    <a:cxn ang="0">
                      <a:pos x="84" y="148"/>
                    </a:cxn>
                    <a:cxn ang="0">
                      <a:pos x="90" y="148"/>
                    </a:cxn>
                    <a:cxn ang="0">
                      <a:pos x="99" y="152"/>
                    </a:cxn>
                    <a:cxn ang="0">
                      <a:pos x="108" y="163"/>
                    </a:cxn>
                    <a:cxn ang="0">
                      <a:pos x="109" y="173"/>
                    </a:cxn>
                    <a:cxn ang="0">
                      <a:pos x="108" y="184"/>
                    </a:cxn>
                    <a:cxn ang="0">
                      <a:pos x="103" y="196"/>
                    </a:cxn>
                    <a:cxn ang="0">
                      <a:pos x="109" y="206"/>
                    </a:cxn>
                  </a:cxnLst>
                  <a:rect l="0" t="0" r="r" b="b"/>
                  <a:pathLst>
                    <a:path w="169" h="206">
                      <a:moveTo>
                        <a:pt x="109" y="205"/>
                      </a:moveTo>
                      <a:lnTo>
                        <a:pt x="169" y="205"/>
                      </a:lnTo>
                      <a:lnTo>
                        <a:pt x="169" y="130"/>
                      </a:lnTo>
                      <a:lnTo>
                        <a:pt x="165" y="126"/>
                      </a:lnTo>
                      <a:lnTo>
                        <a:pt x="161" y="125"/>
                      </a:lnTo>
                      <a:lnTo>
                        <a:pt x="159" y="125"/>
                      </a:lnTo>
                      <a:lnTo>
                        <a:pt x="151" y="129"/>
                      </a:lnTo>
                      <a:lnTo>
                        <a:pt x="147" y="132"/>
                      </a:lnTo>
                      <a:lnTo>
                        <a:pt x="144" y="132"/>
                      </a:lnTo>
                      <a:lnTo>
                        <a:pt x="138" y="130"/>
                      </a:lnTo>
                      <a:lnTo>
                        <a:pt x="134" y="129"/>
                      </a:lnTo>
                      <a:lnTo>
                        <a:pt x="129" y="125"/>
                      </a:lnTo>
                      <a:lnTo>
                        <a:pt x="124" y="120"/>
                      </a:lnTo>
                      <a:lnTo>
                        <a:pt x="122" y="114"/>
                      </a:lnTo>
                      <a:lnTo>
                        <a:pt x="121" y="111"/>
                      </a:lnTo>
                      <a:lnTo>
                        <a:pt x="121" y="102"/>
                      </a:lnTo>
                      <a:lnTo>
                        <a:pt x="121" y="102"/>
                      </a:lnTo>
                      <a:lnTo>
                        <a:pt x="121" y="96"/>
                      </a:lnTo>
                      <a:lnTo>
                        <a:pt x="122" y="90"/>
                      </a:lnTo>
                      <a:lnTo>
                        <a:pt x="124" y="85"/>
                      </a:lnTo>
                      <a:lnTo>
                        <a:pt x="129" y="79"/>
                      </a:lnTo>
                      <a:lnTo>
                        <a:pt x="134" y="77"/>
                      </a:lnTo>
                      <a:lnTo>
                        <a:pt x="138" y="75"/>
                      </a:lnTo>
                      <a:lnTo>
                        <a:pt x="144" y="75"/>
                      </a:lnTo>
                      <a:lnTo>
                        <a:pt x="147" y="75"/>
                      </a:lnTo>
                      <a:lnTo>
                        <a:pt x="151" y="77"/>
                      </a:lnTo>
                      <a:lnTo>
                        <a:pt x="159" y="81"/>
                      </a:lnTo>
                      <a:lnTo>
                        <a:pt x="161" y="82"/>
                      </a:lnTo>
                      <a:lnTo>
                        <a:pt x="165" y="79"/>
                      </a:lnTo>
                      <a:lnTo>
                        <a:pt x="169" y="76"/>
                      </a:lnTo>
                      <a:lnTo>
                        <a:pt x="169" y="0"/>
                      </a:lnTo>
                      <a:lnTo>
                        <a:pt x="109" y="0"/>
                      </a:lnTo>
                      <a:lnTo>
                        <a:pt x="109" y="2"/>
                      </a:lnTo>
                      <a:lnTo>
                        <a:pt x="105" y="7"/>
                      </a:lnTo>
                      <a:lnTo>
                        <a:pt x="103" y="13"/>
                      </a:lnTo>
                      <a:lnTo>
                        <a:pt x="103" y="15"/>
                      </a:lnTo>
                      <a:lnTo>
                        <a:pt x="108" y="23"/>
                      </a:lnTo>
                      <a:lnTo>
                        <a:pt x="109" y="29"/>
                      </a:lnTo>
                      <a:lnTo>
                        <a:pt x="109" y="34"/>
                      </a:lnTo>
                      <a:lnTo>
                        <a:pt x="109" y="40"/>
                      </a:lnTo>
                      <a:lnTo>
                        <a:pt x="108" y="44"/>
                      </a:lnTo>
                      <a:lnTo>
                        <a:pt x="105" y="50"/>
                      </a:lnTo>
                      <a:lnTo>
                        <a:pt x="99" y="56"/>
                      </a:lnTo>
                      <a:lnTo>
                        <a:pt x="95" y="58"/>
                      </a:lnTo>
                      <a:lnTo>
                        <a:pt x="90" y="60"/>
                      </a:lnTo>
                      <a:lnTo>
                        <a:pt x="84" y="60"/>
                      </a:lnTo>
                      <a:lnTo>
                        <a:pt x="84" y="60"/>
                      </a:lnTo>
                      <a:lnTo>
                        <a:pt x="79" y="60"/>
                      </a:lnTo>
                      <a:lnTo>
                        <a:pt x="74" y="58"/>
                      </a:lnTo>
                      <a:lnTo>
                        <a:pt x="71" y="56"/>
                      </a:lnTo>
                      <a:lnTo>
                        <a:pt x="66" y="50"/>
                      </a:lnTo>
                      <a:lnTo>
                        <a:pt x="62" y="44"/>
                      </a:lnTo>
                      <a:lnTo>
                        <a:pt x="60" y="40"/>
                      </a:lnTo>
                      <a:lnTo>
                        <a:pt x="60" y="34"/>
                      </a:lnTo>
                      <a:lnTo>
                        <a:pt x="60" y="29"/>
                      </a:lnTo>
                      <a:lnTo>
                        <a:pt x="62" y="23"/>
                      </a:lnTo>
                      <a:lnTo>
                        <a:pt x="67" y="15"/>
                      </a:lnTo>
                      <a:lnTo>
                        <a:pt x="67" y="13"/>
                      </a:lnTo>
                      <a:lnTo>
                        <a:pt x="65" y="7"/>
                      </a:lnTo>
                      <a:lnTo>
                        <a:pt x="60" y="2"/>
                      </a:lnTo>
                      <a:lnTo>
                        <a:pt x="59" y="0"/>
                      </a:lnTo>
                      <a:lnTo>
                        <a:pt x="0" y="0"/>
                      </a:lnTo>
                      <a:lnTo>
                        <a:pt x="0" y="76"/>
                      </a:lnTo>
                      <a:lnTo>
                        <a:pt x="5" y="79"/>
                      </a:lnTo>
                      <a:lnTo>
                        <a:pt x="10" y="82"/>
                      </a:lnTo>
                      <a:lnTo>
                        <a:pt x="12" y="81"/>
                      </a:lnTo>
                      <a:lnTo>
                        <a:pt x="18" y="77"/>
                      </a:lnTo>
                      <a:lnTo>
                        <a:pt x="23" y="75"/>
                      </a:lnTo>
                      <a:lnTo>
                        <a:pt x="27" y="75"/>
                      </a:lnTo>
                      <a:lnTo>
                        <a:pt x="32" y="75"/>
                      </a:lnTo>
                      <a:lnTo>
                        <a:pt x="36" y="77"/>
                      </a:lnTo>
                      <a:lnTo>
                        <a:pt x="40" y="79"/>
                      </a:lnTo>
                      <a:lnTo>
                        <a:pt x="45" y="85"/>
                      </a:lnTo>
                      <a:lnTo>
                        <a:pt x="48" y="90"/>
                      </a:lnTo>
                      <a:lnTo>
                        <a:pt x="48" y="96"/>
                      </a:lnTo>
                      <a:lnTo>
                        <a:pt x="48" y="102"/>
                      </a:lnTo>
                      <a:lnTo>
                        <a:pt x="48" y="102"/>
                      </a:lnTo>
                      <a:lnTo>
                        <a:pt x="48" y="111"/>
                      </a:lnTo>
                      <a:lnTo>
                        <a:pt x="48" y="114"/>
                      </a:lnTo>
                      <a:lnTo>
                        <a:pt x="45" y="120"/>
                      </a:lnTo>
                      <a:lnTo>
                        <a:pt x="40" y="125"/>
                      </a:lnTo>
                      <a:lnTo>
                        <a:pt x="36" y="129"/>
                      </a:lnTo>
                      <a:lnTo>
                        <a:pt x="32" y="130"/>
                      </a:lnTo>
                      <a:lnTo>
                        <a:pt x="27" y="132"/>
                      </a:lnTo>
                      <a:lnTo>
                        <a:pt x="23" y="132"/>
                      </a:lnTo>
                      <a:lnTo>
                        <a:pt x="18" y="129"/>
                      </a:lnTo>
                      <a:lnTo>
                        <a:pt x="11" y="125"/>
                      </a:lnTo>
                      <a:lnTo>
                        <a:pt x="10" y="125"/>
                      </a:lnTo>
                      <a:lnTo>
                        <a:pt x="5" y="126"/>
                      </a:lnTo>
                      <a:lnTo>
                        <a:pt x="0" y="132"/>
                      </a:lnTo>
                      <a:lnTo>
                        <a:pt x="0" y="130"/>
                      </a:lnTo>
                      <a:lnTo>
                        <a:pt x="0" y="205"/>
                      </a:lnTo>
                      <a:lnTo>
                        <a:pt x="60" y="205"/>
                      </a:lnTo>
                      <a:lnTo>
                        <a:pt x="65" y="200"/>
                      </a:lnTo>
                      <a:lnTo>
                        <a:pt x="67" y="196"/>
                      </a:lnTo>
                      <a:lnTo>
                        <a:pt x="67" y="192"/>
                      </a:lnTo>
                      <a:lnTo>
                        <a:pt x="62" y="184"/>
                      </a:lnTo>
                      <a:lnTo>
                        <a:pt x="60" y="178"/>
                      </a:lnTo>
                      <a:lnTo>
                        <a:pt x="60" y="173"/>
                      </a:lnTo>
                      <a:lnTo>
                        <a:pt x="60" y="169"/>
                      </a:lnTo>
                      <a:lnTo>
                        <a:pt x="62" y="163"/>
                      </a:lnTo>
                      <a:lnTo>
                        <a:pt x="66" y="158"/>
                      </a:lnTo>
                      <a:lnTo>
                        <a:pt x="71" y="152"/>
                      </a:lnTo>
                      <a:lnTo>
                        <a:pt x="75" y="149"/>
                      </a:lnTo>
                      <a:lnTo>
                        <a:pt x="79" y="148"/>
                      </a:lnTo>
                      <a:lnTo>
                        <a:pt x="84" y="148"/>
                      </a:lnTo>
                      <a:lnTo>
                        <a:pt x="84" y="148"/>
                      </a:lnTo>
                      <a:lnTo>
                        <a:pt x="90" y="148"/>
                      </a:lnTo>
                      <a:lnTo>
                        <a:pt x="95" y="149"/>
                      </a:lnTo>
                      <a:lnTo>
                        <a:pt x="99" y="152"/>
                      </a:lnTo>
                      <a:lnTo>
                        <a:pt x="105" y="158"/>
                      </a:lnTo>
                      <a:lnTo>
                        <a:pt x="108" y="163"/>
                      </a:lnTo>
                      <a:lnTo>
                        <a:pt x="109" y="169"/>
                      </a:lnTo>
                      <a:lnTo>
                        <a:pt x="109" y="173"/>
                      </a:lnTo>
                      <a:lnTo>
                        <a:pt x="109" y="178"/>
                      </a:lnTo>
                      <a:lnTo>
                        <a:pt x="108" y="184"/>
                      </a:lnTo>
                      <a:lnTo>
                        <a:pt x="103" y="192"/>
                      </a:lnTo>
                      <a:lnTo>
                        <a:pt x="103" y="196"/>
                      </a:lnTo>
                      <a:lnTo>
                        <a:pt x="105" y="200"/>
                      </a:lnTo>
                      <a:lnTo>
                        <a:pt x="109" y="206"/>
                      </a:lnTo>
                      <a:lnTo>
                        <a:pt x="109" y="205"/>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7" name="Freeform 104"/>
                <p:cNvSpPr>
                  <a:spLocks noChangeAspect="1" noChangeArrowheads="1"/>
                </p:cNvSpPr>
                <p:nvPr/>
              </p:nvSpPr>
              <p:spPr bwMode="auto">
                <a:xfrm>
                  <a:off x="5822" y="2393"/>
                  <a:ext cx="216" cy="265"/>
                </a:xfrm>
                <a:custGeom>
                  <a:avLst/>
                  <a:gdLst/>
                  <a:ahLst/>
                  <a:cxnLst>
                    <a:cxn ang="0">
                      <a:pos x="216" y="0"/>
                    </a:cxn>
                    <a:cxn ang="0">
                      <a:pos x="213" y="79"/>
                    </a:cxn>
                    <a:cxn ang="0">
                      <a:pos x="206" y="81"/>
                    </a:cxn>
                    <a:cxn ang="0">
                      <a:pos x="195" y="75"/>
                    </a:cxn>
                    <a:cxn ang="0">
                      <a:pos x="187" y="75"/>
                    </a:cxn>
                    <a:cxn ang="0">
                      <a:pos x="177" y="79"/>
                    </a:cxn>
                    <a:cxn ang="0">
                      <a:pos x="169" y="90"/>
                    </a:cxn>
                    <a:cxn ang="0">
                      <a:pos x="168" y="102"/>
                    </a:cxn>
                    <a:cxn ang="0">
                      <a:pos x="168" y="111"/>
                    </a:cxn>
                    <a:cxn ang="0">
                      <a:pos x="173" y="120"/>
                    </a:cxn>
                    <a:cxn ang="0">
                      <a:pos x="181" y="129"/>
                    </a:cxn>
                    <a:cxn ang="0">
                      <a:pos x="192" y="132"/>
                    </a:cxn>
                    <a:cxn ang="0">
                      <a:pos x="200" y="129"/>
                    </a:cxn>
                    <a:cxn ang="0">
                      <a:pos x="208" y="125"/>
                    </a:cxn>
                    <a:cxn ang="0">
                      <a:pos x="216" y="130"/>
                    </a:cxn>
                    <a:cxn ang="0">
                      <a:pos x="157" y="205"/>
                    </a:cxn>
                    <a:cxn ang="0">
                      <a:pos x="152" y="212"/>
                    </a:cxn>
                    <a:cxn ang="0">
                      <a:pos x="152" y="220"/>
                    </a:cxn>
                    <a:cxn ang="0">
                      <a:pos x="156" y="233"/>
                    </a:cxn>
                    <a:cxn ang="0">
                      <a:pos x="156" y="244"/>
                    </a:cxn>
                    <a:cxn ang="0">
                      <a:pos x="152" y="255"/>
                    </a:cxn>
                    <a:cxn ang="0">
                      <a:pos x="143" y="263"/>
                    </a:cxn>
                    <a:cxn ang="0">
                      <a:pos x="133" y="265"/>
                    </a:cxn>
                    <a:cxn ang="0">
                      <a:pos x="128" y="265"/>
                    </a:cxn>
                    <a:cxn ang="0">
                      <a:pos x="119" y="260"/>
                    </a:cxn>
                    <a:cxn ang="0">
                      <a:pos x="111" y="249"/>
                    </a:cxn>
                    <a:cxn ang="0">
                      <a:pos x="109" y="238"/>
                    </a:cxn>
                    <a:cxn ang="0">
                      <a:pos x="111" y="227"/>
                    </a:cxn>
                    <a:cxn ang="0">
                      <a:pos x="115" y="217"/>
                    </a:cxn>
                    <a:cxn ang="0">
                      <a:pos x="109" y="205"/>
                    </a:cxn>
                    <a:cxn ang="0">
                      <a:pos x="48" y="130"/>
                    </a:cxn>
                    <a:cxn ang="0">
                      <a:pos x="44" y="126"/>
                    </a:cxn>
                    <a:cxn ang="0">
                      <a:pos x="38" y="125"/>
                    </a:cxn>
                    <a:cxn ang="0">
                      <a:pos x="26" y="132"/>
                    </a:cxn>
                    <a:cxn ang="0">
                      <a:pos x="17" y="130"/>
                    </a:cxn>
                    <a:cxn ang="0">
                      <a:pos x="9" y="125"/>
                    </a:cxn>
                    <a:cxn ang="0">
                      <a:pos x="1" y="114"/>
                    </a:cxn>
                    <a:cxn ang="0">
                      <a:pos x="0" y="102"/>
                    </a:cxn>
                    <a:cxn ang="0">
                      <a:pos x="0" y="96"/>
                    </a:cxn>
                    <a:cxn ang="0">
                      <a:pos x="3" y="85"/>
                    </a:cxn>
                    <a:cxn ang="0">
                      <a:pos x="13" y="77"/>
                    </a:cxn>
                    <a:cxn ang="0">
                      <a:pos x="23" y="75"/>
                    </a:cxn>
                    <a:cxn ang="0">
                      <a:pos x="30" y="77"/>
                    </a:cxn>
                    <a:cxn ang="0">
                      <a:pos x="40" y="82"/>
                    </a:cxn>
                    <a:cxn ang="0">
                      <a:pos x="48" y="76"/>
                    </a:cxn>
                    <a:cxn ang="0">
                      <a:pos x="107" y="0"/>
                    </a:cxn>
                    <a:cxn ang="0">
                      <a:pos x="114" y="7"/>
                    </a:cxn>
                    <a:cxn ang="0">
                      <a:pos x="115" y="15"/>
                    </a:cxn>
                    <a:cxn ang="0">
                      <a:pos x="109" y="29"/>
                    </a:cxn>
                    <a:cxn ang="0">
                      <a:pos x="109" y="40"/>
                    </a:cxn>
                    <a:cxn ang="0">
                      <a:pos x="114" y="50"/>
                    </a:cxn>
                    <a:cxn ang="0">
                      <a:pos x="122" y="58"/>
                    </a:cxn>
                    <a:cxn ang="0">
                      <a:pos x="133" y="60"/>
                    </a:cxn>
                    <a:cxn ang="0">
                      <a:pos x="138" y="60"/>
                    </a:cxn>
                    <a:cxn ang="0">
                      <a:pos x="147" y="56"/>
                    </a:cxn>
                    <a:cxn ang="0">
                      <a:pos x="155" y="44"/>
                    </a:cxn>
                    <a:cxn ang="0">
                      <a:pos x="156" y="34"/>
                    </a:cxn>
                    <a:cxn ang="0">
                      <a:pos x="155" y="23"/>
                    </a:cxn>
                    <a:cxn ang="0">
                      <a:pos x="152" y="13"/>
                    </a:cxn>
                    <a:cxn ang="0">
                      <a:pos x="156" y="2"/>
                    </a:cxn>
                  </a:cxnLst>
                  <a:rect l="0" t="0" r="r" b="b"/>
                  <a:pathLst>
                    <a:path w="216" h="265">
                      <a:moveTo>
                        <a:pt x="157" y="0"/>
                      </a:moveTo>
                      <a:lnTo>
                        <a:pt x="216" y="0"/>
                      </a:lnTo>
                      <a:lnTo>
                        <a:pt x="216" y="76"/>
                      </a:lnTo>
                      <a:lnTo>
                        <a:pt x="213" y="79"/>
                      </a:lnTo>
                      <a:lnTo>
                        <a:pt x="208" y="82"/>
                      </a:lnTo>
                      <a:lnTo>
                        <a:pt x="206" y="81"/>
                      </a:lnTo>
                      <a:lnTo>
                        <a:pt x="200" y="77"/>
                      </a:lnTo>
                      <a:lnTo>
                        <a:pt x="195" y="75"/>
                      </a:lnTo>
                      <a:lnTo>
                        <a:pt x="192" y="75"/>
                      </a:lnTo>
                      <a:lnTo>
                        <a:pt x="187" y="75"/>
                      </a:lnTo>
                      <a:lnTo>
                        <a:pt x="181" y="77"/>
                      </a:lnTo>
                      <a:lnTo>
                        <a:pt x="177" y="79"/>
                      </a:lnTo>
                      <a:lnTo>
                        <a:pt x="173" y="85"/>
                      </a:lnTo>
                      <a:lnTo>
                        <a:pt x="169" y="90"/>
                      </a:lnTo>
                      <a:lnTo>
                        <a:pt x="168" y="96"/>
                      </a:lnTo>
                      <a:lnTo>
                        <a:pt x="168" y="102"/>
                      </a:lnTo>
                      <a:lnTo>
                        <a:pt x="168" y="102"/>
                      </a:lnTo>
                      <a:lnTo>
                        <a:pt x="168" y="111"/>
                      </a:lnTo>
                      <a:lnTo>
                        <a:pt x="169" y="114"/>
                      </a:lnTo>
                      <a:lnTo>
                        <a:pt x="173" y="120"/>
                      </a:lnTo>
                      <a:lnTo>
                        <a:pt x="177" y="125"/>
                      </a:lnTo>
                      <a:lnTo>
                        <a:pt x="181" y="129"/>
                      </a:lnTo>
                      <a:lnTo>
                        <a:pt x="187" y="130"/>
                      </a:lnTo>
                      <a:lnTo>
                        <a:pt x="192" y="132"/>
                      </a:lnTo>
                      <a:lnTo>
                        <a:pt x="195" y="132"/>
                      </a:lnTo>
                      <a:lnTo>
                        <a:pt x="200" y="129"/>
                      </a:lnTo>
                      <a:lnTo>
                        <a:pt x="206" y="125"/>
                      </a:lnTo>
                      <a:lnTo>
                        <a:pt x="208" y="125"/>
                      </a:lnTo>
                      <a:lnTo>
                        <a:pt x="213" y="126"/>
                      </a:lnTo>
                      <a:lnTo>
                        <a:pt x="216" y="130"/>
                      </a:lnTo>
                      <a:lnTo>
                        <a:pt x="216" y="205"/>
                      </a:lnTo>
                      <a:lnTo>
                        <a:pt x="157" y="205"/>
                      </a:lnTo>
                      <a:lnTo>
                        <a:pt x="156" y="206"/>
                      </a:lnTo>
                      <a:lnTo>
                        <a:pt x="152" y="212"/>
                      </a:lnTo>
                      <a:lnTo>
                        <a:pt x="152" y="217"/>
                      </a:lnTo>
                      <a:lnTo>
                        <a:pt x="152" y="220"/>
                      </a:lnTo>
                      <a:lnTo>
                        <a:pt x="155" y="227"/>
                      </a:lnTo>
                      <a:lnTo>
                        <a:pt x="156" y="233"/>
                      </a:lnTo>
                      <a:lnTo>
                        <a:pt x="157" y="238"/>
                      </a:lnTo>
                      <a:lnTo>
                        <a:pt x="156" y="244"/>
                      </a:lnTo>
                      <a:lnTo>
                        <a:pt x="155" y="249"/>
                      </a:lnTo>
                      <a:lnTo>
                        <a:pt x="152" y="255"/>
                      </a:lnTo>
                      <a:lnTo>
                        <a:pt x="147" y="260"/>
                      </a:lnTo>
                      <a:lnTo>
                        <a:pt x="143" y="263"/>
                      </a:lnTo>
                      <a:lnTo>
                        <a:pt x="138" y="265"/>
                      </a:lnTo>
                      <a:lnTo>
                        <a:pt x="133" y="265"/>
                      </a:lnTo>
                      <a:lnTo>
                        <a:pt x="133" y="265"/>
                      </a:lnTo>
                      <a:lnTo>
                        <a:pt x="128" y="265"/>
                      </a:lnTo>
                      <a:lnTo>
                        <a:pt x="122" y="263"/>
                      </a:lnTo>
                      <a:lnTo>
                        <a:pt x="119" y="260"/>
                      </a:lnTo>
                      <a:lnTo>
                        <a:pt x="114" y="255"/>
                      </a:lnTo>
                      <a:lnTo>
                        <a:pt x="111" y="249"/>
                      </a:lnTo>
                      <a:lnTo>
                        <a:pt x="109" y="244"/>
                      </a:lnTo>
                      <a:lnTo>
                        <a:pt x="109" y="238"/>
                      </a:lnTo>
                      <a:lnTo>
                        <a:pt x="109" y="233"/>
                      </a:lnTo>
                      <a:lnTo>
                        <a:pt x="111" y="227"/>
                      </a:lnTo>
                      <a:lnTo>
                        <a:pt x="115" y="220"/>
                      </a:lnTo>
                      <a:lnTo>
                        <a:pt x="115" y="217"/>
                      </a:lnTo>
                      <a:lnTo>
                        <a:pt x="114" y="212"/>
                      </a:lnTo>
                      <a:lnTo>
                        <a:pt x="109" y="205"/>
                      </a:lnTo>
                      <a:lnTo>
                        <a:pt x="48" y="205"/>
                      </a:lnTo>
                      <a:lnTo>
                        <a:pt x="48" y="130"/>
                      </a:lnTo>
                      <a:lnTo>
                        <a:pt x="48" y="132"/>
                      </a:lnTo>
                      <a:lnTo>
                        <a:pt x="44" y="126"/>
                      </a:lnTo>
                      <a:lnTo>
                        <a:pt x="40" y="125"/>
                      </a:lnTo>
                      <a:lnTo>
                        <a:pt x="38" y="125"/>
                      </a:lnTo>
                      <a:lnTo>
                        <a:pt x="30" y="129"/>
                      </a:lnTo>
                      <a:lnTo>
                        <a:pt x="26" y="132"/>
                      </a:lnTo>
                      <a:lnTo>
                        <a:pt x="23" y="132"/>
                      </a:lnTo>
                      <a:lnTo>
                        <a:pt x="17" y="130"/>
                      </a:lnTo>
                      <a:lnTo>
                        <a:pt x="13" y="129"/>
                      </a:lnTo>
                      <a:lnTo>
                        <a:pt x="9" y="125"/>
                      </a:lnTo>
                      <a:lnTo>
                        <a:pt x="3" y="120"/>
                      </a:lnTo>
                      <a:lnTo>
                        <a:pt x="1" y="114"/>
                      </a:lnTo>
                      <a:lnTo>
                        <a:pt x="0" y="111"/>
                      </a:lnTo>
                      <a:lnTo>
                        <a:pt x="0" y="102"/>
                      </a:lnTo>
                      <a:lnTo>
                        <a:pt x="0" y="102"/>
                      </a:lnTo>
                      <a:lnTo>
                        <a:pt x="0" y="96"/>
                      </a:lnTo>
                      <a:lnTo>
                        <a:pt x="1" y="90"/>
                      </a:lnTo>
                      <a:lnTo>
                        <a:pt x="3" y="85"/>
                      </a:lnTo>
                      <a:lnTo>
                        <a:pt x="9" y="79"/>
                      </a:lnTo>
                      <a:lnTo>
                        <a:pt x="13" y="77"/>
                      </a:lnTo>
                      <a:lnTo>
                        <a:pt x="17" y="75"/>
                      </a:lnTo>
                      <a:lnTo>
                        <a:pt x="23" y="75"/>
                      </a:lnTo>
                      <a:lnTo>
                        <a:pt x="26" y="75"/>
                      </a:lnTo>
                      <a:lnTo>
                        <a:pt x="30" y="77"/>
                      </a:lnTo>
                      <a:lnTo>
                        <a:pt x="38" y="81"/>
                      </a:lnTo>
                      <a:lnTo>
                        <a:pt x="40" y="82"/>
                      </a:lnTo>
                      <a:lnTo>
                        <a:pt x="44" y="79"/>
                      </a:lnTo>
                      <a:lnTo>
                        <a:pt x="48" y="76"/>
                      </a:lnTo>
                      <a:lnTo>
                        <a:pt x="48" y="0"/>
                      </a:lnTo>
                      <a:lnTo>
                        <a:pt x="107" y="0"/>
                      </a:lnTo>
                      <a:lnTo>
                        <a:pt x="109" y="2"/>
                      </a:lnTo>
                      <a:lnTo>
                        <a:pt x="114" y="7"/>
                      </a:lnTo>
                      <a:lnTo>
                        <a:pt x="115" y="13"/>
                      </a:lnTo>
                      <a:lnTo>
                        <a:pt x="115" y="15"/>
                      </a:lnTo>
                      <a:lnTo>
                        <a:pt x="111" y="23"/>
                      </a:lnTo>
                      <a:lnTo>
                        <a:pt x="109" y="29"/>
                      </a:lnTo>
                      <a:lnTo>
                        <a:pt x="109" y="34"/>
                      </a:lnTo>
                      <a:lnTo>
                        <a:pt x="109" y="40"/>
                      </a:lnTo>
                      <a:lnTo>
                        <a:pt x="111" y="44"/>
                      </a:lnTo>
                      <a:lnTo>
                        <a:pt x="114" y="50"/>
                      </a:lnTo>
                      <a:lnTo>
                        <a:pt x="119" y="56"/>
                      </a:lnTo>
                      <a:lnTo>
                        <a:pt x="122" y="58"/>
                      </a:lnTo>
                      <a:lnTo>
                        <a:pt x="126" y="60"/>
                      </a:lnTo>
                      <a:lnTo>
                        <a:pt x="133" y="60"/>
                      </a:lnTo>
                      <a:lnTo>
                        <a:pt x="133" y="60"/>
                      </a:lnTo>
                      <a:lnTo>
                        <a:pt x="138" y="60"/>
                      </a:lnTo>
                      <a:lnTo>
                        <a:pt x="143" y="58"/>
                      </a:lnTo>
                      <a:lnTo>
                        <a:pt x="147" y="56"/>
                      </a:lnTo>
                      <a:lnTo>
                        <a:pt x="152" y="50"/>
                      </a:lnTo>
                      <a:lnTo>
                        <a:pt x="155" y="44"/>
                      </a:lnTo>
                      <a:lnTo>
                        <a:pt x="156" y="40"/>
                      </a:lnTo>
                      <a:lnTo>
                        <a:pt x="156" y="34"/>
                      </a:lnTo>
                      <a:lnTo>
                        <a:pt x="156" y="29"/>
                      </a:lnTo>
                      <a:lnTo>
                        <a:pt x="155" y="23"/>
                      </a:lnTo>
                      <a:lnTo>
                        <a:pt x="152" y="15"/>
                      </a:lnTo>
                      <a:lnTo>
                        <a:pt x="152" y="13"/>
                      </a:lnTo>
                      <a:lnTo>
                        <a:pt x="152" y="7"/>
                      </a:lnTo>
                      <a:lnTo>
                        <a:pt x="156" y="2"/>
                      </a:lnTo>
                      <a:lnTo>
                        <a:pt x="157" y="0"/>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8" name="Freeform 105"/>
                <p:cNvSpPr>
                  <a:spLocks noChangeAspect="1" noChangeArrowheads="1"/>
                </p:cNvSpPr>
                <p:nvPr/>
              </p:nvSpPr>
              <p:spPr bwMode="auto">
                <a:xfrm>
                  <a:off x="5990" y="2336"/>
                  <a:ext cx="266" cy="322"/>
                </a:xfrm>
                <a:custGeom>
                  <a:avLst/>
                  <a:gdLst/>
                  <a:ahLst/>
                  <a:cxnLst>
                    <a:cxn ang="0">
                      <a:pos x="217" y="57"/>
                    </a:cxn>
                    <a:cxn ang="0">
                      <a:pos x="223" y="136"/>
                    </a:cxn>
                    <a:cxn ang="0">
                      <a:pos x="229" y="138"/>
                    </a:cxn>
                    <a:cxn ang="0">
                      <a:pos x="241" y="132"/>
                    </a:cxn>
                    <a:cxn ang="0">
                      <a:pos x="248" y="132"/>
                    </a:cxn>
                    <a:cxn ang="0">
                      <a:pos x="258" y="136"/>
                    </a:cxn>
                    <a:cxn ang="0">
                      <a:pos x="265" y="147"/>
                    </a:cxn>
                    <a:cxn ang="0">
                      <a:pos x="266" y="159"/>
                    </a:cxn>
                    <a:cxn ang="0">
                      <a:pos x="266" y="168"/>
                    </a:cxn>
                    <a:cxn ang="0">
                      <a:pos x="263" y="177"/>
                    </a:cxn>
                    <a:cxn ang="0">
                      <a:pos x="253" y="186"/>
                    </a:cxn>
                    <a:cxn ang="0">
                      <a:pos x="245" y="189"/>
                    </a:cxn>
                    <a:cxn ang="0">
                      <a:pos x="236" y="186"/>
                    </a:cxn>
                    <a:cxn ang="0">
                      <a:pos x="227" y="182"/>
                    </a:cxn>
                    <a:cxn ang="0">
                      <a:pos x="217" y="187"/>
                    </a:cxn>
                    <a:cxn ang="0">
                      <a:pos x="158" y="262"/>
                    </a:cxn>
                    <a:cxn ang="0">
                      <a:pos x="153" y="269"/>
                    </a:cxn>
                    <a:cxn ang="0">
                      <a:pos x="152" y="277"/>
                    </a:cxn>
                    <a:cxn ang="0">
                      <a:pos x="157" y="290"/>
                    </a:cxn>
                    <a:cxn ang="0">
                      <a:pos x="157" y="302"/>
                    </a:cxn>
                    <a:cxn ang="0">
                      <a:pos x="153" y="312"/>
                    </a:cxn>
                    <a:cxn ang="0">
                      <a:pos x="144" y="320"/>
                    </a:cxn>
                    <a:cxn ang="0">
                      <a:pos x="133" y="322"/>
                    </a:cxn>
                    <a:cxn ang="0">
                      <a:pos x="127" y="322"/>
                    </a:cxn>
                    <a:cxn ang="0">
                      <a:pos x="120" y="317"/>
                    </a:cxn>
                    <a:cxn ang="0">
                      <a:pos x="111" y="306"/>
                    </a:cxn>
                    <a:cxn ang="0">
                      <a:pos x="110" y="296"/>
                    </a:cxn>
                    <a:cxn ang="0">
                      <a:pos x="111" y="285"/>
                    </a:cxn>
                    <a:cxn ang="0">
                      <a:pos x="116" y="275"/>
                    </a:cxn>
                    <a:cxn ang="0">
                      <a:pos x="110" y="262"/>
                    </a:cxn>
                    <a:cxn ang="0">
                      <a:pos x="48" y="187"/>
                    </a:cxn>
                    <a:cxn ang="0">
                      <a:pos x="45" y="183"/>
                    </a:cxn>
                    <a:cxn ang="0">
                      <a:pos x="38" y="182"/>
                    </a:cxn>
                    <a:cxn ang="0">
                      <a:pos x="27" y="189"/>
                    </a:cxn>
                    <a:cxn ang="0">
                      <a:pos x="19" y="187"/>
                    </a:cxn>
                    <a:cxn ang="0">
                      <a:pos x="10" y="182"/>
                    </a:cxn>
                    <a:cxn ang="0">
                      <a:pos x="2" y="171"/>
                    </a:cxn>
                    <a:cxn ang="0">
                      <a:pos x="0" y="159"/>
                    </a:cxn>
                    <a:cxn ang="0">
                      <a:pos x="0" y="153"/>
                    </a:cxn>
                    <a:cxn ang="0">
                      <a:pos x="5" y="142"/>
                    </a:cxn>
                    <a:cxn ang="0">
                      <a:pos x="13" y="134"/>
                    </a:cxn>
                    <a:cxn ang="0">
                      <a:pos x="24" y="132"/>
                    </a:cxn>
                    <a:cxn ang="0">
                      <a:pos x="32" y="134"/>
                    </a:cxn>
                    <a:cxn ang="0">
                      <a:pos x="40" y="139"/>
                    </a:cxn>
                    <a:cxn ang="0">
                      <a:pos x="48" y="133"/>
                    </a:cxn>
                    <a:cxn ang="0">
                      <a:pos x="110" y="57"/>
                    </a:cxn>
                    <a:cxn ang="0">
                      <a:pos x="114" y="54"/>
                    </a:cxn>
                    <a:cxn ang="0">
                      <a:pos x="116" y="47"/>
                    </a:cxn>
                    <a:cxn ang="0">
                      <a:pos x="110" y="31"/>
                    </a:cxn>
                    <a:cxn ang="0">
                      <a:pos x="110" y="21"/>
                    </a:cxn>
                    <a:cxn ang="0">
                      <a:pos x="115" y="10"/>
                    </a:cxn>
                    <a:cxn ang="0">
                      <a:pos x="122" y="2"/>
                    </a:cxn>
                    <a:cxn ang="0">
                      <a:pos x="133" y="0"/>
                    </a:cxn>
                    <a:cxn ang="0">
                      <a:pos x="139" y="0"/>
                    </a:cxn>
                    <a:cxn ang="0">
                      <a:pos x="146" y="4"/>
                    </a:cxn>
                    <a:cxn ang="0">
                      <a:pos x="155" y="15"/>
                    </a:cxn>
                    <a:cxn ang="0">
                      <a:pos x="157" y="26"/>
                    </a:cxn>
                    <a:cxn ang="0">
                      <a:pos x="155" y="37"/>
                    </a:cxn>
                    <a:cxn ang="0">
                      <a:pos x="151" y="49"/>
                    </a:cxn>
                    <a:cxn ang="0">
                      <a:pos x="157" y="59"/>
                    </a:cxn>
                  </a:cxnLst>
                  <a:rect l="0" t="0" r="r" b="b"/>
                  <a:pathLst>
                    <a:path w="266" h="322">
                      <a:moveTo>
                        <a:pt x="156" y="57"/>
                      </a:moveTo>
                      <a:lnTo>
                        <a:pt x="217" y="57"/>
                      </a:lnTo>
                      <a:lnTo>
                        <a:pt x="217" y="129"/>
                      </a:lnTo>
                      <a:lnTo>
                        <a:pt x="223" y="136"/>
                      </a:lnTo>
                      <a:lnTo>
                        <a:pt x="227" y="139"/>
                      </a:lnTo>
                      <a:lnTo>
                        <a:pt x="229" y="138"/>
                      </a:lnTo>
                      <a:lnTo>
                        <a:pt x="236" y="134"/>
                      </a:lnTo>
                      <a:lnTo>
                        <a:pt x="241" y="132"/>
                      </a:lnTo>
                      <a:lnTo>
                        <a:pt x="245" y="132"/>
                      </a:lnTo>
                      <a:lnTo>
                        <a:pt x="248" y="132"/>
                      </a:lnTo>
                      <a:lnTo>
                        <a:pt x="253" y="134"/>
                      </a:lnTo>
                      <a:lnTo>
                        <a:pt x="258" y="136"/>
                      </a:lnTo>
                      <a:lnTo>
                        <a:pt x="263" y="142"/>
                      </a:lnTo>
                      <a:lnTo>
                        <a:pt x="265" y="147"/>
                      </a:lnTo>
                      <a:lnTo>
                        <a:pt x="266" y="153"/>
                      </a:lnTo>
                      <a:lnTo>
                        <a:pt x="266" y="159"/>
                      </a:lnTo>
                      <a:lnTo>
                        <a:pt x="266" y="159"/>
                      </a:lnTo>
                      <a:lnTo>
                        <a:pt x="266" y="168"/>
                      </a:lnTo>
                      <a:lnTo>
                        <a:pt x="265" y="171"/>
                      </a:lnTo>
                      <a:lnTo>
                        <a:pt x="263" y="177"/>
                      </a:lnTo>
                      <a:lnTo>
                        <a:pt x="258" y="182"/>
                      </a:lnTo>
                      <a:lnTo>
                        <a:pt x="253" y="186"/>
                      </a:lnTo>
                      <a:lnTo>
                        <a:pt x="248" y="187"/>
                      </a:lnTo>
                      <a:lnTo>
                        <a:pt x="245" y="189"/>
                      </a:lnTo>
                      <a:lnTo>
                        <a:pt x="241" y="189"/>
                      </a:lnTo>
                      <a:lnTo>
                        <a:pt x="236" y="186"/>
                      </a:lnTo>
                      <a:lnTo>
                        <a:pt x="229" y="182"/>
                      </a:lnTo>
                      <a:lnTo>
                        <a:pt x="227" y="182"/>
                      </a:lnTo>
                      <a:lnTo>
                        <a:pt x="223" y="183"/>
                      </a:lnTo>
                      <a:lnTo>
                        <a:pt x="217" y="187"/>
                      </a:lnTo>
                      <a:lnTo>
                        <a:pt x="217" y="262"/>
                      </a:lnTo>
                      <a:lnTo>
                        <a:pt x="158" y="262"/>
                      </a:lnTo>
                      <a:lnTo>
                        <a:pt x="157" y="263"/>
                      </a:lnTo>
                      <a:lnTo>
                        <a:pt x="153" y="269"/>
                      </a:lnTo>
                      <a:lnTo>
                        <a:pt x="152" y="275"/>
                      </a:lnTo>
                      <a:lnTo>
                        <a:pt x="152" y="277"/>
                      </a:lnTo>
                      <a:lnTo>
                        <a:pt x="155" y="285"/>
                      </a:lnTo>
                      <a:lnTo>
                        <a:pt x="157" y="290"/>
                      </a:lnTo>
                      <a:lnTo>
                        <a:pt x="157" y="296"/>
                      </a:lnTo>
                      <a:lnTo>
                        <a:pt x="157" y="302"/>
                      </a:lnTo>
                      <a:lnTo>
                        <a:pt x="155" y="306"/>
                      </a:lnTo>
                      <a:lnTo>
                        <a:pt x="153" y="312"/>
                      </a:lnTo>
                      <a:lnTo>
                        <a:pt x="147" y="317"/>
                      </a:lnTo>
                      <a:lnTo>
                        <a:pt x="144" y="320"/>
                      </a:lnTo>
                      <a:lnTo>
                        <a:pt x="139" y="322"/>
                      </a:lnTo>
                      <a:lnTo>
                        <a:pt x="133" y="322"/>
                      </a:lnTo>
                      <a:lnTo>
                        <a:pt x="133" y="322"/>
                      </a:lnTo>
                      <a:lnTo>
                        <a:pt x="127" y="322"/>
                      </a:lnTo>
                      <a:lnTo>
                        <a:pt x="123" y="320"/>
                      </a:lnTo>
                      <a:lnTo>
                        <a:pt x="120" y="317"/>
                      </a:lnTo>
                      <a:lnTo>
                        <a:pt x="115" y="312"/>
                      </a:lnTo>
                      <a:lnTo>
                        <a:pt x="111" y="306"/>
                      </a:lnTo>
                      <a:lnTo>
                        <a:pt x="110" y="302"/>
                      </a:lnTo>
                      <a:lnTo>
                        <a:pt x="110" y="296"/>
                      </a:lnTo>
                      <a:lnTo>
                        <a:pt x="110" y="290"/>
                      </a:lnTo>
                      <a:lnTo>
                        <a:pt x="111" y="285"/>
                      </a:lnTo>
                      <a:lnTo>
                        <a:pt x="116" y="277"/>
                      </a:lnTo>
                      <a:lnTo>
                        <a:pt x="116" y="275"/>
                      </a:lnTo>
                      <a:lnTo>
                        <a:pt x="115" y="269"/>
                      </a:lnTo>
                      <a:lnTo>
                        <a:pt x="110" y="262"/>
                      </a:lnTo>
                      <a:lnTo>
                        <a:pt x="48" y="262"/>
                      </a:lnTo>
                      <a:lnTo>
                        <a:pt x="48" y="187"/>
                      </a:lnTo>
                      <a:lnTo>
                        <a:pt x="49" y="189"/>
                      </a:lnTo>
                      <a:lnTo>
                        <a:pt x="45" y="183"/>
                      </a:lnTo>
                      <a:lnTo>
                        <a:pt x="40" y="182"/>
                      </a:lnTo>
                      <a:lnTo>
                        <a:pt x="38" y="182"/>
                      </a:lnTo>
                      <a:lnTo>
                        <a:pt x="32" y="186"/>
                      </a:lnTo>
                      <a:lnTo>
                        <a:pt x="27" y="189"/>
                      </a:lnTo>
                      <a:lnTo>
                        <a:pt x="24" y="189"/>
                      </a:lnTo>
                      <a:lnTo>
                        <a:pt x="19" y="187"/>
                      </a:lnTo>
                      <a:lnTo>
                        <a:pt x="13" y="186"/>
                      </a:lnTo>
                      <a:lnTo>
                        <a:pt x="10" y="182"/>
                      </a:lnTo>
                      <a:lnTo>
                        <a:pt x="5" y="177"/>
                      </a:lnTo>
                      <a:lnTo>
                        <a:pt x="2" y="171"/>
                      </a:lnTo>
                      <a:lnTo>
                        <a:pt x="0" y="168"/>
                      </a:lnTo>
                      <a:lnTo>
                        <a:pt x="0" y="159"/>
                      </a:lnTo>
                      <a:lnTo>
                        <a:pt x="0" y="159"/>
                      </a:lnTo>
                      <a:lnTo>
                        <a:pt x="0" y="153"/>
                      </a:lnTo>
                      <a:lnTo>
                        <a:pt x="2" y="147"/>
                      </a:lnTo>
                      <a:lnTo>
                        <a:pt x="5" y="142"/>
                      </a:lnTo>
                      <a:lnTo>
                        <a:pt x="10" y="136"/>
                      </a:lnTo>
                      <a:lnTo>
                        <a:pt x="13" y="134"/>
                      </a:lnTo>
                      <a:lnTo>
                        <a:pt x="19" y="132"/>
                      </a:lnTo>
                      <a:lnTo>
                        <a:pt x="24" y="132"/>
                      </a:lnTo>
                      <a:lnTo>
                        <a:pt x="27" y="132"/>
                      </a:lnTo>
                      <a:lnTo>
                        <a:pt x="32" y="134"/>
                      </a:lnTo>
                      <a:lnTo>
                        <a:pt x="38" y="138"/>
                      </a:lnTo>
                      <a:lnTo>
                        <a:pt x="40" y="139"/>
                      </a:lnTo>
                      <a:lnTo>
                        <a:pt x="45" y="136"/>
                      </a:lnTo>
                      <a:lnTo>
                        <a:pt x="48" y="133"/>
                      </a:lnTo>
                      <a:lnTo>
                        <a:pt x="48" y="57"/>
                      </a:lnTo>
                      <a:lnTo>
                        <a:pt x="110" y="57"/>
                      </a:lnTo>
                      <a:lnTo>
                        <a:pt x="110" y="59"/>
                      </a:lnTo>
                      <a:lnTo>
                        <a:pt x="114" y="54"/>
                      </a:lnTo>
                      <a:lnTo>
                        <a:pt x="116" y="49"/>
                      </a:lnTo>
                      <a:lnTo>
                        <a:pt x="116" y="47"/>
                      </a:lnTo>
                      <a:lnTo>
                        <a:pt x="111" y="37"/>
                      </a:lnTo>
                      <a:lnTo>
                        <a:pt x="110" y="31"/>
                      </a:lnTo>
                      <a:lnTo>
                        <a:pt x="110" y="26"/>
                      </a:lnTo>
                      <a:lnTo>
                        <a:pt x="110" y="21"/>
                      </a:lnTo>
                      <a:lnTo>
                        <a:pt x="111" y="15"/>
                      </a:lnTo>
                      <a:lnTo>
                        <a:pt x="115" y="10"/>
                      </a:lnTo>
                      <a:lnTo>
                        <a:pt x="119" y="4"/>
                      </a:lnTo>
                      <a:lnTo>
                        <a:pt x="122" y="2"/>
                      </a:lnTo>
                      <a:lnTo>
                        <a:pt x="127" y="0"/>
                      </a:lnTo>
                      <a:lnTo>
                        <a:pt x="133" y="0"/>
                      </a:lnTo>
                      <a:lnTo>
                        <a:pt x="133" y="0"/>
                      </a:lnTo>
                      <a:lnTo>
                        <a:pt x="139" y="0"/>
                      </a:lnTo>
                      <a:lnTo>
                        <a:pt x="144" y="2"/>
                      </a:lnTo>
                      <a:lnTo>
                        <a:pt x="146" y="4"/>
                      </a:lnTo>
                      <a:lnTo>
                        <a:pt x="152" y="10"/>
                      </a:lnTo>
                      <a:lnTo>
                        <a:pt x="155" y="15"/>
                      </a:lnTo>
                      <a:lnTo>
                        <a:pt x="156" y="21"/>
                      </a:lnTo>
                      <a:lnTo>
                        <a:pt x="157" y="26"/>
                      </a:lnTo>
                      <a:lnTo>
                        <a:pt x="157" y="31"/>
                      </a:lnTo>
                      <a:lnTo>
                        <a:pt x="155" y="37"/>
                      </a:lnTo>
                      <a:lnTo>
                        <a:pt x="151" y="46"/>
                      </a:lnTo>
                      <a:lnTo>
                        <a:pt x="151" y="49"/>
                      </a:lnTo>
                      <a:lnTo>
                        <a:pt x="153" y="54"/>
                      </a:lnTo>
                      <a:lnTo>
                        <a:pt x="157" y="59"/>
                      </a:lnTo>
                      <a:lnTo>
                        <a:pt x="156" y="57"/>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69" name="Freeform 106"/>
                <p:cNvSpPr>
                  <a:spLocks noChangeAspect="1" noChangeArrowheads="1"/>
                </p:cNvSpPr>
                <p:nvPr/>
              </p:nvSpPr>
              <p:spPr bwMode="auto">
                <a:xfrm>
                  <a:off x="6207" y="2336"/>
                  <a:ext cx="169" cy="262"/>
                </a:xfrm>
                <a:custGeom>
                  <a:avLst/>
                  <a:gdLst/>
                  <a:ahLst/>
                  <a:cxnLst>
                    <a:cxn ang="0">
                      <a:pos x="0" y="262"/>
                    </a:cxn>
                    <a:cxn ang="0">
                      <a:pos x="66" y="257"/>
                    </a:cxn>
                    <a:cxn ang="0">
                      <a:pos x="68" y="249"/>
                    </a:cxn>
                    <a:cxn ang="0">
                      <a:pos x="62" y="235"/>
                    </a:cxn>
                    <a:cxn ang="0">
                      <a:pos x="62" y="225"/>
                    </a:cxn>
                    <a:cxn ang="0">
                      <a:pos x="67" y="214"/>
                    </a:cxn>
                    <a:cxn ang="0">
                      <a:pos x="76" y="206"/>
                    </a:cxn>
                    <a:cxn ang="0">
                      <a:pos x="85" y="204"/>
                    </a:cxn>
                    <a:cxn ang="0">
                      <a:pos x="92" y="204"/>
                    </a:cxn>
                    <a:cxn ang="0">
                      <a:pos x="100" y="208"/>
                    </a:cxn>
                    <a:cxn ang="0">
                      <a:pos x="107" y="220"/>
                    </a:cxn>
                    <a:cxn ang="0">
                      <a:pos x="109" y="230"/>
                    </a:cxn>
                    <a:cxn ang="0">
                      <a:pos x="107" y="241"/>
                    </a:cxn>
                    <a:cxn ang="0">
                      <a:pos x="104" y="253"/>
                    </a:cxn>
                    <a:cxn ang="0">
                      <a:pos x="110" y="262"/>
                    </a:cxn>
                    <a:cxn ang="0">
                      <a:pos x="169" y="57"/>
                    </a:cxn>
                    <a:cxn ang="0">
                      <a:pos x="109" y="59"/>
                    </a:cxn>
                    <a:cxn ang="0">
                      <a:pos x="104" y="49"/>
                    </a:cxn>
                    <a:cxn ang="0">
                      <a:pos x="107" y="37"/>
                    </a:cxn>
                    <a:cxn ang="0">
                      <a:pos x="109" y="26"/>
                    </a:cxn>
                    <a:cxn ang="0">
                      <a:pos x="107" y="15"/>
                    </a:cxn>
                    <a:cxn ang="0">
                      <a:pos x="100" y="4"/>
                    </a:cxn>
                    <a:cxn ang="0">
                      <a:pos x="92" y="0"/>
                    </a:cxn>
                    <a:cxn ang="0">
                      <a:pos x="85" y="0"/>
                    </a:cxn>
                    <a:cxn ang="0">
                      <a:pos x="76" y="2"/>
                    </a:cxn>
                    <a:cxn ang="0">
                      <a:pos x="67" y="9"/>
                    </a:cxn>
                    <a:cxn ang="0">
                      <a:pos x="62" y="21"/>
                    </a:cxn>
                    <a:cxn ang="0">
                      <a:pos x="61" y="31"/>
                    </a:cxn>
                    <a:cxn ang="0">
                      <a:pos x="68" y="45"/>
                    </a:cxn>
                    <a:cxn ang="0">
                      <a:pos x="66" y="53"/>
                    </a:cxn>
                    <a:cxn ang="0">
                      <a:pos x="62" y="57"/>
                    </a:cxn>
                    <a:cxn ang="0">
                      <a:pos x="0" y="133"/>
                    </a:cxn>
                    <a:cxn ang="0">
                      <a:pos x="10" y="139"/>
                    </a:cxn>
                    <a:cxn ang="0">
                      <a:pos x="19" y="134"/>
                    </a:cxn>
                    <a:cxn ang="0">
                      <a:pos x="28" y="132"/>
                    </a:cxn>
                    <a:cxn ang="0">
                      <a:pos x="36" y="134"/>
                    </a:cxn>
                    <a:cxn ang="0">
                      <a:pos x="46" y="142"/>
                    </a:cxn>
                    <a:cxn ang="0">
                      <a:pos x="49" y="153"/>
                    </a:cxn>
                    <a:cxn ang="0">
                      <a:pos x="49" y="159"/>
                    </a:cxn>
                    <a:cxn ang="0">
                      <a:pos x="48" y="171"/>
                    </a:cxn>
                    <a:cxn ang="0">
                      <a:pos x="41" y="182"/>
                    </a:cxn>
                    <a:cxn ang="0">
                      <a:pos x="31" y="187"/>
                    </a:cxn>
                    <a:cxn ang="0">
                      <a:pos x="24" y="189"/>
                    </a:cxn>
                    <a:cxn ang="0">
                      <a:pos x="12" y="182"/>
                    </a:cxn>
                    <a:cxn ang="0">
                      <a:pos x="6" y="183"/>
                    </a:cxn>
                    <a:cxn ang="0">
                      <a:pos x="0" y="191"/>
                    </a:cxn>
                  </a:cxnLst>
                  <a:rect l="0" t="0" r="r" b="b"/>
                  <a:pathLst>
                    <a:path w="169" h="262">
                      <a:moveTo>
                        <a:pt x="0" y="191"/>
                      </a:moveTo>
                      <a:lnTo>
                        <a:pt x="0" y="262"/>
                      </a:lnTo>
                      <a:lnTo>
                        <a:pt x="62" y="262"/>
                      </a:lnTo>
                      <a:lnTo>
                        <a:pt x="66" y="257"/>
                      </a:lnTo>
                      <a:lnTo>
                        <a:pt x="68" y="253"/>
                      </a:lnTo>
                      <a:lnTo>
                        <a:pt x="68" y="249"/>
                      </a:lnTo>
                      <a:lnTo>
                        <a:pt x="64" y="241"/>
                      </a:lnTo>
                      <a:lnTo>
                        <a:pt x="62" y="235"/>
                      </a:lnTo>
                      <a:lnTo>
                        <a:pt x="61" y="230"/>
                      </a:lnTo>
                      <a:lnTo>
                        <a:pt x="62" y="225"/>
                      </a:lnTo>
                      <a:lnTo>
                        <a:pt x="64" y="220"/>
                      </a:lnTo>
                      <a:lnTo>
                        <a:pt x="67" y="214"/>
                      </a:lnTo>
                      <a:lnTo>
                        <a:pt x="71" y="208"/>
                      </a:lnTo>
                      <a:lnTo>
                        <a:pt x="76" y="206"/>
                      </a:lnTo>
                      <a:lnTo>
                        <a:pt x="80" y="204"/>
                      </a:lnTo>
                      <a:lnTo>
                        <a:pt x="85" y="204"/>
                      </a:lnTo>
                      <a:lnTo>
                        <a:pt x="85" y="204"/>
                      </a:lnTo>
                      <a:lnTo>
                        <a:pt x="92" y="204"/>
                      </a:lnTo>
                      <a:lnTo>
                        <a:pt x="96" y="206"/>
                      </a:lnTo>
                      <a:lnTo>
                        <a:pt x="100" y="208"/>
                      </a:lnTo>
                      <a:lnTo>
                        <a:pt x="104" y="214"/>
                      </a:lnTo>
                      <a:lnTo>
                        <a:pt x="107" y="220"/>
                      </a:lnTo>
                      <a:lnTo>
                        <a:pt x="109" y="225"/>
                      </a:lnTo>
                      <a:lnTo>
                        <a:pt x="109" y="230"/>
                      </a:lnTo>
                      <a:lnTo>
                        <a:pt x="109" y="235"/>
                      </a:lnTo>
                      <a:lnTo>
                        <a:pt x="107" y="241"/>
                      </a:lnTo>
                      <a:lnTo>
                        <a:pt x="104" y="249"/>
                      </a:lnTo>
                      <a:lnTo>
                        <a:pt x="104" y="253"/>
                      </a:lnTo>
                      <a:lnTo>
                        <a:pt x="105" y="257"/>
                      </a:lnTo>
                      <a:lnTo>
                        <a:pt x="110" y="262"/>
                      </a:lnTo>
                      <a:lnTo>
                        <a:pt x="169" y="262"/>
                      </a:lnTo>
                      <a:lnTo>
                        <a:pt x="169" y="57"/>
                      </a:lnTo>
                      <a:lnTo>
                        <a:pt x="110" y="57"/>
                      </a:lnTo>
                      <a:lnTo>
                        <a:pt x="109" y="59"/>
                      </a:lnTo>
                      <a:lnTo>
                        <a:pt x="104" y="53"/>
                      </a:lnTo>
                      <a:lnTo>
                        <a:pt x="104" y="49"/>
                      </a:lnTo>
                      <a:lnTo>
                        <a:pt x="104" y="45"/>
                      </a:lnTo>
                      <a:lnTo>
                        <a:pt x="107" y="37"/>
                      </a:lnTo>
                      <a:lnTo>
                        <a:pt x="109" y="31"/>
                      </a:lnTo>
                      <a:lnTo>
                        <a:pt x="109" y="26"/>
                      </a:lnTo>
                      <a:lnTo>
                        <a:pt x="108" y="21"/>
                      </a:lnTo>
                      <a:lnTo>
                        <a:pt x="107" y="15"/>
                      </a:lnTo>
                      <a:lnTo>
                        <a:pt x="104" y="9"/>
                      </a:lnTo>
                      <a:lnTo>
                        <a:pt x="100" y="4"/>
                      </a:lnTo>
                      <a:lnTo>
                        <a:pt x="96" y="2"/>
                      </a:lnTo>
                      <a:lnTo>
                        <a:pt x="92" y="0"/>
                      </a:lnTo>
                      <a:lnTo>
                        <a:pt x="85" y="0"/>
                      </a:lnTo>
                      <a:lnTo>
                        <a:pt x="85" y="0"/>
                      </a:lnTo>
                      <a:lnTo>
                        <a:pt x="80" y="0"/>
                      </a:lnTo>
                      <a:lnTo>
                        <a:pt x="76" y="2"/>
                      </a:lnTo>
                      <a:lnTo>
                        <a:pt x="71" y="4"/>
                      </a:lnTo>
                      <a:lnTo>
                        <a:pt x="67" y="9"/>
                      </a:lnTo>
                      <a:lnTo>
                        <a:pt x="64" y="15"/>
                      </a:lnTo>
                      <a:lnTo>
                        <a:pt x="62" y="21"/>
                      </a:lnTo>
                      <a:lnTo>
                        <a:pt x="61" y="26"/>
                      </a:lnTo>
                      <a:lnTo>
                        <a:pt x="61" y="31"/>
                      </a:lnTo>
                      <a:lnTo>
                        <a:pt x="64" y="37"/>
                      </a:lnTo>
                      <a:lnTo>
                        <a:pt x="68" y="45"/>
                      </a:lnTo>
                      <a:lnTo>
                        <a:pt x="68" y="49"/>
                      </a:lnTo>
                      <a:lnTo>
                        <a:pt x="66" y="53"/>
                      </a:lnTo>
                      <a:lnTo>
                        <a:pt x="61" y="59"/>
                      </a:lnTo>
                      <a:lnTo>
                        <a:pt x="62" y="57"/>
                      </a:lnTo>
                      <a:lnTo>
                        <a:pt x="0" y="57"/>
                      </a:lnTo>
                      <a:lnTo>
                        <a:pt x="0" y="133"/>
                      </a:lnTo>
                      <a:lnTo>
                        <a:pt x="6" y="136"/>
                      </a:lnTo>
                      <a:lnTo>
                        <a:pt x="10" y="139"/>
                      </a:lnTo>
                      <a:lnTo>
                        <a:pt x="12" y="138"/>
                      </a:lnTo>
                      <a:lnTo>
                        <a:pt x="19" y="134"/>
                      </a:lnTo>
                      <a:lnTo>
                        <a:pt x="24" y="132"/>
                      </a:lnTo>
                      <a:lnTo>
                        <a:pt x="28" y="132"/>
                      </a:lnTo>
                      <a:lnTo>
                        <a:pt x="31" y="132"/>
                      </a:lnTo>
                      <a:lnTo>
                        <a:pt x="36" y="134"/>
                      </a:lnTo>
                      <a:lnTo>
                        <a:pt x="41" y="136"/>
                      </a:lnTo>
                      <a:lnTo>
                        <a:pt x="46" y="142"/>
                      </a:lnTo>
                      <a:lnTo>
                        <a:pt x="48" y="147"/>
                      </a:lnTo>
                      <a:lnTo>
                        <a:pt x="49" y="153"/>
                      </a:lnTo>
                      <a:lnTo>
                        <a:pt x="49" y="159"/>
                      </a:lnTo>
                      <a:lnTo>
                        <a:pt x="49" y="159"/>
                      </a:lnTo>
                      <a:lnTo>
                        <a:pt x="49" y="168"/>
                      </a:lnTo>
                      <a:lnTo>
                        <a:pt x="48" y="171"/>
                      </a:lnTo>
                      <a:lnTo>
                        <a:pt x="46" y="177"/>
                      </a:lnTo>
                      <a:lnTo>
                        <a:pt x="41" y="182"/>
                      </a:lnTo>
                      <a:lnTo>
                        <a:pt x="36" y="186"/>
                      </a:lnTo>
                      <a:lnTo>
                        <a:pt x="31" y="187"/>
                      </a:lnTo>
                      <a:lnTo>
                        <a:pt x="28" y="189"/>
                      </a:lnTo>
                      <a:lnTo>
                        <a:pt x="24" y="189"/>
                      </a:lnTo>
                      <a:lnTo>
                        <a:pt x="19" y="186"/>
                      </a:lnTo>
                      <a:lnTo>
                        <a:pt x="12" y="182"/>
                      </a:lnTo>
                      <a:lnTo>
                        <a:pt x="10" y="182"/>
                      </a:lnTo>
                      <a:lnTo>
                        <a:pt x="6" y="183"/>
                      </a:lnTo>
                      <a:lnTo>
                        <a:pt x="0" y="189"/>
                      </a:lnTo>
                      <a:lnTo>
                        <a:pt x="0" y="191"/>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70" name="Freeform 107"/>
                <p:cNvSpPr>
                  <a:spLocks noChangeAspect="1" noChangeArrowheads="1"/>
                </p:cNvSpPr>
                <p:nvPr/>
              </p:nvSpPr>
              <p:spPr bwMode="auto">
                <a:xfrm>
                  <a:off x="5533" y="2599"/>
                  <a:ext cx="216" cy="204"/>
                </a:xfrm>
                <a:custGeom>
                  <a:avLst/>
                  <a:gdLst/>
                  <a:ahLst/>
                  <a:cxnLst>
                    <a:cxn ang="0">
                      <a:pos x="168" y="0"/>
                    </a:cxn>
                    <a:cxn ang="0">
                      <a:pos x="168" y="74"/>
                    </a:cxn>
                    <a:cxn ang="0">
                      <a:pos x="173" y="78"/>
                    </a:cxn>
                    <a:cxn ang="0">
                      <a:pos x="178" y="81"/>
                    </a:cxn>
                    <a:cxn ang="0">
                      <a:pos x="180" y="80"/>
                    </a:cxn>
                    <a:cxn ang="0">
                      <a:pos x="187" y="76"/>
                    </a:cxn>
                    <a:cxn ang="0">
                      <a:pos x="191" y="74"/>
                    </a:cxn>
                    <a:cxn ang="0">
                      <a:pos x="195" y="74"/>
                    </a:cxn>
                    <a:cxn ang="0">
                      <a:pos x="201" y="74"/>
                    </a:cxn>
                    <a:cxn ang="0">
                      <a:pos x="204" y="76"/>
                    </a:cxn>
                    <a:cxn ang="0">
                      <a:pos x="208" y="79"/>
                    </a:cxn>
                    <a:cxn ang="0">
                      <a:pos x="214" y="85"/>
                    </a:cxn>
                    <a:cxn ang="0">
                      <a:pos x="216" y="90"/>
                    </a:cxn>
                    <a:cxn ang="0">
                      <a:pos x="216" y="95"/>
                    </a:cxn>
                    <a:cxn ang="0">
                      <a:pos x="216" y="102"/>
                    </a:cxn>
                    <a:cxn ang="0">
                      <a:pos x="216" y="102"/>
                    </a:cxn>
                    <a:cxn ang="0">
                      <a:pos x="216" y="110"/>
                    </a:cxn>
                    <a:cxn ang="0">
                      <a:pos x="216" y="114"/>
                    </a:cxn>
                    <a:cxn ang="0">
                      <a:pos x="214" y="119"/>
                    </a:cxn>
                    <a:cxn ang="0">
                      <a:pos x="208" y="124"/>
                    </a:cxn>
                    <a:cxn ang="0">
                      <a:pos x="204" y="128"/>
                    </a:cxn>
                    <a:cxn ang="0">
                      <a:pos x="201" y="130"/>
                    </a:cxn>
                    <a:cxn ang="0">
                      <a:pos x="195" y="130"/>
                    </a:cxn>
                    <a:cxn ang="0">
                      <a:pos x="191" y="130"/>
                    </a:cxn>
                    <a:cxn ang="0">
                      <a:pos x="187" y="128"/>
                    </a:cxn>
                    <a:cxn ang="0">
                      <a:pos x="180" y="123"/>
                    </a:cxn>
                    <a:cxn ang="0">
                      <a:pos x="178" y="123"/>
                    </a:cxn>
                    <a:cxn ang="0">
                      <a:pos x="173" y="125"/>
                    </a:cxn>
                    <a:cxn ang="0">
                      <a:pos x="168" y="133"/>
                    </a:cxn>
                    <a:cxn ang="0">
                      <a:pos x="168" y="204"/>
                    </a:cxn>
                    <a:cxn ang="0">
                      <a:pos x="0" y="204"/>
                    </a:cxn>
                    <a:cxn ang="0">
                      <a:pos x="0" y="0"/>
                    </a:cxn>
                    <a:cxn ang="0">
                      <a:pos x="59" y="0"/>
                    </a:cxn>
                    <a:cxn ang="0">
                      <a:pos x="60" y="0"/>
                    </a:cxn>
                    <a:cxn ang="0">
                      <a:pos x="66" y="6"/>
                    </a:cxn>
                    <a:cxn ang="0">
                      <a:pos x="67" y="11"/>
                    </a:cxn>
                    <a:cxn ang="0">
                      <a:pos x="67" y="14"/>
                    </a:cxn>
                    <a:cxn ang="0">
                      <a:pos x="62" y="21"/>
                    </a:cxn>
                    <a:cxn ang="0">
                      <a:pos x="60" y="27"/>
                    </a:cxn>
                    <a:cxn ang="0">
                      <a:pos x="60" y="32"/>
                    </a:cxn>
                    <a:cxn ang="0">
                      <a:pos x="61" y="38"/>
                    </a:cxn>
                    <a:cxn ang="0">
                      <a:pos x="62" y="43"/>
                    </a:cxn>
                    <a:cxn ang="0">
                      <a:pos x="66" y="49"/>
                    </a:cxn>
                    <a:cxn ang="0">
                      <a:pos x="72" y="54"/>
                    </a:cxn>
                    <a:cxn ang="0">
                      <a:pos x="74" y="57"/>
                    </a:cxn>
                    <a:cxn ang="0">
                      <a:pos x="78" y="59"/>
                    </a:cxn>
                    <a:cxn ang="0">
                      <a:pos x="84" y="59"/>
                    </a:cxn>
                    <a:cxn ang="0">
                      <a:pos x="84" y="59"/>
                    </a:cxn>
                    <a:cxn ang="0">
                      <a:pos x="92" y="59"/>
                    </a:cxn>
                    <a:cxn ang="0">
                      <a:pos x="95" y="57"/>
                    </a:cxn>
                    <a:cxn ang="0">
                      <a:pos x="99" y="54"/>
                    </a:cxn>
                    <a:cxn ang="0">
                      <a:pos x="104" y="49"/>
                    </a:cxn>
                    <a:cxn ang="0">
                      <a:pos x="107" y="43"/>
                    </a:cxn>
                    <a:cxn ang="0">
                      <a:pos x="107" y="38"/>
                    </a:cxn>
                    <a:cxn ang="0">
                      <a:pos x="107" y="32"/>
                    </a:cxn>
                    <a:cxn ang="0">
                      <a:pos x="107" y="27"/>
                    </a:cxn>
                    <a:cxn ang="0">
                      <a:pos x="107" y="21"/>
                    </a:cxn>
                    <a:cxn ang="0">
                      <a:pos x="102" y="14"/>
                    </a:cxn>
                    <a:cxn ang="0">
                      <a:pos x="102" y="11"/>
                    </a:cxn>
                    <a:cxn ang="0">
                      <a:pos x="104" y="6"/>
                    </a:cxn>
                    <a:cxn ang="0">
                      <a:pos x="107" y="0"/>
                    </a:cxn>
                    <a:cxn ang="0">
                      <a:pos x="168" y="0"/>
                    </a:cxn>
                  </a:cxnLst>
                  <a:rect l="0" t="0" r="r" b="b"/>
                  <a:pathLst>
                    <a:path w="216" h="204">
                      <a:moveTo>
                        <a:pt x="168" y="0"/>
                      </a:moveTo>
                      <a:lnTo>
                        <a:pt x="168" y="74"/>
                      </a:lnTo>
                      <a:lnTo>
                        <a:pt x="173" y="78"/>
                      </a:lnTo>
                      <a:lnTo>
                        <a:pt x="178" y="81"/>
                      </a:lnTo>
                      <a:lnTo>
                        <a:pt x="180" y="80"/>
                      </a:lnTo>
                      <a:lnTo>
                        <a:pt x="187" y="76"/>
                      </a:lnTo>
                      <a:lnTo>
                        <a:pt x="191" y="74"/>
                      </a:lnTo>
                      <a:lnTo>
                        <a:pt x="195" y="74"/>
                      </a:lnTo>
                      <a:lnTo>
                        <a:pt x="201" y="74"/>
                      </a:lnTo>
                      <a:lnTo>
                        <a:pt x="204" y="76"/>
                      </a:lnTo>
                      <a:lnTo>
                        <a:pt x="208" y="79"/>
                      </a:lnTo>
                      <a:lnTo>
                        <a:pt x="214" y="85"/>
                      </a:lnTo>
                      <a:lnTo>
                        <a:pt x="216" y="90"/>
                      </a:lnTo>
                      <a:lnTo>
                        <a:pt x="216" y="95"/>
                      </a:lnTo>
                      <a:lnTo>
                        <a:pt x="216" y="102"/>
                      </a:lnTo>
                      <a:lnTo>
                        <a:pt x="216" y="102"/>
                      </a:lnTo>
                      <a:lnTo>
                        <a:pt x="216" y="110"/>
                      </a:lnTo>
                      <a:lnTo>
                        <a:pt x="216" y="114"/>
                      </a:lnTo>
                      <a:lnTo>
                        <a:pt x="214" y="119"/>
                      </a:lnTo>
                      <a:lnTo>
                        <a:pt x="208" y="124"/>
                      </a:lnTo>
                      <a:lnTo>
                        <a:pt x="204" y="128"/>
                      </a:lnTo>
                      <a:lnTo>
                        <a:pt x="201" y="130"/>
                      </a:lnTo>
                      <a:lnTo>
                        <a:pt x="195" y="130"/>
                      </a:lnTo>
                      <a:lnTo>
                        <a:pt x="191" y="130"/>
                      </a:lnTo>
                      <a:lnTo>
                        <a:pt x="187" y="128"/>
                      </a:lnTo>
                      <a:lnTo>
                        <a:pt x="180" y="123"/>
                      </a:lnTo>
                      <a:lnTo>
                        <a:pt x="178" y="123"/>
                      </a:lnTo>
                      <a:lnTo>
                        <a:pt x="173" y="125"/>
                      </a:lnTo>
                      <a:lnTo>
                        <a:pt x="168" y="133"/>
                      </a:lnTo>
                      <a:lnTo>
                        <a:pt x="168" y="204"/>
                      </a:lnTo>
                      <a:lnTo>
                        <a:pt x="0" y="204"/>
                      </a:lnTo>
                      <a:lnTo>
                        <a:pt x="0" y="0"/>
                      </a:lnTo>
                      <a:lnTo>
                        <a:pt x="59" y="0"/>
                      </a:lnTo>
                      <a:lnTo>
                        <a:pt x="60" y="0"/>
                      </a:lnTo>
                      <a:lnTo>
                        <a:pt x="66" y="6"/>
                      </a:lnTo>
                      <a:lnTo>
                        <a:pt x="67" y="11"/>
                      </a:lnTo>
                      <a:lnTo>
                        <a:pt x="67" y="14"/>
                      </a:lnTo>
                      <a:lnTo>
                        <a:pt x="62" y="21"/>
                      </a:lnTo>
                      <a:lnTo>
                        <a:pt x="60" y="27"/>
                      </a:lnTo>
                      <a:lnTo>
                        <a:pt x="60" y="32"/>
                      </a:lnTo>
                      <a:lnTo>
                        <a:pt x="61" y="38"/>
                      </a:lnTo>
                      <a:lnTo>
                        <a:pt x="62" y="43"/>
                      </a:lnTo>
                      <a:lnTo>
                        <a:pt x="66" y="49"/>
                      </a:lnTo>
                      <a:lnTo>
                        <a:pt x="72" y="54"/>
                      </a:lnTo>
                      <a:lnTo>
                        <a:pt x="74" y="57"/>
                      </a:lnTo>
                      <a:lnTo>
                        <a:pt x="78" y="59"/>
                      </a:lnTo>
                      <a:lnTo>
                        <a:pt x="84" y="59"/>
                      </a:lnTo>
                      <a:lnTo>
                        <a:pt x="84" y="59"/>
                      </a:lnTo>
                      <a:lnTo>
                        <a:pt x="92" y="59"/>
                      </a:lnTo>
                      <a:lnTo>
                        <a:pt x="95" y="57"/>
                      </a:lnTo>
                      <a:lnTo>
                        <a:pt x="99" y="54"/>
                      </a:lnTo>
                      <a:lnTo>
                        <a:pt x="104" y="49"/>
                      </a:lnTo>
                      <a:lnTo>
                        <a:pt x="107" y="43"/>
                      </a:lnTo>
                      <a:lnTo>
                        <a:pt x="107" y="38"/>
                      </a:lnTo>
                      <a:lnTo>
                        <a:pt x="107" y="32"/>
                      </a:lnTo>
                      <a:lnTo>
                        <a:pt x="107" y="27"/>
                      </a:lnTo>
                      <a:lnTo>
                        <a:pt x="107" y="21"/>
                      </a:lnTo>
                      <a:lnTo>
                        <a:pt x="102" y="14"/>
                      </a:lnTo>
                      <a:lnTo>
                        <a:pt x="102" y="11"/>
                      </a:lnTo>
                      <a:lnTo>
                        <a:pt x="104" y="6"/>
                      </a:lnTo>
                      <a:lnTo>
                        <a:pt x="107" y="0"/>
                      </a:lnTo>
                      <a:lnTo>
                        <a:pt x="168" y="0"/>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71" name="Freeform 108"/>
                <p:cNvSpPr>
                  <a:spLocks noChangeAspect="1" noChangeArrowheads="1"/>
                </p:cNvSpPr>
                <p:nvPr/>
              </p:nvSpPr>
              <p:spPr bwMode="auto">
                <a:xfrm>
                  <a:off x="5701" y="2541"/>
                  <a:ext cx="169" cy="262"/>
                </a:xfrm>
                <a:custGeom>
                  <a:avLst/>
                  <a:gdLst/>
                  <a:ahLst/>
                  <a:cxnLst>
                    <a:cxn ang="0">
                      <a:pos x="169" y="57"/>
                    </a:cxn>
                    <a:cxn ang="0">
                      <a:pos x="165" y="136"/>
                    </a:cxn>
                    <a:cxn ang="0">
                      <a:pos x="159" y="138"/>
                    </a:cxn>
                    <a:cxn ang="0">
                      <a:pos x="147" y="132"/>
                    </a:cxn>
                    <a:cxn ang="0">
                      <a:pos x="139" y="132"/>
                    </a:cxn>
                    <a:cxn ang="0">
                      <a:pos x="130" y="137"/>
                    </a:cxn>
                    <a:cxn ang="0">
                      <a:pos x="123" y="148"/>
                    </a:cxn>
                    <a:cxn ang="0">
                      <a:pos x="121" y="160"/>
                    </a:cxn>
                    <a:cxn ang="0">
                      <a:pos x="121" y="168"/>
                    </a:cxn>
                    <a:cxn ang="0">
                      <a:pos x="124" y="177"/>
                    </a:cxn>
                    <a:cxn ang="0">
                      <a:pos x="134" y="186"/>
                    </a:cxn>
                    <a:cxn ang="0">
                      <a:pos x="144" y="188"/>
                    </a:cxn>
                    <a:cxn ang="0">
                      <a:pos x="152" y="186"/>
                    </a:cxn>
                    <a:cxn ang="0">
                      <a:pos x="161" y="181"/>
                    </a:cxn>
                    <a:cxn ang="0">
                      <a:pos x="169" y="191"/>
                    </a:cxn>
                    <a:cxn ang="0">
                      <a:pos x="0" y="262"/>
                    </a:cxn>
                    <a:cxn ang="0">
                      <a:pos x="0" y="188"/>
                    </a:cxn>
                    <a:cxn ang="0">
                      <a:pos x="10" y="181"/>
                    </a:cxn>
                    <a:cxn ang="0">
                      <a:pos x="19" y="186"/>
                    </a:cxn>
                    <a:cxn ang="0">
                      <a:pos x="27" y="188"/>
                    </a:cxn>
                    <a:cxn ang="0">
                      <a:pos x="36" y="186"/>
                    </a:cxn>
                    <a:cxn ang="0">
                      <a:pos x="45" y="177"/>
                    </a:cxn>
                    <a:cxn ang="0">
                      <a:pos x="48" y="168"/>
                    </a:cxn>
                    <a:cxn ang="0">
                      <a:pos x="48" y="160"/>
                    </a:cxn>
                    <a:cxn ang="0">
                      <a:pos x="48" y="148"/>
                    </a:cxn>
                    <a:cxn ang="0">
                      <a:pos x="40" y="137"/>
                    </a:cxn>
                    <a:cxn ang="0">
                      <a:pos x="32" y="132"/>
                    </a:cxn>
                    <a:cxn ang="0">
                      <a:pos x="23" y="132"/>
                    </a:cxn>
                    <a:cxn ang="0">
                      <a:pos x="12" y="138"/>
                    </a:cxn>
                    <a:cxn ang="0">
                      <a:pos x="5" y="136"/>
                    </a:cxn>
                    <a:cxn ang="0">
                      <a:pos x="0" y="57"/>
                    </a:cxn>
                    <a:cxn ang="0">
                      <a:pos x="60" y="58"/>
                    </a:cxn>
                    <a:cxn ang="0">
                      <a:pos x="67" y="48"/>
                    </a:cxn>
                    <a:cxn ang="0">
                      <a:pos x="62" y="36"/>
                    </a:cxn>
                    <a:cxn ang="0">
                      <a:pos x="60" y="25"/>
                    </a:cxn>
                    <a:cxn ang="0">
                      <a:pos x="62" y="15"/>
                    </a:cxn>
                    <a:cxn ang="0">
                      <a:pos x="71" y="4"/>
                    </a:cxn>
                    <a:cxn ang="0">
                      <a:pos x="79" y="0"/>
                    </a:cxn>
                    <a:cxn ang="0">
                      <a:pos x="84" y="0"/>
                    </a:cxn>
                    <a:cxn ang="0">
                      <a:pos x="95" y="1"/>
                    </a:cxn>
                    <a:cxn ang="0">
                      <a:pos x="105" y="10"/>
                    </a:cxn>
                    <a:cxn ang="0">
                      <a:pos x="109" y="21"/>
                    </a:cxn>
                    <a:cxn ang="0">
                      <a:pos x="109" y="30"/>
                    </a:cxn>
                    <a:cxn ang="0">
                      <a:pos x="103" y="44"/>
                    </a:cxn>
                    <a:cxn ang="0">
                      <a:pos x="105" y="52"/>
                    </a:cxn>
                    <a:cxn ang="0">
                      <a:pos x="109" y="57"/>
                    </a:cxn>
                  </a:cxnLst>
                  <a:rect l="0" t="0" r="r" b="b"/>
                  <a:pathLst>
                    <a:path w="169" h="262">
                      <a:moveTo>
                        <a:pt x="109" y="57"/>
                      </a:moveTo>
                      <a:lnTo>
                        <a:pt x="169" y="57"/>
                      </a:lnTo>
                      <a:lnTo>
                        <a:pt x="169" y="132"/>
                      </a:lnTo>
                      <a:lnTo>
                        <a:pt x="165" y="136"/>
                      </a:lnTo>
                      <a:lnTo>
                        <a:pt x="161" y="138"/>
                      </a:lnTo>
                      <a:lnTo>
                        <a:pt x="159" y="138"/>
                      </a:lnTo>
                      <a:lnTo>
                        <a:pt x="152" y="133"/>
                      </a:lnTo>
                      <a:lnTo>
                        <a:pt x="147" y="132"/>
                      </a:lnTo>
                      <a:lnTo>
                        <a:pt x="144" y="132"/>
                      </a:lnTo>
                      <a:lnTo>
                        <a:pt x="139" y="132"/>
                      </a:lnTo>
                      <a:lnTo>
                        <a:pt x="134" y="133"/>
                      </a:lnTo>
                      <a:lnTo>
                        <a:pt x="130" y="137"/>
                      </a:lnTo>
                      <a:lnTo>
                        <a:pt x="124" y="143"/>
                      </a:lnTo>
                      <a:lnTo>
                        <a:pt x="123" y="148"/>
                      </a:lnTo>
                      <a:lnTo>
                        <a:pt x="121" y="153"/>
                      </a:lnTo>
                      <a:lnTo>
                        <a:pt x="121" y="160"/>
                      </a:lnTo>
                      <a:lnTo>
                        <a:pt x="121" y="160"/>
                      </a:lnTo>
                      <a:lnTo>
                        <a:pt x="121" y="168"/>
                      </a:lnTo>
                      <a:lnTo>
                        <a:pt x="123" y="172"/>
                      </a:lnTo>
                      <a:lnTo>
                        <a:pt x="124" y="177"/>
                      </a:lnTo>
                      <a:lnTo>
                        <a:pt x="130" y="182"/>
                      </a:lnTo>
                      <a:lnTo>
                        <a:pt x="134" y="186"/>
                      </a:lnTo>
                      <a:lnTo>
                        <a:pt x="139" y="188"/>
                      </a:lnTo>
                      <a:lnTo>
                        <a:pt x="144" y="188"/>
                      </a:lnTo>
                      <a:lnTo>
                        <a:pt x="147" y="188"/>
                      </a:lnTo>
                      <a:lnTo>
                        <a:pt x="152" y="186"/>
                      </a:lnTo>
                      <a:lnTo>
                        <a:pt x="159" y="181"/>
                      </a:lnTo>
                      <a:lnTo>
                        <a:pt x="161" y="181"/>
                      </a:lnTo>
                      <a:lnTo>
                        <a:pt x="165" y="183"/>
                      </a:lnTo>
                      <a:lnTo>
                        <a:pt x="169" y="191"/>
                      </a:lnTo>
                      <a:lnTo>
                        <a:pt x="169" y="262"/>
                      </a:lnTo>
                      <a:lnTo>
                        <a:pt x="0" y="262"/>
                      </a:lnTo>
                      <a:lnTo>
                        <a:pt x="0" y="191"/>
                      </a:lnTo>
                      <a:lnTo>
                        <a:pt x="0" y="188"/>
                      </a:lnTo>
                      <a:lnTo>
                        <a:pt x="5" y="183"/>
                      </a:lnTo>
                      <a:lnTo>
                        <a:pt x="10" y="181"/>
                      </a:lnTo>
                      <a:lnTo>
                        <a:pt x="12" y="181"/>
                      </a:lnTo>
                      <a:lnTo>
                        <a:pt x="19" y="186"/>
                      </a:lnTo>
                      <a:lnTo>
                        <a:pt x="23" y="188"/>
                      </a:lnTo>
                      <a:lnTo>
                        <a:pt x="27" y="188"/>
                      </a:lnTo>
                      <a:lnTo>
                        <a:pt x="32" y="188"/>
                      </a:lnTo>
                      <a:lnTo>
                        <a:pt x="36" y="186"/>
                      </a:lnTo>
                      <a:lnTo>
                        <a:pt x="40" y="182"/>
                      </a:lnTo>
                      <a:lnTo>
                        <a:pt x="45" y="177"/>
                      </a:lnTo>
                      <a:lnTo>
                        <a:pt x="48" y="172"/>
                      </a:lnTo>
                      <a:lnTo>
                        <a:pt x="48" y="168"/>
                      </a:lnTo>
                      <a:lnTo>
                        <a:pt x="48" y="160"/>
                      </a:lnTo>
                      <a:lnTo>
                        <a:pt x="48" y="160"/>
                      </a:lnTo>
                      <a:lnTo>
                        <a:pt x="48" y="153"/>
                      </a:lnTo>
                      <a:lnTo>
                        <a:pt x="48" y="148"/>
                      </a:lnTo>
                      <a:lnTo>
                        <a:pt x="45" y="143"/>
                      </a:lnTo>
                      <a:lnTo>
                        <a:pt x="40" y="137"/>
                      </a:lnTo>
                      <a:lnTo>
                        <a:pt x="36" y="133"/>
                      </a:lnTo>
                      <a:lnTo>
                        <a:pt x="32" y="132"/>
                      </a:lnTo>
                      <a:lnTo>
                        <a:pt x="27" y="132"/>
                      </a:lnTo>
                      <a:lnTo>
                        <a:pt x="23" y="132"/>
                      </a:lnTo>
                      <a:lnTo>
                        <a:pt x="19" y="133"/>
                      </a:lnTo>
                      <a:lnTo>
                        <a:pt x="12" y="138"/>
                      </a:lnTo>
                      <a:lnTo>
                        <a:pt x="10" y="138"/>
                      </a:lnTo>
                      <a:lnTo>
                        <a:pt x="5" y="136"/>
                      </a:lnTo>
                      <a:lnTo>
                        <a:pt x="0" y="132"/>
                      </a:lnTo>
                      <a:lnTo>
                        <a:pt x="0" y="57"/>
                      </a:lnTo>
                      <a:lnTo>
                        <a:pt x="60" y="57"/>
                      </a:lnTo>
                      <a:lnTo>
                        <a:pt x="60" y="58"/>
                      </a:lnTo>
                      <a:lnTo>
                        <a:pt x="65" y="52"/>
                      </a:lnTo>
                      <a:lnTo>
                        <a:pt x="67" y="48"/>
                      </a:lnTo>
                      <a:lnTo>
                        <a:pt x="67" y="44"/>
                      </a:lnTo>
                      <a:lnTo>
                        <a:pt x="62" y="36"/>
                      </a:lnTo>
                      <a:lnTo>
                        <a:pt x="60" y="30"/>
                      </a:lnTo>
                      <a:lnTo>
                        <a:pt x="60" y="25"/>
                      </a:lnTo>
                      <a:lnTo>
                        <a:pt x="60" y="21"/>
                      </a:lnTo>
                      <a:lnTo>
                        <a:pt x="62" y="15"/>
                      </a:lnTo>
                      <a:lnTo>
                        <a:pt x="66" y="10"/>
                      </a:lnTo>
                      <a:lnTo>
                        <a:pt x="71" y="4"/>
                      </a:lnTo>
                      <a:lnTo>
                        <a:pt x="75" y="1"/>
                      </a:lnTo>
                      <a:lnTo>
                        <a:pt x="79" y="0"/>
                      </a:lnTo>
                      <a:lnTo>
                        <a:pt x="84" y="0"/>
                      </a:lnTo>
                      <a:lnTo>
                        <a:pt x="84" y="0"/>
                      </a:lnTo>
                      <a:lnTo>
                        <a:pt x="90" y="0"/>
                      </a:lnTo>
                      <a:lnTo>
                        <a:pt x="95" y="1"/>
                      </a:lnTo>
                      <a:lnTo>
                        <a:pt x="99" y="4"/>
                      </a:lnTo>
                      <a:lnTo>
                        <a:pt x="105" y="10"/>
                      </a:lnTo>
                      <a:lnTo>
                        <a:pt x="108" y="15"/>
                      </a:lnTo>
                      <a:lnTo>
                        <a:pt x="109" y="21"/>
                      </a:lnTo>
                      <a:lnTo>
                        <a:pt x="109" y="25"/>
                      </a:lnTo>
                      <a:lnTo>
                        <a:pt x="109" y="30"/>
                      </a:lnTo>
                      <a:lnTo>
                        <a:pt x="108" y="36"/>
                      </a:lnTo>
                      <a:lnTo>
                        <a:pt x="103" y="44"/>
                      </a:lnTo>
                      <a:lnTo>
                        <a:pt x="103" y="48"/>
                      </a:lnTo>
                      <a:lnTo>
                        <a:pt x="105" y="52"/>
                      </a:lnTo>
                      <a:lnTo>
                        <a:pt x="109" y="58"/>
                      </a:lnTo>
                      <a:lnTo>
                        <a:pt x="109" y="57"/>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72" name="Freeform 109"/>
                <p:cNvSpPr>
                  <a:spLocks noChangeAspect="1" noChangeArrowheads="1"/>
                </p:cNvSpPr>
                <p:nvPr/>
              </p:nvSpPr>
              <p:spPr bwMode="auto">
                <a:xfrm>
                  <a:off x="5822" y="2598"/>
                  <a:ext cx="216" cy="205"/>
                </a:xfrm>
                <a:custGeom>
                  <a:avLst/>
                  <a:gdLst/>
                  <a:ahLst/>
                  <a:cxnLst>
                    <a:cxn ang="0">
                      <a:pos x="216" y="0"/>
                    </a:cxn>
                    <a:cxn ang="0">
                      <a:pos x="213" y="79"/>
                    </a:cxn>
                    <a:cxn ang="0">
                      <a:pos x="206" y="81"/>
                    </a:cxn>
                    <a:cxn ang="0">
                      <a:pos x="194" y="75"/>
                    </a:cxn>
                    <a:cxn ang="0">
                      <a:pos x="187" y="75"/>
                    </a:cxn>
                    <a:cxn ang="0">
                      <a:pos x="177" y="80"/>
                    </a:cxn>
                    <a:cxn ang="0">
                      <a:pos x="169" y="91"/>
                    </a:cxn>
                    <a:cxn ang="0">
                      <a:pos x="167" y="103"/>
                    </a:cxn>
                    <a:cxn ang="0">
                      <a:pos x="167" y="111"/>
                    </a:cxn>
                    <a:cxn ang="0">
                      <a:pos x="173" y="120"/>
                    </a:cxn>
                    <a:cxn ang="0">
                      <a:pos x="181" y="129"/>
                    </a:cxn>
                    <a:cxn ang="0">
                      <a:pos x="192" y="131"/>
                    </a:cxn>
                    <a:cxn ang="0">
                      <a:pos x="200" y="129"/>
                    </a:cxn>
                    <a:cxn ang="0">
                      <a:pos x="208" y="124"/>
                    </a:cxn>
                    <a:cxn ang="0">
                      <a:pos x="216" y="134"/>
                    </a:cxn>
                    <a:cxn ang="0">
                      <a:pos x="48" y="205"/>
                    </a:cxn>
                    <a:cxn ang="0">
                      <a:pos x="48" y="131"/>
                    </a:cxn>
                    <a:cxn ang="0">
                      <a:pos x="40" y="124"/>
                    </a:cxn>
                    <a:cxn ang="0">
                      <a:pos x="30" y="129"/>
                    </a:cxn>
                    <a:cxn ang="0">
                      <a:pos x="23" y="131"/>
                    </a:cxn>
                    <a:cxn ang="0">
                      <a:pos x="13" y="129"/>
                    </a:cxn>
                    <a:cxn ang="0">
                      <a:pos x="3" y="120"/>
                    </a:cxn>
                    <a:cxn ang="0">
                      <a:pos x="0" y="111"/>
                    </a:cxn>
                    <a:cxn ang="0">
                      <a:pos x="0" y="103"/>
                    </a:cxn>
                    <a:cxn ang="0">
                      <a:pos x="1" y="91"/>
                    </a:cxn>
                    <a:cxn ang="0">
                      <a:pos x="9" y="80"/>
                    </a:cxn>
                    <a:cxn ang="0">
                      <a:pos x="17" y="75"/>
                    </a:cxn>
                    <a:cxn ang="0">
                      <a:pos x="26" y="75"/>
                    </a:cxn>
                    <a:cxn ang="0">
                      <a:pos x="38" y="81"/>
                    </a:cxn>
                    <a:cxn ang="0">
                      <a:pos x="44" y="79"/>
                    </a:cxn>
                    <a:cxn ang="0">
                      <a:pos x="48" y="0"/>
                    </a:cxn>
                    <a:cxn ang="0">
                      <a:pos x="109" y="1"/>
                    </a:cxn>
                    <a:cxn ang="0">
                      <a:pos x="115" y="12"/>
                    </a:cxn>
                    <a:cxn ang="0">
                      <a:pos x="111" y="22"/>
                    </a:cxn>
                    <a:cxn ang="0">
                      <a:pos x="109" y="33"/>
                    </a:cxn>
                    <a:cxn ang="0">
                      <a:pos x="111" y="44"/>
                    </a:cxn>
                    <a:cxn ang="0">
                      <a:pos x="119" y="55"/>
                    </a:cxn>
                    <a:cxn ang="0">
                      <a:pos x="128" y="60"/>
                    </a:cxn>
                    <a:cxn ang="0">
                      <a:pos x="133" y="60"/>
                    </a:cxn>
                    <a:cxn ang="0">
                      <a:pos x="143" y="58"/>
                    </a:cxn>
                    <a:cxn ang="0">
                      <a:pos x="152" y="50"/>
                    </a:cxn>
                    <a:cxn ang="0">
                      <a:pos x="156" y="39"/>
                    </a:cxn>
                    <a:cxn ang="0">
                      <a:pos x="156" y="28"/>
                    </a:cxn>
                    <a:cxn ang="0">
                      <a:pos x="152" y="15"/>
                    </a:cxn>
                    <a:cxn ang="0">
                      <a:pos x="152" y="7"/>
                    </a:cxn>
                    <a:cxn ang="0">
                      <a:pos x="157" y="0"/>
                    </a:cxn>
                  </a:cxnLst>
                  <a:rect l="0" t="0" r="r" b="b"/>
                  <a:pathLst>
                    <a:path w="216" h="205">
                      <a:moveTo>
                        <a:pt x="157" y="0"/>
                      </a:moveTo>
                      <a:lnTo>
                        <a:pt x="216" y="0"/>
                      </a:lnTo>
                      <a:lnTo>
                        <a:pt x="216" y="75"/>
                      </a:lnTo>
                      <a:lnTo>
                        <a:pt x="213" y="79"/>
                      </a:lnTo>
                      <a:lnTo>
                        <a:pt x="208" y="81"/>
                      </a:lnTo>
                      <a:lnTo>
                        <a:pt x="206" y="81"/>
                      </a:lnTo>
                      <a:lnTo>
                        <a:pt x="200" y="76"/>
                      </a:lnTo>
                      <a:lnTo>
                        <a:pt x="194" y="75"/>
                      </a:lnTo>
                      <a:lnTo>
                        <a:pt x="192" y="75"/>
                      </a:lnTo>
                      <a:lnTo>
                        <a:pt x="187" y="75"/>
                      </a:lnTo>
                      <a:lnTo>
                        <a:pt x="181" y="76"/>
                      </a:lnTo>
                      <a:lnTo>
                        <a:pt x="177" y="80"/>
                      </a:lnTo>
                      <a:lnTo>
                        <a:pt x="173" y="86"/>
                      </a:lnTo>
                      <a:lnTo>
                        <a:pt x="169" y="91"/>
                      </a:lnTo>
                      <a:lnTo>
                        <a:pt x="167" y="96"/>
                      </a:lnTo>
                      <a:lnTo>
                        <a:pt x="167" y="103"/>
                      </a:lnTo>
                      <a:lnTo>
                        <a:pt x="167" y="103"/>
                      </a:lnTo>
                      <a:lnTo>
                        <a:pt x="167" y="111"/>
                      </a:lnTo>
                      <a:lnTo>
                        <a:pt x="169" y="115"/>
                      </a:lnTo>
                      <a:lnTo>
                        <a:pt x="173" y="120"/>
                      </a:lnTo>
                      <a:lnTo>
                        <a:pt x="177" y="125"/>
                      </a:lnTo>
                      <a:lnTo>
                        <a:pt x="181" y="129"/>
                      </a:lnTo>
                      <a:lnTo>
                        <a:pt x="187" y="131"/>
                      </a:lnTo>
                      <a:lnTo>
                        <a:pt x="192" y="131"/>
                      </a:lnTo>
                      <a:lnTo>
                        <a:pt x="194" y="131"/>
                      </a:lnTo>
                      <a:lnTo>
                        <a:pt x="200" y="129"/>
                      </a:lnTo>
                      <a:lnTo>
                        <a:pt x="206" y="124"/>
                      </a:lnTo>
                      <a:lnTo>
                        <a:pt x="208" y="124"/>
                      </a:lnTo>
                      <a:lnTo>
                        <a:pt x="213" y="126"/>
                      </a:lnTo>
                      <a:lnTo>
                        <a:pt x="216" y="134"/>
                      </a:lnTo>
                      <a:lnTo>
                        <a:pt x="216" y="205"/>
                      </a:lnTo>
                      <a:lnTo>
                        <a:pt x="48" y="205"/>
                      </a:lnTo>
                      <a:lnTo>
                        <a:pt x="48" y="134"/>
                      </a:lnTo>
                      <a:lnTo>
                        <a:pt x="48" y="131"/>
                      </a:lnTo>
                      <a:lnTo>
                        <a:pt x="44" y="126"/>
                      </a:lnTo>
                      <a:lnTo>
                        <a:pt x="40" y="124"/>
                      </a:lnTo>
                      <a:lnTo>
                        <a:pt x="38" y="124"/>
                      </a:lnTo>
                      <a:lnTo>
                        <a:pt x="30" y="129"/>
                      </a:lnTo>
                      <a:lnTo>
                        <a:pt x="26" y="131"/>
                      </a:lnTo>
                      <a:lnTo>
                        <a:pt x="23" y="131"/>
                      </a:lnTo>
                      <a:lnTo>
                        <a:pt x="17" y="131"/>
                      </a:lnTo>
                      <a:lnTo>
                        <a:pt x="13" y="129"/>
                      </a:lnTo>
                      <a:lnTo>
                        <a:pt x="9" y="125"/>
                      </a:lnTo>
                      <a:lnTo>
                        <a:pt x="3" y="120"/>
                      </a:lnTo>
                      <a:lnTo>
                        <a:pt x="1" y="115"/>
                      </a:lnTo>
                      <a:lnTo>
                        <a:pt x="0" y="111"/>
                      </a:lnTo>
                      <a:lnTo>
                        <a:pt x="0" y="103"/>
                      </a:lnTo>
                      <a:lnTo>
                        <a:pt x="0" y="103"/>
                      </a:lnTo>
                      <a:lnTo>
                        <a:pt x="0" y="96"/>
                      </a:lnTo>
                      <a:lnTo>
                        <a:pt x="1" y="91"/>
                      </a:lnTo>
                      <a:lnTo>
                        <a:pt x="3" y="86"/>
                      </a:lnTo>
                      <a:lnTo>
                        <a:pt x="9" y="80"/>
                      </a:lnTo>
                      <a:lnTo>
                        <a:pt x="13" y="76"/>
                      </a:lnTo>
                      <a:lnTo>
                        <a:pt x="17" y="75"/>
                      </a:lnTo>
                      <a:lnTo>
                        <a:pt x="23" y="75"/>
                      </a:lnTo>
                      <a:lnTo>
                        <a:pt x="26" y="75"/>
                      </a:lnTo>
                      <a:lnTo>
                        <a:pt x="30" y="76"/>
                      </a:lnTo>
                      <a:lnTo>
                        <a:pt x="38" y="81"/>
                      </a:lnTo>
                      <a:lnTo>
                        <a:pt x="40" y="81"/>
                      </a:lnTo>
                      <a:lnTo>
                        <a:pt x="44" y="79"/>
                      </a:lnTo>
                      <a:lnTo>
                        <a:pt x="48" y="75"/>
                      </a:lnTo>
                      <a:lnTo>
                        <a:pt x="48" y="0"/>
                      </a:lnTo>
                      <a:lnTo>
                        <a:pt x="109" y="0"/>
                      </a:lnTo>
                      <a:lnTo>
                        <a:pt x="109" y="1"/>
                      </a:lnTo>
                      <a:lnTo>
                        <a:pt x="114" y="7"/>
                      </a:lnTo>
                      <a:lnTo>
                        <a:pt x="115" y="12"/>
                      </a:lnTo>
                      <a:lnTo>
                        <a:pt x="115" y="15"/>
                      </a:lnTo>
                      <a:lnTo>
                        <a:pt x="111" y="22"/>
                      </a:lnTo>
                      <a:lnTo>
                        <a:pt x="109" y="28"/>
                      </a:lnTo>
                      <a:lnTo>
                        <a:pt x="109" y="33"/>
                      </a:lnTo>
                      <a:lnTo>
                        <a:pt x="109" y="39"/>
                      </a:lnTo>
                      <a:lnTo>
                        <a:pt x="111" y="44"/>
                      </a:lnTo>
                      <a:lnTo>
                        <a:pt x="114" y="50"/>
                      </a:lnTo>
                      <a:lnTo>
                        <a:pt x="119" y="55"/>
                      </a:lnTo>
                      <a:lnTo>
                        <a:pt x="122" y="58"/>
                      </a:lnTo>
                      <a:lnTo>
                        <a:pt x="128" y="60"/>
                      </a:lnTo>
                      <a:lnTo>
                        <a:pt x="133" y="60"/>
                      </a:lnTo>
                      <a:lnTo>
                        <a:pt x="133" y="60"/>
                      </a:lnTo>
                      <a:lnTo>
                        <a:pt x="138" y="60"/>
                      </a:lnTo>
                      <a:lnTo>
                        <a:pt x="143" y="58"/>
                      </a:lnTo>
                      <a:lnTo>
                        <a:pt x="147" y="55"/>
                      </a:lnTo>
                      <a:lnTo>
                        <a:pt x="152" y="50"/>
                      </a:lnTo>
                      <a:lnTo>
                        <a:pt x="155" y="44"/>
                      </a:lnTo>
                      <a:lnTo>
                        <a:pt x="156" y="39"/>
                      </a:lnTo>
                      <a:lnTo>
                        <a:pt x="157" y="33"/>
                      </a:lnTo>
                      <a:lnTo>
                        <a:pt x="156" y="28"/>
                      </a:lnTo>
                      <a:lnTo>
                        <a:pt x="155" y="22"/>
                      </a:lnTo>
                      <a:lnTo>
                        <a:pt x="152" y="15"/>
                      </a:lnTo>
                      <a:lnTo>
                        <a:pt x="152" y="12"/>
                      </a:lnTo>
                      <a:lnTo>
                        <a:pt x="152" y="7"/>
                      </a:lnTo>
                      <a:lnTo>
                        <a:pt x="157" y="1"/>
                      </a:lnTo>
                      <a:lnTo>
                        <a:pt x="157" y="0"/>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73" name="Freeform 110"/>
                <p:cNvSpPr>
                  <a:spLocks noChangeAspect="1" noChangeArrowheads="1"/>
                </p:cNvSpPr>
                <p:nvPr/>
              </p:nvSpPr>
              <p:spPr bwMode="auto">
                <a:xfrm>
                  <a:off x="5989" y="2598"/>
                  <a:ext cx="267" cy="205"/>
                </a:xfrm>
                <a:custGeom>
                  <a:avLst/>
                  <a:gdLst/>
                  <a:ahLst/>
                  <a:cxnLst>
                    <a:cxn ang="0">
                      <a:pos x="218" y="0"/>
                    </a:cxn>
                    <a:cxn ang="0">
                      <a:pos x="224" y="79"/>
                    </a:cxn>
                    <a:cxn ang="0">
                      <a:pos x="230" y="81"/>
                    </a:cxn>
                    <a:cxn ang="0">
                      <a:pos x="242" y="75"/>
                    </a:cxn>
                    <a:cxn ang="0">
                      <a:pos x="249" y="75"/>
                    </a:cxn>
                    <a:cxn ang="0">
                      <a:pos x="259" y="80"/>
                    </a:cxn>
                    <a:cxn ang="0">
                      <a:pos x="266" y="91"/>
                    </a:cxn>
                    <a:cxn ang="0">
                      <a:pos x="267" y="103"/>
                    </a:cxn>
                    <a:cxn ang="0">
                      <a:pos x="267" y="111"/>
                    </a:cxn>
                    <a:cxn ang="0">
                      <a:pos x="264" y="120"/>
                    </a:cxn>
                    <a:cxn ang="0">
                      <a:pos x="254" y="129"/>
                    </a:cxn>
                    <a:cxn ang="0">
                      <a:pos x="246" y="131"/>
                    </a:cxn>
                    <a:cxn ang="0">
                      <a:pos x="237" y="129"/>
                    </a:cxn>
                    <a:cxn ang="0">
                      <a:pos x="228" y="124"/>
                    </a:cxn>
                    <a:cxn ang="0">
                      <a:pos x="218" y="134"/>
                    </a:cxn>
                    <a:cxn ang="0">
                      <a:pos x="49" y="205"/>
                    </a:cxn>
                    <a:cxn ang="0">
                      <a:pos x="49" y="131"/>
                    </a:cxn>
                    <a:cxn ang="0">
                      <a:pos x="41" y="124"/>
                    </a:cxn>
                    <a:cxn ang="0">
                      <a:pos x="33" y="129"/>
                    </a:cxn>
                    <a:cxn ang="0">
                      <a:pos x="25" y="131"/>
                    </a:cxn>
                    <a:cxn ang="0">
                      <a:pos x="14" y="129"/>
                    </a:cxn>
                    <a:cxn ang="0">
                      <a:pos x="6" y="120"/>
                    </a:cxn>
                    <a:cxn ang="0">
                      <a:pos x="0" y="111"/>
                    </a:cxn>
                    <a:cxn ang="0">
                      <a:pos x="0" y="103"/>
                    </a:cxn>
                    <a:cxn ang="0">
                      <a:pos x="2" y="91"/>
                    </a:cxn>
                    <a:cxn ang="0">
                      <a:pos x="10" y="80"/>
                    </a:cxn>
                    <a:cxn ang="0">
                      <a:pos x="20" y="75"/>
                    </a:cxn>
                    <a:cxn ang="0">
                      <a:pos x="27" y="75"/>
                    </a:cxn>
                    <a:cxn ang="0">
                      <a:pos x="38" y="81"/>
                    </a:cxn>
                    <a:cxn ang="0">
                      <a:pos x="46" y="79"/>
                    </a:cxn>
                    <a:cxn ang="0">
                      <a:pos x="49" y="0"/>
                    </a:cxn>
                    <a:cxn ang="0">
                      <a:pos x="111" y="1"/>
                    </a:cxn>
                    <a:cxn ang="0">
                      <a:pos x="117" y="12"/>
                    </a:cxn>
                    <a:cxn ang="0">
                      <a:pos x="112" y="22"/>
                    </a:cxn>
                    <a:cxn ang="0">
                      <a:pos x="111" y="33"/>
                    </a:cxn>
                    <a:cxn ang="0">
                      <a:pos x="112" y="44"/>
                    </a:cxn>
                    <a:cxn ang="0">
                      <a:pos x="121" y="55"/>
                    </a:cxn>
                    <a:cxn ang="0">
                      <a:pos x="128" y="60"/>
                    </a:cxn>
                    <a:cxn ang="0">
                      <a:pos x="134" y="60"/>
                    </a:cxn>
                    <a:cxn ang="0">
                      <a:pos x="145" y="58"/>
                    </a:cxn>
                    <a:cxn ang="0">
                      <a:pos x="154" y="50"/>
                    </a:cxn>
                    <a:cxn ang="0">
                      <a:pos x="158" y="39"/>
                    </a:cxn>
                    <a:cxn ang="0">
                      <a:pos x="158" y="28"/>
                    </a:cxn>
                    <a:cxn ang="0">
                      <a:pos x="153" y="15"/>
                    </a:cxn>
                    <a:cxn ang="0">
                      <a:pos x="154" y="7"/>
                    </a:cxn>
                    <a:cxn ang="0">
                      <a:pos x="159" y="0"/>
                    </a:cxn>
                  </a:cxnLst>
                  <a:rect l="0" t="0" r="r" b="b"/>
                  <a:pathLst>
                    <a:path w="267" h="205">
                      <a:moveTo>
                        <a:pt x="159" y="0"/>
                      </a:moveTo>
                      <a:lnTo>
                        <a:pt x="218" y="0"/>
                      </a:lnTo>
                      <a:lnTo>
                        <a:pt x="218" y="75"/>
                      </a:lnTo>
                      <a:lnTo>
                        <a:pt x="224" y="79"/>
                      </a:lnTo>
                      <a:lnTo>
                        <a:pt x="228" y="81"/>
                      </a:lnTo>
                      <a:lnTo>
                        <a:pt x="230" y="81"/>
                      </a:lnTo>
                      <a:lnTo>
                        <a:pt x="237" y="76"/>
                      </a:lnTo>
                      <a:lnTo>
                        <a:pt x="242" y="75"/>
                      </a:lnTo>
                      <a:lnTo>
                        <a:pt x="246" y="75"/>
                      </a:lnTo>
                      <a:lnTo>
                        <a:pt x="249" y="75"/>
                      </a:lnTo>
                      <a:lnTo>
                        <a:pt x="254" y="76"/>
                      </a:lnTo>
                      <a:lnTo>
                        <a:pt x="259" y="80"/>
                      </a:lnTo>
                      <a:lnTo>
                        <a:pt x="264" y="86"/>
                      </a:lnTo>
                      <a:lnTo>
                        <a:pt x="266" y="91"/>
                      </a:lnTo>
                      <a:lnTo>
                        <a:pt x="267" y="96"/>
                      </a:lnTo>
                      <a:lnTo>
                        <a:pt x="267" y="103"/>
                      </a:lnTo>
                      <a:lnTo>
                        <a:pt x="267" y="103"/>
                      </a:lnTo>
                      <a:lnTo>
                        <a:pt x="267" y="111"/>
                      </a:lnTo>
                      <a:lnTo>
                        <a:pt x="266" y="115"/>
                      </a:lnTo>
                      <a:lnTo>
                        <a:pt x="264" y="120"/>
                      </a:lnTo>
                      <a:lnTo>
                        <a:pt x="259" y="125"/>
                      </a:lnTo>
                      <a:lnTo>
                        <a:pt x="254" y="129"/>
                      </a:lnTo>
                      <a:lnTo>
                        <a:pt x="249" y="131"/>
                      </a:lnTo>
                      <a:lnTo>
                        <a:pt x="246" y="131"/>
                      </a:lnTo>
                      <a:lnTo>
                        <a:pt x="242" y="131"/>
                      </a:lnTo>
                      <a:lnTo>
                        <a:pt x="237" y="129"/>
                      </a:lnTo>
                      <a:lnTo>
                        <a:pt x="230" y="124"/>
                      </a:lnTo>
                      <a:lnTo>
                        <a:pt x="228" y="124"/>
                      </a:lnTo>
                      <a:lnTo>
                        <a:pt x="224" y="126"/>
                      </a:lnTo>
                      <a:lnTo>
                        <a:pt x="218" y="134"/>
                      </a:lnTo>
                      <a:lnTo>
                        <a:pt x="218" y="205"/>
                      </a:lnTo>
                      <a:lnTo>
                        <a:pt x="49" y="205"/>
                      </a:lnTo>
                      <a:lnTo>
                        <a:pt x="49" y="134"/>
                      </a:lnTo>
                      <a:lnTo>
                        <a:pt x="49" y="131"/>
                      </a:lnTo>
                      <a:lnTo>
                        <a:pt x="46" y="126"/>
                      </a:lnTo>
                      <a:lnTo>
                        <a:pt x="41" y="124"/>
                      </a:lnTo>
                      <a:lnTo>
                        <a:pt x="39" y="124"/>
                      </a:lnTo>
                      <a:lnTo>
                        <a:pt x="33" y="129"/>
                      </a:lnTo>
                      <a:lnTo>
                        <a:pt x="27" y="131"/>
                      </a:lnTo>
                      <a:lnTo>
                        <a:pt x="25" y="131"/>
                      </a:lnTo>
                      <a:lnTo>
                        <a:pt x="20" y="131"/>
                      </a:lnTo>
                      <a:lnTo>
                        <a:pt x="14" y="129"/>
                      </a:lnTo>
                      <a:lnTo>
                        <a:pt x="10" y="125"/>
                      </a:lnTo>
                      <a:lnTo>
                        <a:pt x="6" y="120"/>
                      </a:lnTo>
                      <a:lnTo>
                        <a:pt x="2" y="115"/>
                      </a:lnTo>
                      <a:lnTo>
                        <a:pt x="0" y="111"/>
                      </a:lnTo>
                      <a:lnTo>
                        <a:pt x="0" y="103"/>
                      </a:lnTo>
                      <a:lnTo>
                        <a:pt x="0" y="103"/>
                      </a:lnTo>
                      <a:lnTo>
                        <a:pt x="0" y="96"/>
                      </a:lnTo>
                      <a:lnTo>
                        <a:pt x="2" y="91"/>
                      </a:lnTo>
                      <a:lnTo>
                        <a:pt x="6" y="86"/>
                      </a:lnTo>
                      <a:lnTo>
                        <a:pt x="10" y="80"/>
                      </a:lnTo>
                      <a:lnTo>
                        <a:pt x="14" y="76"/>
                      </a:lnTo>
                      <a:lnTo>
                        <a:pt x="20" y="75"/>
                      </a:lnTo>
                      <a:lnTo>
                        <a:pt x="25" y="75"/>
                      </a:lnTo>
                      <a:lnTo>
                        <a:pt x="27" y="75"/>
                      </a:lnTo>
                      <a:lnTo>
                        <a:pt x="33" y="76"/>
                      </a:lnTo>
                      <a:lnTo>
                        <a:pt x="38" y="81"/>
                      </a:lnTo>
                      <a:lnTo>
                        <a:pt x="41" y="81"/>
                      </a:lnTo>
                      <a:lnTo>
                        <a:pt x="46" y="79"/>
                      </a:lnTo>
                      <a:lnTo>
                        <a:pt x="49" y="75"/>
                      </a:lnTo>
                      <a:lnTo>
                        <a:pt x="49" y="0"/>
                      </a:lnTo>
                      <a:lnTo>
                        <a:pt x="109" y="0"/>
                      </a:lnTo>
                      <a:lnTo>
                        <a:pt x="111" y="1"/>
                      </a:lnTo>
                      <a:lnTo>
                        <a:pt x="116" y="7"/>
                      </a:lnTo>
                      <a:lnTo>
                        <a:pt x="117" y="12"/>
                      </a:lnTo>
                      <a:lnTo>
                        <a:pt x="117" y="15"/>
                      </a:lnTo>
                      <a:lnTo>
                        <a:pt x="112" y="22"/>
                      </a:lnTo>
                      <a:lnTo>
                        <a:pt x="111" y="28"/>
                      </a:lnTo>
                      <a:lnTo>
                        <a:pt x="111" y="33"/>
                      </a:lnTo>
                      <a:lnTo>
                        <a:pt x="111" y="39"/>
                      </a:lnTo>
                      <a:lnTo>
                        <a:pt x="112" y="44"/>
                      </a:lnTo>
                      <a:lnTo>
                        <a:pt x="116" y="50"/>
                      </a:lnTo>
                      <a:lnTo>
                        <a:pt x="121" y="55"/>
                      </a:lnTo>
                      <a:lnTo>
                        <a:pt x="124" y="58"/>
                      </a:lnTo>
                      <a:lnTo>
                        <a:pt x="128" y="60"/>
                      </a:lnTo>
                      <a:lnTo>
                        <a:pt x="134" y="60"/>
                      </a:lnTo>
                      <a:lnTo>
                        <a:pt x="134" y="60"/>
                      </a:lnTo>
                      <a:lnTo>
                        <a:pt x="140" y="60"/>
                      </a:lnTo>
                      <a:lnTo>
                        <a:pt x="145" y="58"/>
                      </a:lnTo>
                      <a:lnTo>
                        <a:pt x="148" y="55"/>
                      </a:lnTo>
                      <a:lnTo>
                        <a:pt x="154" y="50"/>
                      </a:lnTo>
                      <a:lnTo>
                        <a:pt x="156" y="44"/>
                      </a:lnTo>
                      <a:lnTo>
                        <a:pt x="158" y="39"/>
                      </a:lnTo>
                      <a:lnTo>
                        <a:pt x="158" y="33"/>
                      </a:lnTo>
                      <a:lnTo>
                        <a:pt x="158" y="28"/>
                      </a:lnTo>
                      <a:lnTo>
                        <a:pt x="156" y="22"/>
                      </a:lnTo>
                      <a:lnTo>
                        <a:pt x="153" y="15"/>
                      </a:lnTo>
                      <a:lnTo>
                        <a:pt x="153" y="12"/>
                      </a:lnTo>
                      <a:lnTo>
                        <a:pt x="154" y="7"/>
                      </a:lnTo>
                      <a:lnTo>
                        <a:pt x="158" y="1"/>
                      </a:lnTo>
                      <a:lnTo>
                        <a:pt x="159" y="0"/>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sp>
              <p:nvSpPr>
                <p:cNvPr id="74" name="Freeform 111"/>
                <p:cNvSpPr>
                  <a:spLocks noChangeAspect="1" noChangeArrowheads="1"/>
                </p:cNvSpPr>
                <p:nvPr/>
              </p:nvSpPr>
              <p:spPr bwMode="auto">
                <a:xfrm>
                  <a:off x="6207" y="2540"/>
                  <a:ext cx="169" cy="263"/>
                </a:xfrm>
                <a:custGeom>
                  <a:avLst/>
                  <a:gdLst/>
                  <a:ahLst/>
                  <a:cxnLst>
                    <a:cxn ang="0">
                      <a:pos x="110" y="58"/>
                    </a:cxn>
                    <a:cxn ang="0">
                      <a:pos x="169" y="58"/>
                    </a:cxn>
                    <a:cxn ang="0">
                      <a:pos x="169" y="263"/>
                    </a:cxn>
                    <a:cxn ang="0">
                      <a:pos x="0" y="263"/>
                    </a:cxn>
                    <a:cxn ang="0">
                      <a:pos x="0" y="192"/>
                    </a:cxn>
                    <a:cxn ang="0">
                      <a:pos x="6" y="184"/>
                    </a:cxn>
                    <a:cxn ang="0">
                      <a:pos x="10" y="182"/>
                    </a:cxn>
                    <a:cxn ang="0">
                      <a:pos x="12" y="182"/>
                    </a:cxn>
                    <a:cxn ang="0">
                      <a:pos x="19" y="187"/>
                    </a:cxn>
                    <a:cxn ang="0">
                      <a:pos x="24" y="189"/>
                    </a:cxn>
                    <a:cxn ang="0">
                      <a:pos x="28" y="189"/>
                    </a:cxn>
                    <a:cxn ang="0">
                      <a:pos x="31" y="189"/>
                    </a:cxn>
                    <a:cxn ang="0">
                      <a:pos x="36" y="187"/>
                    </a:cxn>
                    <a:cxn ang="0">
                      <a:pos x="41" y="183"/>
                    </a:cxn>
                    <a:cxn ang="0">
                      <a:pos x="46" y="178"/>
                    </a:cxn>
                    <a:cxn ang="0">
                      <a:pos x="48" y="173"/>
                    </a:cxn>
                    <a:cxn ang="0">
                      <a:pos x="49" y="169"/>
                    </a:cxn>
                    <a:cxn ang="0">
                      <a:pos x="49" y="161"/>
                    </a:cxn>
                    <a:cxn ang="0">
                      <a:pos x="49" y="161"/>
                    </a:cxn>
                    <a:cxn ang="0">
                      <a:pos x="49" y="154"/>
                    </a:cxn>
                    <a:cxn ang="0">
                      <a:pos x="48" y="149"/>
                    </a:cxn>
                    <a:cxn ang="0">
                      <a:pos x="46" y="144"/>
                    </a:cxn>
                    <a:cxn ang="0">
                      <a:pos x="41" y="138"/>
                    </a:cxn>
                    <a:cxn ang="0">
                      <a:pos x="36" y="134"/>
                    </a:cxn>
                    <a:cxn ang="0">
                      <a:pos x="31" y="133"/>
                    </a:cxn>
                    <a:cxn ang="0">
                      <a:pos x="28" y="133"/>
                    </a:cxn>
                    <a:cxn ang="0">
                      <a:pos x="24" y="133"/>
                    </a:cxn>
                    <a:cxn ang="0">
                      <a:pos x="19" y="134"/>
                    </a:cxn>
                    <a:cxn ang="0">
                      <a:pos x="12" y="139"/>
                    </a:cxn>
                    <a:cxn ang="0">
                      <a:pos x="10" y="139"/>
                    </a:cxn>
                    <a:cxn ang="0">
                      <a:pos x="6" y="137"/>
                    </a:cxn>
                    <a:cxn ang="0">
                      <a:pos x="0" y="133"/>
                    </a:cxn>
                    <a:cxn ang="0">
                      <a:pos x="0" y="58"/>
                    </a:cxn>
                    <a:cxn ang="0">
                      <a:pos x="62" y="58"/>
                    </a:cxn>
                    <a:cxn ang="0">
                      <a:pos x="62" y="59"/>
                    </a:cxn>
                    <a:cxn ang="0">
                      <a:pos x="66" y="53"/>
                    </a:cxn>
                    <a:cxn ang="0">
                      <a:pos x="68" y="49"/>
                    </a:cxn>
                    <a:cxn ang="0">
                      <a:pos x="68" y="45"/>
                    </a:cxn>
                    <a:cxn ang="0">
                      <a:pos x="64" y="37"/>
                    </a:cxn>
                    <a:cxn ang="0">
                      <a:pos x="62" y="31"/>
                    </a:cxn>
                    <a:cxn ang="0">
                      <a:pos x="61" y="26"/>
                    </a:cxn>
                    <a:cxn ang="0">
                      <a:pos x="62" y="22"/>
                    </a:cxn>
                    <a:cxn ang="0">
                      <a:pos x="64" y="16"/>
                    </a:cxn>
                    <a:cxn ang="0">
                      <a:pos x="67" y="10"/>
                    </a:cxn>
                    <a:cxn ang="0">
                      <a:pos x="71" y="5"/>
                    </a:cxn>
                    <a:cxn ang="0">
                      <a:pos x="76" y="2"/>
                    </a:cxn>
                    <a:cxn ang="0">
                      <a:pos x="80" y="0"/>
                    </a:cxn>
                    <a:cxn ang="0">
                      <a:pos x="85" y="0"/>
                    </a:cxn>
                    <a:cxn ang="0">
                      <a:pos x="85" y="0"/>
                    </a:cxn>
                    <a:cxn ang="0">
                      <a:pos x="92" y="0"/>
                    </a:cxn>
                    <a:cxn ang="0">
                      <a:pos x="96" y="2"/>
                    </a:cxn>
                    <a:cxn ang="0">
                      <a:pos x="100" y="5"/>
                    </a:cxn>
                    <a:cxn ang="0">
                      <a:pos x="104" y="10"/>
                    </a:cxn>
                    <a:cxn ang="0">
                      <a:pos x="107" y="16"/>
                    </a:cxn>
                    <a:cxn ang="0">
                      <a:pos x="109" y="22"/>
                    </a:cxn>
                    <a:cxn ang="0">
                      <a:pos x="109" y="26"/>
                    </a:cxn>
                    <a:cxn ang="0">
                      <a:pos x="109" y="31"/>
                    </a:cxn>
                    <a:cxn ang="0">
                      <a:pos x="107" y="37"/>
                    </a:cxn>
                    <a:cxn ang="0">
                      <a:pos x="104" y="45"/>
                    </a:cxn>
                    <a:cxn ang="0">
                      <a:pos x="104" y="49"/>
                    </a:cxn>
                    <a:cxn ang="0">
                      <a:pos x="105" y="53"/>
                    </a:cxn>
                    <a:cxn ang="0">
                      <a:pos x="109" y="59"/>
                    </a:cxn>
                    <a:cxn ang="0">
                      <a:pos x="110" y="58"/>
                    </a:cxn>
                  </a:cxnLst>
                  <a:rect l="0" t="0" r="r" b="b"/>
                  <a:pathLst>
                    <a:path w="169" h="263">
                      <a:moveTo>
                        <a:pt x="110" y="58"/>
                      </a:moveTo>
                      <a:lnTo>
                        <a:pt x="169" y="58"/>
                      </a:lnTo>
                      <a:lnTo>
                        <a:pt x="169" y="263"/>
                      </a:lnTo>
                      <a:lnTo>
                        <a:pt x="0" y="263"/>
                      </a:lnTo>
                      <a:lnTo>
                        <a:pt x="0" y="192"/>
                      </a:lnTo>
                      <a:lnTo>
                        <a:pt x="6" y="184"/>
                      </a:lnTo>
                      <a:lnTo>
                        <a:pt x="10" y="182"/>
                      </a:lnTo>
                      <a:lnTo>
                        <a:pt x="12" y="182"/>
                      </a:lnTo>
                      <a:lnTo>
                        <a:pt x="19" y="187"/>
                      </a:lnTo>
                      <a:lnTo>
                        <a:pt x="24" y="189"/>
                      </a:lnTo>
                      <a:lnTo>
                        <a:pt x="28" y="189"/>
                      </a:lnTo>
                      <a:lnTo>
                        <a:pt x="31" y="189"/>
                      </a:lnTo>
                      <a:lnTo>
                        <a:pt x="36" y="187"/>
                      </a:lnTo>
                      <a:lnTo>
                        <a:pt x="41" y="183"/>
                      </a:lnTo>
                      <a:lnTo>
                        <a:pt x="46" y="178"/>
                      </a:lnTo>
                      <a:lnTo>
                        <a:pt x="48" y="173"/>
                      </a:lnTo>
                      <a:lnTo>
                        <a:pt x="49" y="169"/>
                      </a:lnTo>
                      <a:lnTo>
                        <a:pt x="49" y="161"/>
                      </a:lnTo>
                      <a:lnTo>
                        <a:pt x="49" y="161"/>
                      </a:lnTo>
                      <a:lnTo>
                        <a:pt x="49" y="154"/>
                      </a:lnTo>
                      <a:lnTo>
                        <a:pt x="48" y="149"/>
                      </a:lnTo>
                      <a:lnTo>
                        <a:pt x="46" y="144"/>
                      </a:lnTo>
                      <a:lnTo>
                        <a:pt x="41" y="138"/>
                      </a:lnTo>
                      <a:lnTo>
                        <a:pt x="36" y="134"/>
                      </a:lnTo>
                      <a:lnTo>
                        <a:pt x="31" y="133"/>
                      </a:lnTo>
                      <a:lnTo>
                        <a:pt x="28" y="133"/>
                      </a:lnTo>
                      <a:lnTo>
                        <a:pt x="24" y="133"/>
                      </a:lnTo>
                      <a:lnTo>
                        <a:pt x="19" y="134"/>
                      </a:lnTo>
                      <a:lnTo>
                        <a:pt x="12" y="139"/>
                      </a:lnTo>
                      <a:lnTo>
                        <a:pt x="10" y="139"/>
                      </a:lnTo>
                      <a:lnTo>
                        <a:pt x="6" y="137"/>
                      </a:lnTo>
                      <a:lnTo>
                        <a:pt x="0" y="133"/>
                      </a:lnTo>
                      <a:lnTo>
                        <a:pt x="0" y="58"/>
                      </a:lnTo>
                      <a:lnTo>
                        <a:pt x="62" y="58"/>
                      </a:lnTo>
                      <a:lnTo>
                        <a:pt x="62" y="59"/>
                      </a:lnTo>
                      <a:lnTo>
                        <a:pt x="66" y="53"/>
                      </a:lnTo>
                      <a:lnTo>
                        <a:pt x="68" y="49"/>
                      </a:lnTo>
                      <a:lnTo>
                        <a:pt x="68" y="45"/>
                      </a:lnTo>
                      <a:lnTo>
                        <a:pt x="64" y="37"/>
                      </a:lnTo>
                      <a:lnTo>
                        <a:pt x="62" y="31"/>
                      </a:lnTo>
                      <a:lnTo>
                        <a:pt x="61" y="26"/>
                      </a:lnTo>
                      <a:lnTo>
                        <a:pt x="62" y="22"/>
                      </a:lnTo>
                      <a:lnTo>
                        <a:pt x="64" y="16"/>
                      </a:lnTo>
                      <a:lnTo>
                        <a:pt x="67" y="10"/>
                      </a:lnTo>
                      <a:lnTo>
                        <a:pt x="71" y="5"/>
                      </a:lnTo>
                      <a:lnTo>
                        <a:pt x="76" y="2"/>
                      </a:lnTo>
                      <a:lnTo>
                        <a:pt x="80" y="0"/>
                      </a:lnTo>
                      <a:lnTo>
                        <a:pt x="85" y="0"/>
                      </a:lnTo>
                      <a:lnTo>
                        <a:pt x="85" y="0"/>
                      </a:lnTo>
                      <a:lnTo>
                        <a:pt x="92" y="0"/>
                      </a:lnTo>
                      <a:lnTo>
                        <a:pt x="96" y="2"/>
                      </a:lnTo>
                      <a:lnTo>
                        <a:pt x="100" y="5"/>
                      </a:lnTo>
                      <a:lnTo>
                        <a:pt x="104" y="10"/>
                      </a:lnTo>
                      <a:lnTo>
                        <a:pt x="107" y="16"/>
                      </a:lnTo>
                      <a:lnTo>
                        <a:pt x="109" y="22"/>
                      </a:lnTo>
                      <a:lnTo>
                        <a:pt x="109" y="26"/>
                      </a:lnTo>
                      <a:lnTo>
                        <a:pt x="109" y="31"/>
                      </a:lnTo>
                      <a:lnTo>
                        <a:pt x="107" y="37"/>
                      </a:lnTo>
                      <a:lnTo>
                        <a:pt x="104" y="45"/>
                      </a:lnTo>
                      <a:lnTo>
                        <a:pt x="104" y="49"/>
                      </a:lnTo>
                      <a:lnTo>
                        <a:pt x="105" y="53"/>
                      </a:lnTo>
                      <a:lnTo>
                        <a:pt x="109" y="59"/>
                      </a:lnTo>
                      <a:lnTo>
                        <a:pt x="110" y="58"/>
                      </a:lnTo>
                      <a:close/>
                    </a:path>
                  </a:pathLst>
                </a:custGeom>
                <a:solidFill>
                  <a:srgbClr val="1079FF"/>
                </a:solidFill>
                <a:ln w="12700">
                  <a:solidFill>
                    <a:srgbClr val="000000"/>
                  </a:solidFill>
                  <a:round/>
                </a:ln>
                <a:effectLst/>
              </p:spPr>
              <p:txBody>
                <a:bodyPr wrap="none"/>
                <a:lstStyle/>
                <a:p>
                  <a:endParaRPr lang="zh-CN" altLang="en-US">
                    <a:latin typeface="Microsoft YaHei" panose="020B0503020204020204" pitchFamily="34" charset="-122"/>
                    <a:ea typeface="Microsoft YaHei" panose="020B0503020204020204" pitchFamily="34" charset="-122"/>
                  </a:endParaRPr>
                </a:p>
              </p:txBody>
            </p:sp>
          </p:grpSp>
          <p:sp>
            <p:nvSpPr>
              <p:cNvPr id="53" name="Text Box 112"/>
              <p:cNvSpPr txBox="1">
                <a:spLocks noChangeArrowheads="1"/>
              </p:cNvSpPr>
              <p:nvPr/>
            </p:nvSpPr>
            <p:spPr bwMode="auto">
              <a:xfrm>
                <a:off x="2225824" y="5877272"/>
                <a:ext cx="1410072" cy="271324"/>
              </a:xfrm>
              <a:prstGeom prst="rect">
                <a:avLst/>
              </a:prstGeom>
              <a:noFill/>
              <a:ln w="9525">
                <a:noFill/>
                <a:miter lim="800000"/>
              </a:ln>
              <a:effectLst/>
            </p:spPr>
            <p:txBody>
              <a:bodyPr wrap="square" lIns="101059" tIns="50530" rIns="101059" bIns="50530">
                <a:spAutoFit/>
              </a:bodyPr>
              <a:lstStyle/>
              <a:p>
                <a:pPr defTabSz="1011555">
                  <a:spcBef>
                    <a:spcPct val="50000"/>
                  </a:spcBef>
                </a:pPr>
                <a:r>
                  <a:rPr kumimoji="1" lang="zh-CN" altLang="en-US" sz="1100" b="1" dirty="0" smtClean="0">
                    <a:solidFill>
                      <a:schemeClr val="bg1"/>
                    </a:solidFill>
                    <a:latin typeface="Microsoft YaHei" panose="020B0503020204020204" pitchFamily="34" charset="-122"/>
                    <a:ea typeface="Microsoft YaHei" panose="020B0503020204020204" pitchFamily="34" charset="-122"/>
                  </a:rPr>
                  <a:t>知识</a:t>
                </a:r>
                <a:r>
                  <a:rPr kumimoji="1" lang="en-US" altLang="zh-CN" sz="1100" b="1" dirty="0" smtClean="0">
                    <a:solidFill>
                      <a:schemeClr val="bg1"/>
                    </a:solidFill>
                    <a:latin typeface="Microsoft YaHei" panose="020B0503020204020204" pitchFamily="34" charset="-122"/>
                    <a:ea typeface="Microsoft YaHei" panose="020B0503020204020204" pitchFamily="34" charset="-122"/>
                  </a:rPr>
                  <a:t>/</a:t>
                </a:r>
                <a:r>
                  <a:rPr kumimoji="1" lang="zh-CN" altLang="en-US" sz="1100" b="1" dirty="0" smtClean="0">
                    <a:solidFill>
                      <a:schemeClr val="bg1"/>
                    </a:solidFill>
                    <a:latin typeface="Microsoft YaHei" panose="020B0503020204020204" pitchFamily="34" charset="-122"/>
                    <a:ea typeface="Microsoft YaHei" panose="020B0503020204020204" pitchFamily="34" charset="-122"/>
                  </a:rPr>
                  <a:t>规则</a:t>
                </a:r>
                <a:endParaRPr kumimoji="1" lang="en-US" altLang="zh-CN" sz="1100" b="1" dirty="0">
                  <a:solidFill>
                    <a:schemeClr val="bg1"/>
                  </a:solidFill>
                  <a:latin typeface="Microsoft YaHei" panose="020B0503020204020204" pitchFamily="34" charset="-122"/>
                  <a:ea typeface="Microsoft YaHei" panose="020B0503020204020204" pitchFamily="34" charset="-122"/>
                </a:endParaRPr>
              </a:p>
            </p:txBody>
          </p:sp>
        </p:grpSp>
      </p:grpSp>
      <p:sp>
        <p:nvSpPr>
          <p:cNvPr id="123" name="文本框 122"/>
          <p:cNvSpPr txBox="1"/>
          <p:nvPr/>
        </p:nvSpPr>
        <p:spPr>
          <a:xfrm>
            <a:off x="7557844" y="2160633"/>
            <a:ext cx="3904180" cy="2585323"/>
          </a:xfrm>
          <a:prstGeom prst="rect">
            <a:avLst/>
          </a:prstGeom>
          <a:noFill/>
        </p:spPr>
        <p:txBody>
          <a:bodyPr wrap="square" rtlCol="0">
            <a:spAutoFit/>
          </a:bodyPr>
          <a:lstStyle/>
          <a:p>
            <a:pPr defTabSz="784225" eaLnBrk="0" hangingPunct="0">
              <a:buSzPct val="50000"/>
            </a:pPr>
            <a:r>
              <a:rPr lang="en-US" altLang="zh-CN" dirty="0">
                <a:solidFill>
                  <a:schemeClr val="bg1"/>
                </a:solidFill>
                <a:latin typeface="Microsoft YaHei" panose="020B0503020204020204" pitchFamily="34" charset="-122"/>
                <a:ea typeface="Microsoft YaHei" panose="020B0503020204020204" pitchFamily="34" charset="-122"/>
              </a:rPr>
              <a:t>1</a:t>
            </a:r>
            <a:r>
              <a:rPr lang="zh-CN" altLang="en-US" dirty="0" smtClean="0">
                <a:solidFill>
                  <a:schemeClr val="bg1"/>
                </a:solidFill>
                <a:latin typeface="Microsoft YaHei" panose="020B0503020204020204" pitchFamily="34" charset="-122"/>
                <a:ea typeface="Microsoft YaHei" panose="020B0503020204020204" pitchFamily="34" charset="-122"/>
              </a:rPr>
              <a:t>、</a:t>
            </a:r>
            <a:r>
              <a:rPr lang="zh-CN" altLang="en-US" b="1" dirty="0">
                <a:solidFill>
                  <a:srgbClr val="FFFFFF"/>
                </a:solidFill>
                <a:latin typeface="Microsoft YaHei" panose="020B0503020204020204" pitchFamily="34" charset="-122"/>
                <a:ea typeface="Microsoft YaHei" panose="020B0503020204020204" pitchFamily="34" charset="-122"/>
              </a:rPr>
              <a:t>联机事务处理</a:t>
            </a:r>
            <a:r>
              <a:rPr lang="en-US" altLang="zh-CN" b="1" dirty="0">
                <a:solidFill>
                  <a:srgbClr val="FFFFFF"/>
                </a:solidFill>
                <a:latin typeface="Microsoft YaHei" panose="020B0503020204020204" pitchFamily="34" charset="-122"/>
                <a:ea typeface="Microsoft YaHei" panose="020B0503020204020204" pitchFamily="34" charset="-122"/>
              </a:rPr>
              <a:t>(OLTP)</a:t>
            </a:r>
            <a:r>
              <a:rPr lang="zh-CN" altLang="en-US" b="1" dirty="0">
                <a:solidFill>
                  <a:srgbClr val="FFFFFF"/>
                </a:solidFill>
                <a:latin typeface="Microsoft YaHei" panose="020B0503020204020204" pitchFamily="34" charset="-122"/>
                <a:ea typeface="Microsoft YaHei" panose="020B0503020204020204" pitchFamily="34" charset="-122"/>
              </a:rPr>
              <a:t>： 存储</a:t>
            </a:r>
            <a:r>
              <a:rPr lang="en-US" altLang="zh-CN" b="1" dirty="0">
                <a:solidFill>
                  <a:srgbClr val="FFFFFF"/>
                </a:solidFill>
                <a:latin typeface="Microsoft YaHei" panose="020B0503020204020204" pitchFamily="34" charset="-122"/>
                <a:ea typeface="Microsoft YaHei" panose="020B0503020204020204" pitchFamily="34" charset="-122"/>
              </a:rPr>
              <a:t>/</a:t>
            </a:r>
            <a:r>
              <a:rPr lang="zh-CN" altLang="en-US" b="1" dirty="0">
                <a:solidFill>
                  <a:srgbClr val="FFFFFF"/>
                </a:solidFill>
                <a:latin typeface="Microsoft YaHei" panose="020B0503020204020204" pitchFamily="34" charset="-122"/>
                <a:ea typeface="Microsoft YaHei" panose="020B0503020204020204" pitchFamily="34" charset="-122"/>
              </a:rPr>
              <a:t>检索</a:t>
            </a:r>
            <a:r>
              <a:rPr lang="zh-CN" altLang="en-US" b="1" dirty="0">
                <a:solidFill>
                  <a:srgbClr val="FFFF00"/>
                </a:solidFill>
                <a:latin typeface="Microsoft YaHei" panose="020B0503020204020204" pitchFamily="34" charset="-122"/>
                <a:ea typeface="Microsoft YaHei" panose="020B0503020204020204" pitchFamily="34" charset="-122"/>
              </a:rPr>
              <a:t>业务应用中活动的数据</a:t>
            </a:r>
            <a:r>
              <a:rPr lang="zh-CN" altLang="en-US" b="1" dirty="0">
                <a:solidFill>
                  <a:srgbClr val="FFFFFF"/>
                </a:solidFill>
                <a:latin typeface="Microsoft YaHei" panose="020B0503020204020204" pitchFamily="34" charset="-122"/>
                <a:ea typeface="Microsoft YaHei" panose="020B0503020204020204" pitchFamily="34" charset="-122"/>
              </a:rPr>
              <a:t>以支撑日常的业务活动</a:t>
            </a:r>
            <a:r>
              <a:rPr lang="zh-CN" altLang="en-US" b="1" dirty="0" smtClean="0">
                <a:solidFill>
                  <a:srgbClr val="FFFFFF"/>
                </a:solidFill>
                <a:latin typeface="Microsoft YaHei" panose="020B0503020204020204" pitchFamily="34" charset="-122"/>
                <a:ea typeface="Microsoft YaHei" panose="020B0503020204020204" pitchFamily="34" charset="-122"/>
              </a:rPr>
              <a:t>；</a:t>
            </a:r>
            <a:endParaRPr lang="en-US" altLang="zh-CN" b="1" dirty="0" smtClean="0">
              <a:solidFill>
                <a:srgbClr val="FFFFFF"/>
              </a:solidFill>
              <a:latin typeface="Microsoft YaHei" panose="020B0503020204020204" pitchFamily="34" charset="-122"/>
              <a:ea typeface="Microsoft YaHei" panose="020B0503020204020204" pitchFamily="34" charset="-122"/>
            </a:endParaRPr>
          </a:p>
          <a:p>
            <a:pPr defTabSz="784225" eaLnBrk="0" hangingPunct="0">
              <a:buSzPct val="50000"/>
            </a:pPr>
            <a:endParaRPr lang="en-US" altLang="zh-CN" b="1" dirty="0">
              <a:solidFill>
                <a:srgbClr val="FFFFFF"/>
              </a:solidFill>
              <a:latin typeface="Microsoft YaHei" panose="020B0503020204020204" pitchFamily="34" charset="-122"/>
              <a:ea typeface="Microsoft YaHei" panose="020B0503020204020204" pitchFamily="34" charset="-122"/>
            </a:endParaRPr>
          </a:p>
          <a:p>
            <a:pPr defTabSz="784225" eaLnBrk="0" hangingPunct="0">
              <a:buSzPct val="50000"/>
            </a:pPr>
            <a:endParaRPr lang="en-US" altLang="zh-CN" b="1" dirty="0" smtClean="0">
              <a:solidFill>
                <a:srgbClr val="FFFFFF"/>
              </a:solidFill>
              <a:latin typeface="Microsoft YaHei" panose="020B0503020204020204" pitchFamily="34" charset="-122"/>
              <a:ea typeface="Microsoft YaHei" panose="020B0503020204020204" pitchFamily="34" charset="-122"/>
            </a:endParaRPr>
          </a:p>
          <a:p>
            <a:pPr defTabSz="784225" eaLnBrk="0" hangingPunct="0">
              <a:buSzPct val="50000"/>
            </a:pPr>
            <a:endParaRPr lang="en-US" altLang="zh-CN" b="1" dirty="0">
              <a:solidFill>
                <a:srgbClr val="FFFFFF"/>
              </a:solidFill>
              <a:latin typeface="Microsoft YaHei" panose="020B0503020204020204" pitchFamily="34" charset="-122"/>
              <a:ea typeface="Microsoft YaHei" panose="020B0503020204020204" pitchFamily="34" charset="-122"/>
            </a:endParaRPr>
          </a:p>
          <a:p>
            <a:pPr defTabSz="784225" eaLnBrk="0" hangingPunct="0">
              <a:buSzPct val="50000"/>
            </a:pPr>
            <a:r>
              <a:rPr lang="en-US" altLang="zh-CN" b="1" dirty="0" smtClean="0">
                <a:solidFill>
                  <a:srgbClr val="FFFFFF"/>
                </a:solidFill>
                <a:latin typeface="Microsoft YaHei" panose="020B0503020204020204" pitchFamily="34" charset="-122"/>
                <a:ea typeface="Microsoft YaHei" panose="020B0503020204020204" pitchFamily="34" charset="-122"/>
              </a:rPr>
              <a:t>2</a:t>
            </a:r>
            <a:r>
              <a:rPr lang="zh-CN" altLang="en-US" b="1" dirty="0" smtClean="0">
                <a:solidFill>
                  <a:srgbClr val="FFFFFF"/>
                </a:solidFill>
                <a:latin typeface="Microsoft YaHei" panose="020B0503020204020204" pitchFamily="34" charset="-122"/>
                <a:ea typeface="Microsoft YaHei" panose="020B0503020204020204" pitchFamily="34" charset="-122"/>
              </a:rPr>
              <a:t>、联机</a:t>
            </a:r>
            <a:r>
              <a:rPr lang="zh-CN" altLang="en-US" b="1" dirty="0">
                <a:solidFill>
                  <a:srgbClr val="FFFFFF"/>
                </a:solidFill>
                <a:latin typeface="Microsoft YaHei" panose="020B0503020204020204" pitchFamily="34" charset="-122"/>
                <a:ea typeface="Microsoft YaHei" panose="020B0503020204020204" pitchFamily="34" charset="-122"/>
              </a:rPr>
              <a:t>分析处理</a:t>
            </a:r>
            <a:r>
              <a:rPr lang="en-US" altLang="zh-CN" b="1" dirty="0">
                <a:solidFill>
                  <a:srgbClr val="FFFFFF"/>
                </a:solidFill>
                <a:latin typeface="Microsoft YaHei" panose="020B0503020204020204" pitchFamily="34" charset="-122"/>
                <a:ea typeface="Microsoft YaHei" panose="020B0503020204020204" pitchFamily="34" charset="-122"/>
              </a:rPr>
              <a:t>(OLAP)</a:t>
            </a:r>
            <a:r>
              <a:rPr lang="zh-CN" altLang="en-US" b="1" dirty="0">
                <a:solidFill>
                  <a:srgbClr val="FFFFFF"/>
                </a:solidFill>
                <a:latin typeface="Microsoft YaHei" panose="020B0503020204020204" pitchFamily="34" charset="-122"/>
                <a:ea typeface="Microsoft YaHei" panose="020B0503020204020204" pitchFamily="34" charset="-122"/>
              </a:rPr>
              <a:t>：存储</a:t>
            </a:r>
            <a:r>
              <a:rPr lang="zh-CN" altLang="en-US" b="1" dirty="0">
                <a:solidFill>
                  <a:srgbClr val="FFFF00"/>
                </a:solidFill>
                <a:latin typeface="Microsoft YaHei" panose="020B0503020204020204" pitchFamily="34" charset="-122"/>
                <a:ea typeface="Microsoft YaHei" panose="020B0503020204020204" pitchFamily="34" charset="-122"/>
              </a:rPr>
              <a:t>历史数据</a:t>
            </a:r>
            <a:r>
              <a:rPr lang="zh-CN" altLang="en-US" b="1" dirty="0">
                <a:solidFill>
                  <a:srgbClr val="FFFFFF"/>
                </a:solidFill>
                <a:latin typeface="Microsoft YaHei" panose="020B0503020204020204" pitchFamily="34" charset="-122"/>
                <a:ea typeface="Microsoft YaHei" panose="020B0503020204020204" pitchFamily="34" charset="-122"/>
              </a:rPr>
              <a:t>以支撑复杂的分析操作，侧重决策支持；</a:t>
            </a:r>
            <a:endParaRPr lang="en-US" altLang="zh-CN" b="1" dirty="0">
              <a:solidFill>
                <a:srgbClr val="FFFFFF"/>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593707"/>
            <a:ext cx="8112635" cy="540000"/>
          </a:xfrm>
        </p:spPr>
        <p:txBody>
          <a:bodyPr/>
          <a:lstStyle/>
          <a:p>
            <a:r>
              <a:rPr lang="en-US" altLang="zh-CN" dirty="0" smtClean="0"/>
              <a:t>openGauss </a:t>
            </a:r>
            <a:r>
              <a:rPr lang="zh-CN" altLang="en-US" dirty="0" smtClean="0"/>
              <a:t>数据库 </a:t>
            </a:r>
            <a:r>
              <a:rPr lang="en-US" altLang="zh-CN" dirty="0" smtClean="0"/>
              <a:t>OLTP&amp;OLAP</a:t>
            </a:r>
            <a:r>
              <a:rPr lang="zh-CN" altLang="en-US" dirty="0" smtClean="0"/>
              <a:t>业务</a:t>
            </a:r>
            <a:r>
              <a:rPr lang="zh-CN" altLang="en-US" dirty="0"/>
              <a:t>特征</a:t>
            </a:r>
            <a:endParaRPr lang="zh-CN" altLang="en-US" dirty="0"/>
          </a:p>
        </p:txBody>
      </p:sp>
      <p:graphicFrame>
        <p:nvGraphicFramePr>
          <p:cNvPr id="4" name="表格 3"/>
          <p:cNvGraphicFramePr>
            <a:graphicFrameLocks noGrp="1"/>
          </p:cNvGraphicFramePr>
          <p:nvPr/>
        </p:nvGraphicFramePr>
        <p:xfrm>
          <a:off x="971600" y="1628800"/>
          <a:ext cx="8501172" cy="3823641"/>
        </p:xfrm>
        <a:graphic>
          <a:graphicData uri="http://schemas.openxmlformats.org/drawingml/2006/table">
            <a:tbl>
              <a:tblPr/>
              <a:tblGrid>
                <a:gridCol w="2104251"/>
                <a:gridCol w="3030121"/>
                <a:gridCol w="3366800"/>
              </a:tblGrid>
              <a:tr h="459879">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对比维度</a:t>
                      </a:r>
                      <a:r>
                        <a:rPr lang="en-US" altLang="zh-CN" sz="2400" b="1" i="0" u="none" strike="noStrike" dirty="0" smtClean="0">
                          <a:solidFill>
                            <a:schemeClr val="bg1"/>
                          </a:solidFill>
                          <a:latin typeface="Microsoft YaHei" panose="020B0503020204020204" pitchFamily="34" charset="-122"/>
                          <a:ea typeface="Microsoft YaHei" panose="020B0503020204020204" pitchFamily="34" charset="-122"/>
                        </a:rPr>
                        <a:t>\</a:t>
                      </a:r>
                      <a:endParaRPr lang="en-US" altLang="zh-CN" sz="2400" b="1"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数</a:t>
                      </a: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据库类型</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2400" b="1" i="0" u="none" strike="noStrike" dirty="0">
                          <a:solidFill>
                            <a:schemeClr val="bg1"/>
                          </a:solidFill>
                          <a:latin typeface="Microsoft YaHei" panose="020B0503020204020204" pitchFamily="34" charset="-122"/>
                          <a:ea typeface="Microsoft YaHei" panose="020B0503020204020204" pitchFamily="34" charset="-122"/>
                        </a:rPr>
                        <a:t>OLTP</a:t>
                      </a:r>
                      <a:endParaRPr 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2400" b="1" i="0" u="none" strike="noStrike" dirty="0">
                          <a:solidFill>
                            <a:schemeClr val="bg1"/>
                          </a:solidFill>
                          <a:latin typeface="Microsoft YaHei" panose="020B0503020204020204" pitchFamily="34" charset="-122"/>
                          <a:ea typeface="Microsoft YaHei" panose="020B0503020204020204" pitchFamily="34" charset="-122"/>
                        </a:rPr>
                        <a:t>OLAP</a:t>
                      </a:r>
                      <a:endParaRPr 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525474">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用户</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操作人员，低层管理人员</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a:solidFill>
                            <a:schemeClr val="bg1"/>
                          </a:solidFill>
                          <a:latin typeface="Microsoft YaHei" panose="020B0503020204020204" pitchFamily="34" charset="-122"/>
                          <a:ea typeface="Microsoft YaHei" panose="020B0503020204020204" pitchFamily="34" charset="-122"/>
                        </a:rPr>
                        <a:t>决策人员，高级管理人员</a:t>
                      </a:r>
                      <a:endParaRPr lang="zh-CN" altLang="en-US" sz="1800" b="0" i="0" u="none" strike="noStrike">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706">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功能</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日常操作处理</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a:solidFill>
                            <a:schemeClr val="bg1"/>
                          </a:solidFill>
                          <a:latin typeface="Microsoft YaHei" panose="020B0503020204020204" pitchFamily="34" charset="-122"/>
                          <a:ea typeface="Microsoft YaHei" panose="020B0503020204020204" pitchFamily="34" charset="-122"/>
                        </a:rPr>
                        <a:t>分析决策</a:t>
                      </a:r>
                      <a:endParaRPr lang="zh-CN" altLang="en-US" sz="1800" b="0" i="0" u="none" strike="noStrike">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706">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事务支持</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强事务语义</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无</a:t>
                      </a:r>
                      <a:r>
                        <a:rPr lang="en-US" altLang="zh-CN" sz="1800" b="0" i="0" u="none" strike="noStrike" dirty="0">
                          <a:solidFill>
                            <a:schemeClr val="bg1"/>
                          </a:solidFill>
                          <a:latin typeface="Microsoft YaHei" panose="020B0503020204020204" pitchFamily="34" charset="-122"/>
                          <a:ea typeface="Microsoft YaHei" panose="020B0503020204020204" pitchFamily="34" charset="-122"/>
                        </a:rPr>
                        <a:t>/</a:t>
                      </a: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弱事务语义</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817">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查询</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点</a:t>
                      </a: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查询为主</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汇总，关联等复杂查询</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545">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插入</a:t>
                      </a:r>
                      <a:r>
                        <a:rPr lang="en-US" altLang="zh-CN" sz="2400" b="1" i="0" u="none" strike="noStrike" dirty="0">
                          <a:solidFill>
                            <a:schemeClr val="bg1"/>
                          </a:solidFill>
                          <a:latin typeface="Microsoft YaHei" panose="020B0503020204020204" pitchFamily="34" charset="-122"/>
                          <a:ea typeface="Microsoft YaHei" panose="020B0503020204020204" pitchFamily="34" charset="-122"/>
                        </a:rPr>
                        <a:t>/</a:t>
                      </a: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更新</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大量插</a:t>
                      </a: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入</a:t>
                      </a:r>
                      <a:r>
                        <a:rPr lang="en-US" altLang="zh-CN" sz="1800" b="0" i="0" u="none" strike="noStrike" dirty="0" smtClean="0">
                          <a:solidFill>
                            <a:schemeClr val="bg1"/>
                          </a:solidFill>
                          <a:latin typeface="Microsoft YaHei" panose="020B0503020204020204" pitchFamily="34" charset="-122"/>
                          <a:ea typeface="Microsoft YaHei" panose="020B0503020204020204" pitchFamily="34" charset="-122"/>
                        </a:rPr>
                        <a:t>/</a:t>
                      </a: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更</a:t>
                      </a: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新操作</a:t>
                      </a: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a:t>
                      </a:r>
                      <a:endParaRPr lang="en-US" altLang="zh-CN" sz="18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每次操作</a:t>
                      </a:r>
                      <a:r>
                        <a:rPr lang="en-US" altLang="zh-CN" sz="1800" b="0" i="0" u="none" strike="noStrike" dirty="0" smtClean="0">
                          <a:solidFill>
                            <a:schemeClr val="bg1"/>
                          </a:solidFill>
                          <a:latin typeface="Microsoft YaHei" panose="020B0503020204020204" pitchFamily="34" charset="-122"/>
                          <a:ea typeface="Microsoft YaHei" panose="020B0503020204020204" pitchFamily="34" charset="-122"/>
                        </a:rPr>
                        <a:t>1</a:t>
                      </a: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条或很少记录</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以批量入库（插入）为主</a:t>
                      </a: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a:t>
                      </a:r>
                      <a:endParaRPr lang="en-US" altLang="zh-CN" sz="18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很</a:t>
                      </a: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少或没有更新操作</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706">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数据内容</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管理当前数据</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管理历史数据</a:t>
                      </a:r>
                      <a:endParaRPr lang="zh-CN" alt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706">
                <a:tc>
                  <a:txBody>
                    <a:bodyPr/>
                    <a:lstStyle/>
                    <a:p>
                      <a:pPr algn="l" fontAlgn="ctr"/>
                      <a:r>
                        <a:rPr lang="zh-CN" altLang="en-US" sz="2400" b="1" i="0" u="none" strike="noStrike" dirty="0">
                          <a:solidFill>
                            <a:schemeClr val="bg1"/>
                          </a:solidFill>
                          <a:latin typeface="Microsoft YaHei" panose="020B0503020204020204" pitchFamily="34" charset="-122"/>
                          <a:ea typeface="Microsoft YaHei" panose="020B0503020204020204" pitchFamily="34" charset="-122"/>
                        </a:rPr>
                        <a:t>数据大小</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通常</a:t>
                      </a: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几</a:t>
                      </a:r>
                      <a:r>
                        <a:rPr lang="en-US" altLang="zh-CN" sz="1800" b="0" i="0" u="none" strike="noStrike" dirty="0" smtClean="0">
                          <a:solidFill>
                            <a:schemeClr val="bg1"/>
                          </a:solidFill>
                          <a:latin typeface="Microsoft YaHei" panose="020B0503020204020204" pitchFamily="34" charset="-122"/>
                          <a:ea typeface="Microsoft YaHei" panose="020B0503020204020204" pitchFamily="34" charset="-122"/>
                        </a:rPr>
                        <a:t>GB</a:t>
                      </a: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到几</a:t>
                      </a:r>
                      <a:r>
                        <a:rPr lang="en-US" altLang="zh-CN" sz="1800" b="0" i="0" u="none" strike="noStrike" dirty="0" smtClean="0">
                          <a:solidFill>
                            <a:schemeClr val="bg1"/>
                          </a:solidFill>
                          <a:latin typeface="Microsoft YaHei" panose="020B0503020204020204" pitchFamily="34" charset="-122"/>
                          <a:ea typeface="Microsoft YaHei" panose="020B0503020204020204" pitchFamily="34" charset="-122"/>
                        </a:rPr>
                        <a:t>T</a:t>
                      </a:r>
                      <a:r>
                        <a:rPr lang="en-US" sz="1800" b="0" i="0" u="none" strike="noStrike" dirty="0" smtClean="0">
                          <a:solidFill>
                            <a:schemeClr val="bg1"/>
                          </a:solidFill>
                          <a:latin typeface="Microsoft YaHei" panose="020B0503020204020204" pitchFamily="34" charset="-122"/>
                          <a:ea typeface="Microsoft YaHei" panose="020B0503020204020204" pitchFamily="34" charset="-122"/>
                        </a:rPr>
                        <a:t>B</a:t>
                      </a:r>
                      <a:endParaRPr 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通常几百</a:t>
                      </a:r>
                      <a:r>
                        <a:rPr lang="en-US" sz="1800" b="0" i="0" u="none" strike="noStrike" dirty="0">
                          <a:solidFill>
                            <a:schemeClr val="bg1"/>
                          </a:solidFill>
                          <a:latin typeface="Microsoft YaHei" panose="020B0503020204020204" pitchFamily="34" charset="-122"/>
                          <a:ea typeface="Microsoft YaHei" panose="020B0503020204020204" pitchFamily="34" charset="-122"/>
                        </a:rPr>
                        <a:t>GB</a:t>
                      </a:r>
                      <a:r>
                        <a:rPr lang="zh-CN" altLang="en-US" sz="1800" b="0" i="0" u="none" strike="noStrike" dirty="0">
                          <a:solidFill>
                            <a:schemeClr val="bg1"/>
                          </a:solidFill>
                          <a:latin typeface="Microsoft YaHei" panose="020B0503020204020204" pitchFamily="34" charset="-122"/>
                          <a:ea typeface="Microsoft YaHei" panose="020B0503020204020204" pitchFamily="34" charset="-122"/>
                        </a:rPr>
                        <a:t>到</a:t>
                      </a:r>
                      <a:r>
                        <a:rPr lang="zh-CN" altLang="en-US" sz="1800" b="0" i="0" u="none" strike="noStrike" dirty="0" smtClean="0">
                          <a:solidFill>
                            <a:schemeClr val="bg1"/>
                          </a:solidFill>
                          <a:latin typeface="Microsoft YaHei" panose="020B0503020204020204" pitchFamily="34" charset="-122"/>
                          <a:ea typeface="Microsoft YaHei" panose="020B0503020204020204" pitchFamily="34" charset="-122"/>
                        </a:rPr>
                        <a:t>几</a:t>
                      </a:r>
                      <a:r>
                        <a:rPr lang="en-US" altLang="zh-CN" sz="1800" b="0" i="0" u="none" strike="noStrike" dirty="0" err="1" smtClean="0">
                          <a:solidFill>
                            <a:schemeClr val="bg1"/>
                          </a:solidFill>
                          <a:latin typeface="Microsoft YaHei" panose="020B0503020204020204" pitchFamily="34" charset="-122"/>
                          <a:ea typeface="Microsoft YaHei" panose="020B0503020204020204" pitchFamily="34" charset="-122"/>
                        </a:rPr>
                        <a:t>P</a:t>
                      </a:r>
                      <a:r>
                        <a:rPr lang="en-US" sz="1800" b="0" i="0" u="none" strike="noStrike" dirty="0" err="1" smtClean="0">
                          <a:solidFill>
                            <a:schemeClr val="bg1"/>
                          </a:solidFill>
                          <a:latin typeface="Microsoft YaHei" panose="020B0503020204020204" pitchFamily="34" charset="-122"/>
                          <a:ea typeface="Microsoft YaHei" panose="020B0503020204020204" pitchFamily="34" charset="-122"/>
                        </a:rPr>
                        <a:t>B</a:t>
                      </a:r>
                      <a:endParaRPr lang="en-US" sz="18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614255"/>
            <a:ext cx="7096974" cy="540000"/>
          </a:xfrm>
        </p:spPr>
        <p:txBody>
          <a:bodyPr/>
          <a:lstStyle/>
          <a:p>
            <a:r>
              <a:rPr lang="en-US" altLang="zh-CN" dirty="0" smtClean="0"/>
              <a:t>openGauss </a:t>
            </a:r>
            <a:r>
              <a:rPr lang="zh-CN" altLang="en-US" dirty="0" smtClean="0"/>
              <a:t>行存</a:t>
            </a:r>
            <a:r>
              <a:rPr lang="en-US" altLang="zh-CN" dirty="0" smtClean="0"/>
              <a:t>&amp;</a:t>
            </a:r>
            <a:r>
              <a:rPr lang="zh-CN" altLang="en-US" dirty="0" smtClean="0"/>
              <a:t>列存</a:t>
            </a:r>
            <a:endParaRPr lang="zh-CN" altLang="en-US" dirty="0"/>
          </a:p>
        </p:txBody>
      </p:sp>
      <p:graphicFrame>
        <p:nvGraphicFramePr>
          <p:cNvPr id="4" name="Table 5"/>
          <p:cNvGraphicFramePr>
            <a:graphicFrameLocks noGrp="1"/>
          </p:cNvGraphicFramePr>
          <p:nvPr/>
        </p:nvGraphicFramePr>
        <p:xfrm>
          <a:off x="851020" y="2094219"/>
          <a:ext cx="3638782" cy="1788462"/>
        </p:xfrm>
        <a:graphic>
          <a:graphicData uri="http://schemas.openxmlformats.org/drawingml/2006/table">
            <a:tbl>
              <a:tblPr/>
              <a:tblGrid>
                <a:gridCol w="1152436"/>
                <a:gridCol w="1058238"/>
                <a:gridCol w="1428108"/>
              </a:tblGrid>
              <a:tr h="289202">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err="1" smtClean="0">
                          <a:ln>
                            <a:noFill/>
                          </a:ln>
                          <a:solidFill>
                            <a:srgbClr val="FFFFFF"/>
                          </a:solidFill>
                          <a:effectLst/>
                          <a:latin typeface="Gill Sans MT" pitchFamily="32" charset="0"/>
                          <a:ea typeface="SimSun" panose="02010600030101010101" pitchFamily="2" charset="-122"/>
                          <a:cs typeface="Arial" panose="020B0604020202020204" pitchFamily="34" charset="0"/>
                        </a:rPr>
                        <a:t>Emp_no</a:t>
                      </a:r>
                      <a:endParaRPr kumimoji="0" lang="en-US" altLang="zh-CN"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727CA3"/>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err="1" smtClean="0">
                          <a:ln>
                            <a:noFill/>
                          </a:ln>
                          <a:solidFill>
                            <a:srgbClr val="FFFFFF"/>
                          </a:solidFill>
                          <a:effectLst/>
                          <a:latin typeface="Gill Sans MT" pitchFamily="32" charset="0"/>
                          <a:ea typeface="SimSun" panose="02010600030101010101" pitchFamily="2" charset="-122"/>
                          <a:cs typeface="Arial" panose="020B0604020202020204" pitchFamily="34" charset="0"/>
                        </a:rPr>
                        <a:t>Dept_id</a:t>
                      </a:r>
                      <a:endParaRPr kumimoji="0" lang="en-US" altLang="zh-CN"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727CA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err="1" smtClean="0">
                          <a:ln>
                            <a:noFill/>
                          </a:ln>
                          <a:solidFill>
                            <a:srgbClr val="FFFFFF"/>
                          </a:solidFill>
                          <a:effectLst/>
                          <a:latin typeface="Gill Sans MT" pitchFamily="32" charset="0"/>
                          <a:ea typeface="SimSun" panose="02010600030101010101" pitchFamily="2" charset="-122"/>
                          <a:cs typeface="Arial" panose="020B0604020202020204" pitchFamily="34" charset="0"/>
                        </a:rPr>
                        <a:t>Hire_date</a:t>
                      </a:r>
                      <a:endParaRPr kumimoji="0" lang="en-US" altLang="zh-CN"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727CA3"/>
                    </a:solidFill>
                  </a:tcPr>
                </a:tc>
              </a:tr>
              <a:tr h="474234">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2001-01-01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r>
              <a:tr h="474234">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2002-02-01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r h="47423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3</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2002-05-01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bl>
          </a:graphicData>
        </a:graphic>
      </p:graphicFrame>
      <p:sp>
        <p:nvSpPr>
          <p:cNvPr id="5" name="流程图: 磁盘 4"/>
          <p:cNvSpPr/>
          <p:nvPr/>
        </p:nvSpPr>
        <p:spPr>
          <a:xfrm>
            <a:off x="6383693" y="1119888"/>
            <a:ext cx="4383622" cy="20034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graphicFrame>
        <p:nvGraphicFramePr>
          <p:cNvPr id="6" name="Table 5"/>
          <p:cNvGraphicFramePr>
            <a:graphicFrameLocks noGrp="1"/>
          </p:cNvGraphicFramePr>
          <p:nvPr/>
        </p:nvGraphicFramePr>
        <p:xfrm>
          <a:off x="6709024" y="1777441"/>
          <a:ext cx="3698185" cy="335280"/>
        </p:xfrm>
        <a:graphic>
          <a:graphicData uri="http://schemas.openxmlformats.org/drawingml/2006/table">
            <a:tbl>
              <a:tblPr/>
              <a:tblGrid>
                <a:gridCol w="744832"/>
                <a:gridCol w="844093"/>
                <a:gridCol w="2109260"/>
              </a:tblGrid>
              <a:tr h="321579">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2001-01-01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r>
            </a:tbl>
          </a:graphicData>
        </a:graphic>
      </p:graphicFrame>
      <p:graphicFrame>
        <p:nvGraphicFramePr>
          <p:cNvPr id="7" name="Table 5"/>
          <p:cNvGraphicFramePr>
            <a:graphicFrameLocks noGrp="1"/>
          </p:cNvGraphicFramePr>
          <p:nvPr/>
        </p:nvGraphicFramePr>
        <p:xfrm>
          <a:off x="6709024" y="2587375"/>
          <a:ext cx="3698185" cy="335280"/>
        </p:xfrm>
        <a:graphic>
          <a:graphicData uri="http://schemas.openxmlformats.org/drawingml/2006/table">
            <a:tbl>
              <a:tblPr/>
              <a:tblGrid>
                <a:gridCol w="744832"/>
                <a:gridCol w="844093"/>
                <a:gridCol w="2109260"/>
              </a:tblGrid>
              <a:tr h="33334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3</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2002-05-01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bl>
          </a:graphicData>
        </a:graphic>
      </p:graphicFrame>
      <p:graphicFrame>
        <p:nvGraphicFramePr>
          <p:cNvPr id="8" name="Table 5"/>
          <p:cNvGraphicFramePr>
            <a:graphicFrameLocks noGrp="1"/>
          </p:cNvGraphicFramePr>
          <p:nvPr/>
        </p:nvGraphicFramePr>
        <p:xfrm>
          <a:off x="6709024" y="2186688"/>
          <a:ext cx="3698185" cy="335280"/>
        </p:xfrm>
        <a:graphic>
          <a:graphicData uri="http://schemas.openxmlformats.org/drawingml/2006/table">
            <a:tbl>
              <a:tblPr/>
              <a:tblGrid>
                <a:gridCol w="744832"/>
                <a:gridCol w="844093"/>
                <a:gridCol w="2109260"/>
              </a:tblGrid>
              <a:tr h="333340">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2002-02-01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bl>
          </a:graphicData>
        </a:graphic>
      </p:graphicFrame>
      <p:sp>
        <p:nvSpPr>
          <p:cNvPr id="9" name="流程图: 磁盘 8"/>
          <p:cNvSpPr/>
          <p:nvPr/>
        </p:nvSpPr>
        <p:spPr>
          <a:xfrm>
            <a:off x="6402531" y="3277456"/>
            <a:ext cx="4364784" cy="227916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graphicFrame>
        <p:nvGraphicFramePr>
          <p:cNvPr id="10" name="Table 5"/>
          <p:cNvGraphicFramePr>
            <a:graphicFrameLocks noGrp="1"/>
          </p:cNvGraphicFramePr>
          <p:nvPr/>
        </p:nvGraphicFramePr>
        <p:xfrm>
          <a:off x="6580599" y="4910817"/>
          <a:ext cx="4053154" cy="381743"/>
        </p:xfrm>
        <a:graphic>
          <a:graphicData uri="http://schemas.openxmlformats.org/drawingml/2006/table">
            <a:tbl>
              <a:tblPr/>
              <a:tblGrid>
                <a:gridCol w="1354648"/>
                <a:gridCol w="1262901"/>
                <a:gridCol w="1435605"/>
              </a:tblGrid>
              <a:tr h="381743">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2001-01-01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2002-02-01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2002-05-01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bl>
          </a:graphicData>
        </a:graphic>
      </p:graphicFrame>
      <p:graphicFrame>
        <p:nvGraphicFramePr>
          <p:cNvPr id="11" name="Table 5"/>
          <p:cNvGraphicFramePr>
            <a:graphicFrameLocks noGrp="1"/>
          </p:cNvGraphicFramePr>
          <p:nvPr/>
        </p:nvGraphicFramePr>
        <p:xfrm>
          <a:off x="6580600" y="4499849"/>
          <a:ext cx="4053153" cy="381743"/>
        </p:xfrm>
        <a:graphic>
          <a:graphicData uri="http://schemas.openxmlformats.org/drawingml/2006/table">
            <a:tbl>
              <a:tblPr/>
              <a:tblGrid>
                <a:gridCol w="816324"/>
                <a:gridCol w="925113"/>
                <a:gridCol w="2311716"/>
              </a:tblGrid>
              <a:tr h="381743">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bl>
          </a:graphicData>
        </a:graphic>
      </p:graphicFrame>
      <p:graphicFrame>
        <p:nvGraphicFramePr>
          <p:cNvPr id="12" name="Table 5"/>
          <p:cNvGraphicFramePr>
            <a:graphicFrameLocks noGrp="1"/>
          </p:cNvGraphicFramePr>
          <p:nvPr/>
        </p:nvGraphicFramePr>
        <p:xfrm>
          <a:off x="6580598" y="4080321"/>
          <a:ext cx="4053155" cy="381743"/>
        </p:xfrm>
        <a:graphic>
          <a:graphicData uri="http://schemas.openxmlformats.org/drawingml/2006/table">
            <a:tbl>
              <a:tblPr/>
              <a:tblGrid>
                <a:gridCol w="816325"/>
                <a:gridCol w="925113"/>
                <a:gridCol w="2311717"/>
              </a:tblGrid>
              <a:tr h="381743">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1</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2</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3</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bl>
          </a:graphicData>
        </a:graphic>
      </p:graphicFrame>
      <p:cxnSp>
        <p:nvCxnSpPr>
          <p:cNvPr id="13" name="直接箭头连接符 12"/>
          <p:cNvCxnSpPr/>
          <p:nvPr/>
        </p:nvCxnSpPr>
        <p:spPr>
          <a:xfrm flipV="1">
            <a:off x="3595953" y="1479479"/>
            <a:ext cx="2787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3573694" y="4241519"/>
            <a:ext cx="2787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595953" y="1479479"/>
            <a:ext cx="0" cy="614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573694" y="3882681"/>
            <a:ext cx="0" cy="360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941492" y="1190108"/>
            <a:ext cx="1315946" cy="461665"/>
          </a:xfrm>
          <a:prstGeom prst="rect">
            <a:avLst/>
          </a:prstGeom>
          <a:noFill/>
        </p:spPr>
        <p:txBody>
          <a:bodyPr wrap="square" rtlCol="0">
            <a:spAutoFit/>
          </a:bodyPr>
          <a:lstStyle/>
          <a:p>
            <a:r>
              <a:rPr lang="zh-CN" altLang="en-US" sz="2400" dirty="0" smtClean="0">
                <a:solidFill>
                  <a:schemeClr val="bg1"/>
                </a:solidFill>
                <a:latin typeface="Microsoft YaHei" panose="020B0503020204020204" pitchFamily="34" charset="-122"/>
                <a:ea typeface="Microsoft YaHei" panose="020B0503020204020204" pitchFamily="34" charset="-122"/>
              </a:rPr>
              <a:t>行存表</a:t>
            </a:r>
            <a:endParaRPr lang="en-US" altLang="zh-CN" sz="2400" dirty="0" smtClean="0">
              <a:solidFill>
                <a:schemeClr val="bg1"/>
              </a:solidFill>
              <a:latin typeface="Microsoft YaHei" panose="020B0503020204020204" pitchFamily="34" charset="-122"/>
              <a:ea typeface="Microsoft YaHei" panose="020B0503020204020204" pitchFamily="34" charset="-122"/>
            </a:endParaRPr>
          </a:p>
        </p:txBody>
      </p:sp>
      <p:sp>
        <p:nvSpPr>
          <p:cNvPr id="18" name="文本框 17"/>
          <p:cNvSpPr txBox="1"/>
          <p:nvPr/>
        </p:nvSpPr>
        <p:spPr>
          <a:xfrm>
            <a:off x="7990724" y="3367321"/>
            <a:ext cx="1315946" cy="461665"/>
          </a:xfrm>
          <a:prstGeom prst="rect">
            <a:avLst/>
          </a:prstGeom>
          <a:noFill/>
        </p:spPr>
        <p:txBody>
          <a:bodyPr wrap="square" rtlCol="0">
            <a:spAutoFit/>
          </a:bodyPr>
          <a:lstStyle/>
          <a:p>
            <a:r>
              <a:rPr lang="zh-CN" altLang="en-US" sz="2400" dirty="0">
                <a:solidFill>
                  <a:schemeClr val="bg1"/>
                </a:solidFill>
                <a:latin typeface="Microsoft YaHei" panose="020B0503020204020204" pitchFamily="34" charset="-122"/>
                <a:ea typeface="Microsoft YaHei" panose="020B0503020204020204" pitchFamily="34" charset="-122"/>
              </a:rPr>
              <a:t>列</a:t>
            </a:r>
            <a:r>
              <a:rPr lang="zh-CN" altLang="en-US" sz="2400" dirty="0" smtClean="0">
                <a:solidFill>
                  <a:schemeClr val="bg1"/>
                </a:solidFill>
                <a:latin typeface="Microsoft YaHei" panose="020B0503020204020204" pitchFamily="34" charset="-122"/>
                <a:ea typeface="Microsoft YaHei" panose="020B0503020204020204" pitchFamily="34" charset="-122"/>
              </a:rPr>
              <a:t>存表</a:t>
            </a:r>
            <a:endParaRPr lang="en-US" altLang="zh-CN" sz="2400" dirty="0" smtClean="0">
              <a:solidFill>
                <a:schemeClr val="bg1"/>
              </a:solidFill>
              <a:latin typeface="Microsoft YaHei" panose="020B0503020204020204" pitchFamily="34" charset="-122"/>
              <a:ea typeface="Microsoft YaHei" panose="020B0503020204020204" pitchFamily="34" charset="-122"/>
            </a:endParaRPr>
          </a:p>
        </p:txBody>
      </p:sp>
      <p:graphicFrame>
        <p:nvGraphicFramePr>
          <p:cNvPr id="34" name="Table 5"/>
          <p:cNvGraphicFramePr>
            <a:graphicFrameLocks noGrp="1"/>
          </p:cNvGraphicFramePr>
          <p:nvPr/>
        </p:nvGraphicFramePr>
        <p:xfrm>
          <a:off x="554786" y="4432843"/>
          <a:ext cx="5619966" cy="2165082"/>
        </p:xfrm>
        <a:graphic>
          <a:graphicData uri="http://schemas.openxmlformats.org/drawingml/2006/table">
            <a:tbl>
              <a:tblPr/>
              <a:tblGrid>
                <a:gridCol w="2809983"/>
                <a:gridCol w="2809983"/>
              </a:tblGrid>
              <a:tr h="0">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rPr>
                        <a:t>行存（</a:t>
                      </a:r>
                      <a:r>
                        <a:rPr kumimoji="0" lang="en-US" altLang="zh-CN"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rPr>
                        <a:t>Row Store </a:t>
                      </a:r>
                      <a:r>
                        <a:rPr kumimoji="0" lang="zh-CN" altLang="en-US"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rPr>
                        <a:t>）</a:t>
                      </a:r>
                      <a:endParaRPr kumimoji="0" lang="en-US" altLang="zh-CN"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727CA3"/>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rPr>
                        <a:t>列存（</a:t>
                      </a:r>
                      <a:r>
                        <a:rPr kumimoji="0" lang="en-US" altLang="zh-CN"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rPr>
                        <a:t>Column Store</a:t>
                      </a:r>
                      <a:r>
                        <a:rPr kumimoji="0" lang="zh-CN" altLang="en-US"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rPr>
                        <a:t>）</a:t>
                      </a:r>
                      <a:endParaRPr kumimoji="0" lang="en-US" altLang="zh-CN" sz="1800" b="1" i="0" u="none" strike="noStrike" cap="none" normalizeH="0" baseline="0" dirty="0" smtClean="0">
                        <a:ln>
                          <a:noFill/>
                        </a:ln>
                        <a:solidFill>
                          <a:srgbClr val="FFFFFF"/>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727CA3"/>
                    </a:solidFill>
                  </a:tcPr>
                </a:tc>
              </a:tr>
              <a:tr h="599774">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容易修改记录</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修改记录代价高，写一条记录时需要访问多次</a:t>
                      </a:r>
                      <a:r>
                        <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IO</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D5D7E0"/>
                    </a:solidFill>
                  </a:tcPr>
                </a:tc>
              </a:tr>
              <a:tr h="599774">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读取数据代价高，可能读入不需要的列</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defPPr>
                        <a:defRPr lang="zh-CN"/>
                      </a:defPPr>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0965" algn="l" defTabSz="914400" rtl="0" eaLnBrk="1" latinLnBrk="0" hangingPunct="1">
                        <a:defRPr sz="1800" kern="1200">
                          <a:solidFill>
                            <a:schemeClr val="tx1"/>
                          </a:solidFill>
                          <a:latin typeface="Gill Sans MT"/>
                        </a:defRPr>
                      </a:lvl4pPr>
                      <a:lvl5pPr marL="1828165" algn="l" defTabSz="914400" rtl="0" eaLnBrk="1" latinLnBrk="0" hangingPunct="1">
                        <a:defRPr sz="1800" kern="1200">
                          <a:solidFill>
                            <a:schemeClr val="tx1"/>
                          </a:solidFill>
                          <a:latin typeface="Gill Sans MT"/>
                        </a:defRPr>
                      </a:lvl5pPr>
                      <a:lvl6pPr marL="2285365" algn="l" defTabSz="914400" rtl="0" eaLnBrk="1" latinLnBrk="0" hangingPunct="1">
                        <a:defRPr sz="1800" kern="1200">
                          <a:solidFill>
                            <a:schemeClr val="tx1"/>
                          </a:solidFill>
                          <a:latin typeface="Gill Sans MT"/>
                        </a:defRPr>
                      </a:lvl6pPr>
                      <a:lvl7pPr marL="2742565" algn="l" defTabSz="914400" rtl="0" eaLnBrk="1" latinLnBrk="0" hangingPunct="1">
                        <a:defRPr sz="1800" kern="1200">
                          <a:solidFill>
                            <a:schemeClr val="tx1"/>
                          </a:solidFill>
                          <a:latin typeface="Gill Sans MT"/>
                        </a:defRPr>
                      </a:lvl7pPr>
                      <a:lvl8pPr marL="3199130" algn="l" defTabSz="914400" rtl="0" eaLnBrk="1" latinLnBrk="0" hangingPunct="1">
                        <a:defRPr sz="1800" kern="1200">
                          <a:solidFill>
                            <a:schemeClr val="tx1"/>
                          </a:solidFill>
                          <a:latin typeface="Gill Sans MT"/>
                        </a:defRPr>
                      </a:lvl8pPr>
                      <a:lvl9pPr marL="3656330" algn="l" defTabSz="914400" rtl="0" eaLnBrk="1" latinLnBrk="0" hangingPunct="1">
                        <a:defRPr sz="1800" kern="1200">
                          <a:solidFill>
                            <a:schemeClr val="tx1"/>
                          </a:solidFill>
                          <a:latin typeface="Gill Sans MT"/>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可以只读取相关的数据</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r h="59977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不同记录重复率低，压缩率低</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rPr>
                        <a:t>同一列重复值高，压缩率高</a:t>
                      </a:r>
                      <a:endParaRPr kumimoji="0" lang="en-US" altLang="zh-CN" sz="1600" b="0" i="0" u="none" strike="noStrike" cap="none" normalizeH="0" baseline="0" dirty="0" smtClean="0">
                        <a:ln>
                          <a:noFill/>
                        </a:ln>
                        <a:solidFill>
                          <a:srgbClr val="000000"/>
                        </a:solidFill>
                        <a:effectLst/>
                        <a:latin typeface="Gill Sans MT" pitchFamily="32" charset="0"/>
                        <a:ea typeface="SimSun" panose="02010600030101010101" pitchFamily="2" charset="-122"/>
                        <a:cs typeface="Arial" panose="020B0604020202020204" pitchFamily="34" charset="0"/>
                      </a:endParaRPr>
                    </a:p>
                  </a:txBody>
                  <a:tcP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BECF0"/>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9807314" cy="540000"/>
          </a:xfrm>
        </p:spPr>
        <p:txBody>
          <a:bodyPr>
            <a:normAutofit/>
          </a:bodyPr>
          <a:lstStyle/>
          <a:p>
            <a:r>
              <a:rPr lang="zh-CN" altLang="en-US" dirty="0" smtClean="0">
                <a:sym typeface="Huawei Sans"/>
              </a:rPr>
              <a:t>华</a:t>
            </a:r>
            <a:r>
              <a:rPr lang="zh-CN" altLang="en-US" dirty="0">
                <a:sym typeface="Huawei Sans"/>
              </a:rPr>
              <a:t>为</a:t>
            </a:r>
            <a:r>
              <a:rPr lang="en-US" altLang="zh-CN" dirty="0">
                <a:sym typeface="Huawei Sans"/>
              </a:rPr>
              <a:t>GaussDB</a:t>
            </a:r>
            <a:r>
              <a:rPr lang="zh-CN" altLang="en-US" dirty="0">
                <a:sym typeface="Huawei Sans"/>
              </a:rPr>
              <a:t>演进历程</a:t>
            </a:r>
            <a:endParaRPr lang="en-US" altLang="zh-CN" dirty="0">
              <a:sym typeface="Huawei Sans"/>
            </a:endParaRPr>
          </a:p>
        </p:txBody>
      </p:sp>
      <p:cxnSp>
        <p:nvCxnSpPr>
          <p:cNvPr id="58" name="Straight Connector 2"/>
          <p:cNvCxnSpPr/>
          <p:nvPr/>
        </p:nvCxnSpPr>
        <p:spPr bwMode="auto">
          <a:xfrm flipV="1">
            <a:off x="719458" y="4816810"/>
            <a:ext cx="10735373" cy="16859"/>
          </a:xfrm>
          <a:prstGeom prst="line">
            <a:avLst/>
          </a:prstGeom>
          <a:noFill/>
          <a:ln w="57150" cap="flat" cmpd="sng" algn="ctr">
            <a:solidFill>
              <a:srgbClr val="9BBB59"/>
            </a:solidFill>
            <a:prstDash val="solid"/>
            <a:round/>
            <a:headEnd type="none" w="med" len="med"/>
            <a:tailEnd type="triangle" w="med" len="med"/>
          </a:ln>
          <a:effectLst/>
        </p:spPr>
      </p:cxnSp>
      <p:sp>
        <p:nvSpPr>
          <p:cNvPr id="59" name="Rectangle 5"/>
          <p:cNvSpPr/>
          <p:nvPr/>
        </p:nvSpPr>
        <p:spPr bwMode="auto">
          <a:xfrm>
            <a:off x="3095980" y="5036329"/>
            <a:ext cx="2962177" cy="1209671"/>
          </a:xfrm>
          <a:prstGeom prst="rect">
            <a:avLst/>
          </a:prstGeom>
          <a:no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marL="171450" indent="-171450" fontAlgn="base">
              <a:spcBef>
                <a:spcPts val="600"/>
              </a:spcBef>
              <a:spcAft>
                <a:spcPct val="0"/>
              </a:spcAft>
              <a:buFont typeface="Arial" panose="020B0604020202020204" pitchFamily="34" charset="0"/>
              <a:buChar char="•"/>
              <a:defRPr/>
            </a:pPr>
            <a:r>
              <a:rPr lang="en-US" altLang="zh-CN" sz="1200" kern="0" dirty="0">
                <a:solidFill>
                  <a:schemeClr val="bg1"/>
                </a:solidFill>
                <a:latin typeface="SimHei" panose="02010609060101010101" pitchFamily="49" charset="-122"/>
                <a:ea typeface="SimHei" panose="02010609060101010101" pitchFamily="49" charset="-122"/>
              </a:rPr>
              <a:t>G</a:t>
            </a:r>
            <a:r>
              <a:rPr lang="zh-CN" altLang="en-US" sz="1200" kern="0" dirty="0">
                <a:solidFill>
                  <a:schemeClr val="bg1"/>
                </a:solidFill>
                <a:latin typeface="SimHei" panose="02010609060101010101" pitchFamily="49" charset="-122"/>
                <a:ea typeface="SimHei" panose="02010609060101010101" pitchFamily="49" charset="-122"/>
              </a:rPr>
              <a:t>行核心数据仓库、</a:t>
            </a:r>
            <a:r>
              <a:rPr lang="en-US" altLang="zh-CN" sz="1200" kern="0" dirty="0">
                <a:solidFill>
                  <a:schemeClr val="bg1"/>
                </a:solidFill>
                <a:latin typeface="SimHei" panose="02010609060101010101" pitchFamily="49" charset="-122"/>
                <a:ea typeface="SimHei" panose="02010609060101010101" pitchFamily="49" charset="-122"/>
              </a:rPr>
              <a:t>DWS</a:t>
            </a:r>
            <a:r>
              <a:rPr lang="zh-CN" altLang="en-US" sz="1200" kern="0" dirty="0">
                <a:solidFill>
                  <a:schemeClr val="bg1"/>
                </a:solidFill>
                <a:latin typeface="SimHei" panose="02010609060101010101" pitchFamily="49" charset="-122"/>
                <a:ea typeface="SimHei" panose="02010609060101010101" pitchFamily="49" charset="-122"/>
              </a:rPr>
              <a:t>华为云商用</a:t>
            </a:r>
            <a:endParaRPr lang="en-US" altLang="zh-CN" sz="1200" kern="0" dirty="0">
              <a:solidFill>
                <a:schemeClr val="bg1"/>
              </a:solidFill>
              <a:latin typeface="SimHei" panose="02010609060101010101" pitchFamily="49" charset="-122"/>
              <a:ea typeface="SimHei" panose="02010609060101010101" pitchFamily="49" charset="-122"/>
            </a:endParaRPr>
          </a:p>
          <a:p>
            <a:pPr marL="171450" indent="-171450" fontAlgn="base">
              <a:spcBef>
                <a:spcPts val="600"/>
              </a:spcBef>
              <a:spcAft>
                <a:spcPct val="0"/>
              </a:spcAft>
              <a:buFont typeface="Arial" panose="020B0604020202020204" pitchFamily="34" charset="0"/>
              <a:buChar char="•"/>
              <a:defRPr/>
            </a:pPr>
            <a:r>
              <a:rPr lang="en-US" altLang="zh-CN" sz="1200" kern="0" dirty="0">
                <a:solidFill>
                  <a:schemeClr val="bg1"/>
                </a:solidFill>
                <a:latin typeface="SimHei" panose="02010609060101010101" pitchFamily="49" charset="-122"/>
                <a:ea typeface="SimHei" panose="02010609060101010101" pitchFamily="49" charset="-122"/>
              </a:rPr>
              <a:t>Z</a:t>
            </a:r>
            <a:r>
              <a:rPr lang="zh-CN" altLang="en-US" sz="1200" kern="0" dirty="0">
                <a:solidFill>
                  <a:schemeClr val="bg1"/>
                </a:solidFill>
                <a:latin typeface="SimHei" panose="02010609060101010101" pitchFamily="49" charset="-122"/>
                <a:ea typeface="SimHei" panose="02010609060101010101" pitchFamily="49" charset="-122"/>
              </a:rPr>
              <a:t>行核心业务系统替换商业数据库</a:t>
            </a:r>
            <a:endParaRPr lang="en-US" altLang="zh-CN" sz="1200" kern="0" dirty="0">
              <a:solidFill>
                <a:schemeClr val="bg1"/>
              </a:solidFill>
              <a:latin typeface="SimHei" panose="02010609060101010101" pitchFamily="49" charset="-122"/>
              <a:ea typeface="SimHei" panose="02010609060101010101" pitchFamily="49" charset="-122"/>
            </a:endParaRPr>
          </a:p>
          <a:p>
            <a:pPr marL="171450" indent="-171450" fontAlgn="base">
              <a:spcBef>
                <a:spcPts val="600"/>
              </a:spcBef>
              <a:spcAft>
                <a:spcPct val="0"/>
              </a:spcAft>
              <a:buFont typeface="Arial" panose="020B0604020202020204" pitchFamily="34" charset="0"/>
              <a:buChar char="•"/>
              <a:defRPr/>
            </a:pPr>
            <a:r>
              <a:rPr lang="zh-CN" altLang="en-US" sz="1200" kern="0" dirty="0">
                <a:solidFill>
                  <a:schemeClr val="bg1"/>
                </a:solidFill>
                <a:latin typeface="SimHei" panose="02010609060101010101" pitchFamily="49" charset="-122"/>
                <a:ea typeface="SimHei" panose="02010609060101010101" pitchFamily="49" charset="-122"/>
              </a:rPr>
              <a:t>支撑公司内部</a:t>
            </a:r>
            <a:r>
              <a:rPr lang="en-US" altLang="zh-CN" sz="1200" kern="0" dirty="0">
                <a:solidFill>
                  <a:schemeClr val="bg1"/>
                </a:solidFill>
                <a:latin typeface="SimHei" panose="02010609060101010101" pitchFamily="49" charset="-122"/>
                <a:ea typeface="SimHei" panose="02010609060101010101" pitchFamily="49" charset="-122"/>
              </a:rPr>
              <a:t>40+</a:t>
            </a:r>
            <a:r>
              <a:rPr lang="zh-CN" altLang="en-US" sz="1200" kern="0" dirty="0">
                <a:solidFill>
                  <a:schemeClr val="bg1"/>
                </a:solidFill>
                <a:latin typeface="SimHei" panose="02010609060101010101" pitchFamily="49" charset="-122"/>
                <a:ea typeface="SimHei" panose="02010609060101010101" pitchFamily="49" charset="-122"/>
              </a:rPr>
              <a:t>主力产品，在</a:t>
            </a:r>
            <a:r>
              <a:rPr lang="zh-CN" altLang="en-US" sz="1200" kern="0" dirty="0" smtClean="0">
                <a:solidFill>
                  <a:schemeClr val="bg1"/>
                </a:solidFill>
                <a:latin typeface="SimHei" panose="02010609060101010101" pitchFamily="49" charset="-122"/>
                <a:ea typeface="SimHei" panose="02010609060101010101" pitchFamily="49" charset="-122"/>
              </a:rPr>
              <a:t>全</a:t>
            </a:r>
            <a:endParaRPr lang="en-US" altLang="zh-CN" sz="1200" kern="0" dirty="0" smtClean="0">
              <a:solidFill>
                <a:schemeClr val="bg1"/>
              </a:solidFill>
              <a:latin typeface="SimHei" panose="02010609060101010101" pitchFamily="49" charset="-122"/>
              <a:ea typeface="SimHei" panose="02010609060101010101" pitchFamily="49" charset="-122"/>
            </a:endParaRPr>
          </a:p>
          <a:p>
            <a:pPr fontAlgn="base">
              <a:spcBef>
                <a:spcPts val="600"/>
              </a:spcBef>
              <a:spcAft>
                <a:spcPct val="0"/>
              </a:spcAft>
              <a:defRPr/>
            </a:pPr>
            <a:r>
              <a:rPr lang="zh-CN" altLang="en-US" sz="1200" kern="0" dirty="0" smtClean="0">
                <a:solidFill>
                  <a:schemeClr val="bg1"/>
                </a:solidFill>
                <a:latin typeface="SimHei" panose="02010609060101010101" pitchFamily="49" charset="-122"/>
                <a:ea typeface="SimHei" panose="02010609060101010101" pitchFamily="49" charset="-122"/>
              </a:rPr>
              <a:t>  球</a:t>
            </a:r>
            <a:r>
              <a:rPr lang="en-US" altLang="zh-CN" sz="1200" kern="0" dirty="0">
                <a:solidFill>
                  <a:schemeClr val="bg1"/>
                </a:solidFill>
                <a:latin typeface="SimHei" panose="02010609060101010101" pitchFamily="49" charset="-122"/>
                <a:ea typeface="SimHei" panose="02010609060101010101" pitchFamily="49" charset="-122"/>
              </a:rPr>
              <a:t>70+</a:t>
            </a:r>
            <a:r>
              <a:rPr lang="zh-CN" altLang="en-US" sz="1200" kern="0" dirty="0">
                <a:solidFill>
                  <a:schemeClr val="bg1"/>
                </a:solidFill>
                <a:latin typeface="SimHei" panose="02010609060101010101" pitchFamily="49" charset="-122"/>
                <a:ea typeface="SimHei" panose="02010609060101010101" pitchFamily="49" charset="-122"/>
              </a:rPr>
              <a:t>运营商规模商用</a:t>
            </a:r>
            <a:r>
              <a:rPr lang="en-US" altLang="zh-CN" sz="1200" kern="0" dirty="0">
                <a:solidFill>
                  <a:schemeClr val="bg1"/>
                </a:solidFill>
                <a:latin typeface="SimHei" panose="02010609060101010101" pitchFamily="49" charset="-122"/>
                <a:ea typeface="SimHei" panose="02010609060101010101" pitchFamily="49" charset="-122"/>
              </a:rPr>
              <a:t>3</a:t>
            </a:r>
            <a:r>
              <a:rPr lang="zh-CN" altLang="en-US" sz="1200" kern="0" dirty="0">
                <a:solidFill>
                  <a:schemeClr val="bg1"/>
                </a:solidFill>
                <a:latin typeface="SimHei" panose="02010609060101010101" pitchFamily="49" charset="-122"/>
                <a:ea typeface="SimHei" panose="02010609060101010101" pitchFamily="49" charset="-122"/>
              </a:rPr>
              <a:t>万</a:t>
            </a:r>
            <a:r>
              <a:rPr lang="en-US" altLang="zh-CN" sz="1200" kern="0" dirty="0">
                <a:solidFill>
                  <a:schemeClr val="bg1"/>
                </a:solidFill>
                <a:latin typeface="SimHei" panose="02010609060101010101" pitchFamily="49" charset="-122"/>
                <a:ea typeface="SimHei" panose="02010609060101010101" pitchFamily="49" charset="-122"/>
              </a:rPr>
              <a:t>+</a:t>
            </a:r>
            <a:r>
              <a:rPr lang="zh-CN" altLang="en-US" sz="1200" kern="0" dirty="0">
                <a:solidFill>
                  <a:schemeClr val="bg1"/>
                </a:solidFill>
                <a:latin typeface="SimHei" panose="02010609060101010101" pitchFamily="49" charset="-122"/>
                <a:ea typeface="SimHei" panose="02010609060101010101" pitchFamily="49" charset="-122"/>
              </a:rPr>
              <a:t>套，</a:t>
            </a:r>
            <a:r>
              <a:rPr lang="zh-CN" altLang="en-US" sz="1200" kern="0" dirty="0" smtClean="0">
                <a:solidFill>
                  <a:schemeClr val="bg1"/>
                </a:solidFill>
                <a:latin typeface="SimHei" panose="02010609060101010101" pitchFamily="49" charset="-122"/>
                <a:ea typeface="SimHei" panose="02010609060101010101" pitchFamily="49" charset="-122"/>
              </a:rPr>
              <a:t>服</a:t>
            </a:r>
            <a:endParaRPr lang="en-US" altLang="zh-CN" sz="1200" kern="0" dirty="0" smtClean="0">
              <a:solidFill>
                <a:schemeClr val="bg1"/>
              </a:solidFill>
              <a:latin typeface="SimHei" panose="02010609060101010101" pitchFamily="49" charset="-122"/>
              <a:ea typeface="SimHei" panose="02010609060101010101" pitchFamily="49" charset="-122"/>
            </a:endParaRPr>
          </a:p>
          <a:p>
            <a:pPr fontAlgn="base">
              <a:spcBef>
                <a:spcPts val="600"/>
              </a:spcBef>
              <a:spcAft>
                <a:spcPct val="0"/>
              </a:spcAft>
              <a:defRPr/>
            </a:pPr>
            <a:r>
              <a:rPr lang="zh-CN" altLang="en-US" sz="1200" kern="0" dirty="0" smtClean="0">
                <a:solidFill>
                  <a:schemeClr val="bg1"/>
                </a:solidFill>
                <a:latin typeface="SimHei" panose="02010609060101010101" pitchFamily="49" charset="-122"/>
                <a:ea typeface="SimHei" panose="02010609060101010101" pitchFamily="49" charset="-122"/>
              </a:rPr>
              <a:t>  务</a:t>
            </a:r>
            <a:r>
              <a:rPr lang="zh-CN" altLang="en-US" sz="1200" kern="0" dirty="0">
                <a:solidFill>
                  <a:schemeClr val="bg1"/>
                </a:solidFill>
                <a:latin typeface="SimHei" panose="02010609060101010101" pitchFamily="49" charset="-122"/>
                <a:ea typeface="SimHei" panose="02010609060101010101" pitchFamily="49" charset="-122"/>
              </a:rPr>
              <a:t>全球</a:t>
            </a:r>
            <a:r>
              <a:rPr lang="en-US" altLang="zh-CN" sz="1200" kern="0" dirty="0">
                <a:solidFill>
                  <a:schemeClr val="bg1"/>
                </a:solidFill>
                <a:latin typeface="SimHei" panose="02010609060101010101" pitchFamily="49" charset="-122"/>
                <a:ea typeface="SimHei" panose="02010609060101010101" pitchFamily="49" charset="-122"/>
              </a:rPr>
              <a:t>20+</a:t>
            </a:r>
            <a:r>
              <a:rPr lang="zh-CN" altLang="en-US" sz="1200" kern="0" dirty="0">
                <a:solidFill>
                  <a:schemeClr val="bg1"/>
                </a:solidFill>
                <a:latin typeface="SimHei" panose="02010609060101010101" pitchFamily="49" charset="-122"/>
                <a:ea typeface="SimHei" panose="02010609060101010101" pitchFamily="49" charset="-122"/>
              </a:rPr>
              <a:t>亿</a:t>
            </a:r>
            <a:r>
              <a:rPr lang="zh-CN" altLang="en-US" sz="1200" kern="0" dirty="0" smtClean="0">
                <a:solidFill>
                  <a:schemeClr val="bg1"/>
                </a:solidFill>
                <a:latin typeface="SimHei" panose="02010609060101010101" pitchFamily="49" charset="-122"/>
                <a:ea typeface="SimHei" panose="02010609060101010101" pitchFamily="49" charset="-122"/>
              </a:rPr>
              <a:t>人口。</a:t>
            </a:r>
            <a:endParaRPr lang="en-US" sz="1200" kern="0" dirty="0">
              <a:solidFill>
                <a:schemeClr val="bg1"/>
              </a:solidFill>
              <a:latin typeface="SimHei" panose="02010609060101010101" pitchFamily="49" charset="-122"/>
              <a:ea typeface="SimHei" panose="02010609060101010101" pitchFamily="49" charset="-122"/>
            </a:endParaRPr>
          </a:p>
        </p:txBody>
      </p:sp>
      <p:sp>
        <p:nvSpPr>
          <p:cNvPr id="60" name="Rectangle 6"/>
          <p:cNvSpPr/>
          <p:nvPr/>
        </p:nvSpPr>
        <p:spPr bwMode="auto">
          <a:xfrm>
            <a:off x="6058157" y="5036329"/>
            <a:ext cx="2878745" cy="1271525"/>
          </a:xfrm>
          <a:prstGeom prst="rect">
            <a:avLst/>
          </a:prstGeom>
          <a:no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marL="171450" indent="-171450" fontAlgn="base">
              <a:spcBef>
                <a:spcPts val="600"/>
              </a:spcBef>
              <a:spcAft>
                <a:spcPct val="0"/>
              </a:spcAft>
              <a:buFont typeface="Arial" panose="020B0604020202020204" pitchFamily="34" charset="0"/>
              <a:buChar char="•"/>
            </a:pPr>
            <a:r>
              <a:rPr lang="en-US" altLang="zh-CN" sz="1200" dirty="0">
                <a:solidFill>
                  <a:schemeClr val="bg1"/>
                </a:solidFill>
                <a:latin typeface="SimHei" panose="02010609060101010101" pitchFamily="49" charset="-122"/>
                <a:ea typeface="SimHei" panose="02010609060101010101" pitchFamily="49" charset="-122"/>
              </a:rPr>
              <a:t>2019.5.15 GaussDB</a:t>
            </a:r>
            <a:r>
              <a:rPr lang="zh-CN" altLang="en-US" sz="1200" dirty="0">
                <a:solidFill>
                  <a:schemeClr val="bg1"/>
                </a:solidFill>
                <a:latin typeface="SimHei" panose="02010609060101010101" pitchFamily="49" charset="-122"/>
                <a:ea typeface="SimHei" panose="02010609060101010101" pitchFamily="49" charset="-122"/>
              </a:rPr>
              <a:t>全球发布</a:t>
            </a:r>
            <a:endParaRPr lang="en-US" altLang="zh-CN" sz="1200" dirty="0">
              <a:solidFill>
                <a:schemeClr val="bg1"/>
              </a:solidFill>
              <a:latin typeface="SimHei" panose="02010609060101010101" pitchFamily="49" charset="-122"/>
              <a:ea typeface="SimHei" panose="02010609060101010101" pitchFamily="49" charset="-122"/>
            </a:endParaRPr>
          </a:p>
          <a:p>
            <a:pPr marL="171450" indent="-171450" fontAlgn="base">
              <a:spcBef>
                <a:spcPts val="600"/>
              </a:spcBef>
              <a:spcAft>
                <a:spcPct val="0"/>
              </a:spcAft>
              <a:buFont typeface="Arial" panose="020B0604020202020204" pitchFamily="34" charset="0"/>
              <a:buChar char="•"/>
            </a:pPr>
            <a:r>
              <a:rPr lang="zh-CN" altLang="en-US" sz="1200" dirty="0">
                <a:solidFill>
                  <a:schemeClr val="bg1"/>
                </a:solidFill>
                <a:latin typeface="SimHei" panose="02010609060101010101" pitchFamily="49" charset="-122"/>
                <a:ea typeface="SimHei" panose="02010609060101010101" pitchFamily="49" charset="-122"/>
              </a:rPr>
              <a:t>构筑合作伙伴生态</a:t>
            </a:r>
            <a:endParaRPr lang="en-US" altLang="zh-CN" sz="1200" dirty="0">
              <a:solidFill>
                <a:schemeClr val="bg1"/>
              </a:solidFill>
              <a:latin typeface="SimHei" panose="02010609060101010101" pitchFamily="49" charset="-122"/>
              <a:ea typeface="SimHei" panose="02010609060101010101" pitchFamily="49" charset="-122"/>
            </a:endParaRPr>
          </a:p>
          <a:p>
            <a:pPr marL="171450" indent="-171450" fontAlgn="base">
              <a:spcBef>
                <a:spcPts val="600"/>
              </a:spcBef>
              <a:spcAft>
                <a:spcPct val="0"/>
              </a:spcAft>
              <a:buFont typeface="Arial" panose="020B0604020202020204" pitchFamily="34" charset="0"/>
              <a:buChar char="•"/>
            </a:pPr>
            <a:r>
              <a:rPr lang="zh-CN" altLang="en-US" sz="1200" dirty="0">
                <a:solidFill>
                  <a:schemeClr val="bg1"/>
                </a:solidFill>
                <a:latin typeface="SimHei" panose="02010609060101010101" pitchFamily="49" charset="-122"/>
                <a:ea typeface="SimHei" panose="02010609060101010101" pitchFamily="49" charset="-122"/>
              </a:rPr>
              <a:t>兼容行业主流生态，完成金融等行业</a:t>
            </a:r>
            <a:r>
              <a:rPr lang="zh-CN" altLang="en-US" sz="1200" dirty="0" smtClean="0">
                <a:solidFill>
                  <a:schemeClr val="bg1"/>
                </a:solidFill>
                <a:latin typeface="SimHei" panose="02010609060101010101" pitchFamily="49" charset="-122"/>
                <a:ea typeface="SimHei" panose="02010609060101010101" pitchFamily="49" charset="-122"/>
              </a:rPr>
              <a:t>对接</a:t>
            </a:r>
            <a:endParaRPr lang="en-US" altLang="zh-CN" sz="1200" dirty="0" smtClean="0">
              <a:solidFill>
                <a:schemeClr val="bg1"/>
              </a:solidFill>
              <a:latin typeface="SimHei" panose="02010609060101010101" pitchFamily="49" charset="-122"/>
              <a:ea typeface="SimHei" panose="02010609060101010101" pitchFamily="49" charset="-122"/>
            </a:endParaRPr>
          </a:p>
          <a:p>
            <a:pPr marL="171450" indent="-171450" fontAlgn="base">
              <a:spcBef>
                <a:spcPts val="600"/>
              </a:spcBef>
              <a:spcAft>
                <a:spcPct val="0"/>
              </a:spcAft>
              <a:buFont typeface="Arial" panose="020B0604020202020204" pitchFamily="34" charset="0"/>
              <a:buChar char="•"/>
            </a:pPr>
            <a:r>
              <a:rPr lang="en-US" altLang="zh-CN" sz="1200" dirty="0" smtClean="0">
                <a:solidFill>
                  <a:schemeClr val="bg1"/>
                </a:solidFill>
                <a:latin typeface="SimHei" panose="02010609060101010101" pitchFamily="49" charset="-122"/>
                <a:ea typeface="SimHei" panose="02010609060101010101" pitchFamily="49" charset="-122"/>
              </a:rPr>
              <a:t>2020.6.30 openGauss</a:t>
            </a:r>
            <a:r>
              <a:rPr lang="zh-CN" altLang="en-US" sz="1200" dirty="0" smtClean="0">
                <a:solidFill>
                  <a:schemeClr val="bg1"/>
                </a:solidFill>
                <a:latin typeface="SimHei" panose="02010609060101010101" pitchFamily="49" charset="-122"/>
                <a:ea typeface="SimHei" panose="02010609060101010101" pitchFamily="49" charset="-122"/>
              </a:rPr>
              <a:t>开源。</a:t>
            </a:r>
            <a:endParaRPr lang="en-US" altLang="zh-CN" sz="1200" dirty="0">
              <a:solidFill>
                <a:schemeClr val="bg1"/>
              </a:solidFill>
              <a:latin typeface="SimHei" panose="02010609060101010101" pitchFamily="49" charset="-122"/>
              <a:ea typeface="SimHei" panose="02010609060101010101" pitchFamily="49" charset="-122"/>
            </a:endParaRPr>
          </a:p>
        </p:txBody>
      </p:sp>
      <p:sp>
        <p:nvSpPr>
          <p:cNvPr id="61" name="Rounded Rectangle 7"/>
          <p:cNvSpPr/>
          <p:nvPr/>
        </p:nvSpPr>
        <p:spPr bwMode="auto">
          <a:xfrm>
            <a:off x="1021174" y="4631964"/>
            <a:ext cx="1701034" cy="395403"/>
          </a:xfrm>
          <a:prstGeom prst="roundRect">
            <a:avLst/>
          </a:prstGeom>
          <a:solidFill>
            <a:sysClr val="window" lastClr="FFFFFF">
              <a:lumMod val="50000"/>
              <a:lumOff val="50000"/>
            </a:sys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algn="ctr" defTabSz="914400" fontAlgn="base">
              <a:spcBef>
                <a:spcPts val="300"/>
              </a:spcBef>
              <a:spcAft>
                <a:spcPct val="0"/>
              </a:spcAft>
              <a:defRPr/>
            </a:pPr>
            <a:r>
              <a:rPr lang="en-US" sz="1600" b="1" kern="0" dirty="0">
                <a:solidFill>
                  <a:srgbClr val="1F497D"/>
                </a:solidFill>
                <a:latin typeface="Huawei Sans"/>
                <a:ea typeface="+mj-ea"/>
              </a:rPr>
              <a:t>2001 - 2011</a:t>
            </a:r>
            <a:endParaRPr lang="en-US" sz="1600" b="1" kern="0" dirty="0">
              <a:solidFill>
                <a:srgbClr val="1F497D"/>
              </a:solidFill>
              <a:latin typeface="Huawei Sans"/>
              <a:ea typeface="+mj-ea"/>
            </a:endParaRPr>
          </a:p>
        </p:txBody>
      </p:sp>
      <p:sp>
        <p:nvSpPr>
          <p:cNvPr id="62" name="Rounded Rectangle 8"/>
          <p:cNvSpPr/>
          <p:nvPr/>
        </p:nvSpPr>
        <p:spPr bwMode="auto">
          <a:xfrm>
            <a:off x="3332192" y="4631964"/>
            <a:ext cx="1863265" cy="395403"/>
          </a:xfrm>
          <a:prstGeom prst="roundRect">
            <a:avLst/>
          </a:prstGeom>
          <a:solidFill>
            <a:sysClr val="window" lastClr="FFFFFF">
              <a:lumMod val="50000"/>
              <a:lumOff val="50000"/>
            </a:sys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algn="ctr" defTabSz="914400" fontAlgn="base">
              <a:spcBef>
                <a:spcPts val="300"/>
              </a:spcBef>
              <a:spcAft>
                <a:spcPct val="0"/>
              </a:spcAft>
              <a:defRPr/>
            </a:pPr>
            <a:r>
              <a:rPr lang="en-US" sz="1600" b="1" kern="0" dirty="0">
                <a:solidFill>
                  <a:srgbClr val="1F497D"/>
                </a:solidFill>
                <a:latin typeface="Huawei Sans"/>
                <a:ea typeface="+mj-ea"/>
              </a:rPr>
              <a:t>2011 - 2019</a:t>
            </a:r>
            <a:endParaRPr lang="en-US" sz="1600" b="1" kern="0" dirty="0">
              <a:solidFill>
                <a:srgbClr val="1F497D"/>
              </a:solidFill>
              <a:latin typeface="Huawei Sans"/>
              <a:ea typeface="+mj-ea"/>
            </a:endParaRPr>
          </a:p>
        </p:txBody>
      </p:sp>
      <p:sp>
        <p:nvSpPr>
          <p:cNvPr id="63" name="Rounded Rectangle 9"/>
          <p:cNvSpPr/>
          <p:nvPr/>
        </p:nvSpPr>
        <p:spPr bwMode="auto">
          <a:xfrm>
            <a:off x="6258218" y="4579071"/>
            <a:ext cx="1783352" cy="395403"/>
          </a:xfrm>
          <a:prstGeom prst="roundRect">
            <a:avLst/>
          </a:prstGeom>
          <a:solidFill>
            <a:sysClr val="window" lastClr="FFFFFF">
              <a:lumMod val="50000"/>
              <a:lumOff val="50000"/>
            </a:sysClr>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algn="ctr" defTabSz="914400" fontAlgn="base">
              <a:spcBef>
                <a:spcPts val="300"/>
              </a:spcBef>
              <a:spcAft>
                <a:spcPct val="0"/>
              </a:spcAft>
              <a:defRPr/>
            </a:pPr>
            <a:r>
              <a:rPr lang="en-US" sz="1600" b="1" kern="0" dirty="0" smtClean="0">
                <a:solidFill>
                  <a:srgbClr val="1F497D"/>
                </a:solidFill>
                <a:latin typeface="Huawei Sans"/>
                <a:ea typeface="+mj-ea"/>
              </a:rPr>
              <a:t>2019-2020</a:t>
            </a:r>
            <a:endParaRPr lang="en-US" sz="1600" b="1" kern="0" dirty="0">
              <a:solidFill>
                <a:srgbClr val="1F497D"/>
              </a:solidFill>
              <a:latin typeface="Huawei Sans"/>
              <a:ea typeface="+mj-ea"/>
            </a:endParaRPr>
          </a:p>
        </p:txBody>
      </p:sp>
      <p:sp>
        <p:nvSpPr>
          <p:cNvPr id="64" name="ïśľïďe"/>
          <p:cNvSpPr/>
          <p:nvPr/>
        </p:nvSpPr>
        <p:spPr>
          <a:xfrm>
            <a:off x="1021175" y="2182626"/>
            <a:ext cx="10079229" cy="2255530"/>
          </a:xfrm>
          <a:prstGeom prst="swooshArrow">
            <a:avLst>
              <a:gd name="adj1" fmla="val 25000"/>
              <a:gd name="adj2" fmla="val 30815"/>
            </a:avLst>
          </a:prstGeom>
          <a:solidFill>
            <a:srgbClr val="9BBB59">
              <a:lumMod val="20000"/>
              <a:lumOff val="80000"/>
            </a:srgbClr>
          </a:solidFill>
          <a:ln>
            <a:noFill/>
          </a:ln>
          <a:effectLst/>
        </p:spPr>
        <p:txBody>
          <a:bodyPr wrap="square" lIns="73717" tIns="36858" rIns="73717" bIns="36858">
            <a:normAutofit/>
          </a:bodyPr>
          <a:lstStyle/>
          <a:p>
            <a:pPr fontAlgn="base">
              <a:spcBef>
                <a:spcPct val="0"/>
              </a:spcBef>
              <a:spcAft>
                <a:spcPct val="0"/>
              </a:spcAft>
              <a:defRPr/>
            </a:pPr>
            <a:endParaRPr lang="zh-CN" altLang="en-US" sz="2900" kern="0">
              <a:solidFill>
                <a:prstClr val="black">
                  <a:lumMod val="95000"/>
                  <a:lumOff val="5000"/>
                </a:prstClr>
              </a:solidFill>
              <a:latin typeface="Huawei Sans"/>
              <a:ea typeface="+mj-ea"/>
            </a:endParaRPr>
          </a:p>
        </p:txBody>
      </p:sp>
      <p:sp>
        <p:nvSpPr>
          <p:cNvPr id="65" name="TextBox 11"/>
          <p:cNvSpPr txBox="1"/>
          <p:nvPr/>
        </p:nvSpPr>
        <p:spPr>
          <a:xfrm>
            <a:off x="1393238" y="3742197"/>
            <a:ext cx="1217000" cy="400110"/>
          </a:xfrm>
          <a:prstGeom prst="rect">
            <a:avLst/>
          </a:prstGeom>
          <a:noFill/>
        </p:spPr>
        <p:txBody>
          <a:bodyPr wrap="none" rtlCol="0">
            <a:spAutoFit/>
          </a:bodyPr>
          <a:lstStyle/>
          <a:p>
            <a:pPr fontAlgn="base">
              <a:spcBef>
                <a:spcPct val="0"/>
              </a:spcBef>
              <a:spcAft>
                <a:spcPct val="0"/>
              </a:spcAft>
              <a:defRPr/>
            </a:pPr>
            <a:r>
              <a:rPr lang="zh-CN" altLang="en-US" sz="2000" b="1" kern="0" dirty="0">
                <a:solidFill>
                  <a:srgbClr val="C00000"/>
                </a:solidFill>
                <a:latin typeface="Huawei Sans"/>
                <a:ea typeface="+mj-ea"/>
              </a:rPr>
              <a:t>内部自用</a:t>
            </a:r>
            <a:endParaRPr lang="en-US" sz="2000" b="1" kern="0" dirty="0">
              <a:solidFill>
                <a:srgbClr val="C00000"/>
              </a:solidFill>
              <a:latin typeface="Huawei Sans"/>
              <a:ea typeface="+mj-ea"/>
            </a:endParaRPr>
          </a:p>
        </p:txBody>
      </p:sp>
      <p:sp>
        <p:nvSpPr>
          <p:cNvPr id="66" name="TextBox 12"/>
          <p:cNvSpPr txBox="1"/>
          <p:nvPr/>
        </p:nvSpPr>
        <p:spPr>
          <a:xfrm>
            <a:off x="4577068" y="3016417"/>
            <a:ext cx="958917" cy="400110"/>
          </a:xfrm>
          <a:prstGeom prst="rect">
            <a:avLst/>
          </a:prstGeom>
          <a:noFill/>
        </p:spPr>
        <p:txBody>
          <a:bodyPr wrap="none" rtlCol="0">
            <a:spAutoFit/>
          </a:bodyPr>
          <a:lstStyle/>
          <a:p>
            <a:pPr fontAlgn="base">
              <a:spcBef>
                <a:spcPct val="0"/>
              </a:spcBef>
              <a:spcAft>
                <a:spcPct val="0"/>
              </a:spcAft>
              <a:defRPr/>
            </a:pPr>
            <a:r>
              <a:rPr lang="zh-CN" altLang="en-US" sz="2000" b="1" kern="0" dirty="0">
                <a:solidFill>
                  <a:srgbClr val="C00000"/>
                </a:solidFill>
                <a:latin typeface="Huawei Sans"/>
                <a:ea typeface="+mj-ea"/>
              </a:rPr>
              <a:t>产品化</a:t>
            </a:r>
            <a:endParaRPr lang="en-US" sz="2000" b="1" kern="0" dirty="0">
              <a:solidFill>
                <a:srgbClr val="C00000"/>
              </a:solidFill>
              <a:latin typeface="Huawei Sans"/>
              <a:ea typeface="+mj-ea"/>
            </a:endParaRPr>
          </a:p>
        </p:txBody>
      </p:sp>
      <p:sp>
        <p:nvSpPr>
          <p:cNvPr id="67" name="Rectangle 14"/>
          <p:cNvSpPr/>
          <p:nvPr/>
        </p:nvSpPr>
        <p:spPr bwMode="auto">
          <a:xfrm>
            <a:off x="996522" y="5145804"/>
            <a:ext cx="1725686" cy="276975"/>
          </a:xfrm>
          <a:prstGeom prst="rect">
            <a:avLst/>
          </a:prstGeom>
          <a:no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spAutoFit/>
          </a:bodyPr>
          <a:lstStyle/>
          <a:p>
            <a:pPr marL="171450" indent="-171450" fontAlgn="base">
              <a:spcBef>
                <a:spcPts val="300"/>
              </a:spcBef>
              <a:spcAft>
                <a:spcPct val="0"/>
              </a:spcAft>
              <a:buFont typeface="Wingdings" panose="05000000000000000000" pitchFamily="2" charset="2"/>
              <a:buChar char="l"/>
            </a:pPr>
            <a:r>
              <a:rPr lang="zh-CN" altLang="en-US" sz="1200" dirty="0">
                <a:solidFill>
                  <a:schemeClr val="bg1"/>
                </a:solidFill>
                <a:latin typeface="SimHei" panose="02010609060101010101" pitchFamily="49" charset="-122"/>
                <a:ea typeface="SimHei" panose="02010609060101010101" pitchFamily="49" charset="-122"/>
              </a:rPr>
              <a:t>企业级内存数据库</a:t>
            </a:r>
            <a:endParaRPr lang="en-US" altLang="zh-CN" sz="1200" dirty="0">
              <a:solidFill>
                <a:schemeClr val="bg1"/>
              </a:solidFill>
              <a:latin typeface="SimHei" panose="02010609060101010101" pitchFamily="49" charset="-122"/>
              <a:ea typeface="SimHei" panose="02010609060101010101" pitchFamily="49" charset="-122"/>
            </a:endParaRPr>
          </a:p>
        </p:txBody>
      </p:sp>
      <p:sp>
        <p:nvSpPr>
          <p:cNvPr id="68" name="TextBox 13"/>
          <p:cNvSpPr txBox="1"/>
          <p:nvPr/>
        </p:nvSpPr>
        <p:spPr>
          <a:xfrm>
            <a:off x="6971350" y="2729511"/>
            <a:ext cx="1346844" cy="400110"/>
          </a:xfrm>
          <a:prstGeom prst="rect">
            <a:avLst/>
          </a:prstGeom>
          <a:noFill/>
        </p:spPr>
        <p:txBody>
          <a:bodyPr wrap="none" rtlCol="0">
            <a:spAutoFit/>
          </a:bodyPr>
          <a:lstStyle/>
          <a:p>
            <a:pPr fontAlgn="base">
              <a:spcBef>
                <a:spcPct val="0"/>
              </a:spcBef>
              <a:spcAft>
                <a:spcPct val="0"/>
              </a:spcAft>
              <a:defRPr/>
            </a:pPr>
            <a:r>
              <a:rPr lang="zh-CN" altLang="en-US" sz="2000" b="1" kern="0" dirty="0">
                <a:solidFill>
                  <a:srgbClr val="C00000"/>
                </a:solidFill>
                <a:latin typeface="Huawei Sans"/>
                <a:ea typeface="+mj-ea"/>
              </a:rPr>
              <a:t>云 </a:t>
            </a:r>
            <a:r>
              <a:rPr lang="en-US" altLang="zh-CN" sz="2000" b="1" kern="0" dirty="0">
                <a:solidFill>
                  <a:srgbClr val="C00000"/>
                </a:solidFill>
                <a:latin typeface="Huawei Sans"/>
                <a:ea typeface="+mj-ea"/>
              </a:rPr>
              <a:t>&amp; </a:t>
            </a:r>
            <a:r>
              <a:rPr lang="zh-CN" altLang="en-US" sz="2000" b="1" kern="0" dirty="0">
                <a:solidFill>
                  <a:srgbClr val="C00000"/>
                </a:solidFill>
                <a:latin typeface="Huawei Sans"/>
                <a:ea typeface="+mj-ea"/>
              </a:rPr>
              <a:t>开源</a:t>
            </a:r>
            <a:endParaRPr lang="en-US" sz="2000" b="1" kern="0" dirty="0">
              <a:solidFill>
                <a:srgbClr val="C00000"/>
              </a:solidFill>
              <a:latin typeface="Huawei Sans"/>
              <a:ea typeface="+mj-ea"/>
            </a:endParaRPr>
          </a:p>
        </p:txBody>
      </p:sp>
      <p:sp>
        <p:nvSpPr>
          <p:cNvPr id="90" name="Rounded Rectangle 9"/>
          <p:cNvSpPr/>
          <p:nvPr/>
        </p:nvSpPr>
        <p:spPr bwMode="auto">
          <a:xfrm>
            <a:off x="8997281" y="4621573"/>
            <a:ext cx="1920969" cy="395403"/>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16" tIns="45708" rIns="91416" bIns="45708" numCol="1" rtlCol="0" anchor="t" anchorCtr="0" compatLnSpc="1"/>
          <a:lstStyle/>
          <a:p>
            <a:pPr algn="ctr" defTabSz="914400" fontAlgn="base">
              <a:spcBef>
                <a:spcPts val="300"/>
              </a:spcBef>
              <a:spcAft>
                <a:spcPct val="0"/>
              </a:spcAft>
              <a:defRPr/>
            </a:pPr>
            <a:r>
              <a:rPr lang="en-US" sz="1600" b="1" kern="0" dirty="0" smtClean="0">
                <a:solidFill>
                  <a:prstClr val="white"/>
                </a:solidFill>
                <a:latin typeface="Huawei Sans"/>
                <a:ea typeface="+mj-ea"/>
              </a:rPr>
              <a:t>2021</a:t>
            </a:r>
            <a:r>
              <a:rPr lang="en-US" altLang="zh-CN" sz="1600" b="1" kern="0" dirty="0" smtClean="0">
                <a:solidFill>
                  <a:prstClr val="white"/>
                </a:solidFill>
                <a:latin typeface="Huawei Sans"/>
                <a:ea typeface="+mj-ea"/>
              </a:rPr>
              <a:t>~</a:t>
            </a:r>
            <a:endParaRPr lang="en-US" sz="1600" b="1" kern="0" dirty="0">
              <a:solidFill>
                <a:prstClr val="white"/>
              </a:solidFill>
              <a:latin typeface="Huawei Sans"/>
              <a:ea typeface="+mj-ea"/>
            </a:endParaRPr>
          </a:p>
        </p:txBody>
      </p:sp>
      <p:sp>
        <p:nvSpPr>
          <p:cNvPr id="91" name="Rectangle 17"/>
          <p:cNvSpPr/>
          <p:nvPr/>
        </p:nvSpPr>
        <p:spPr bwMode="auto">
          <a:xfrm>
            <a:off x="8986560" y="5081201"/>
            <a:ext cx="2200291" cy="723251"/>
          </a:xfrm>
          <a:prstGeom prst="rect">
            <a:avLst/>
          </a:prstGeom>
          <a:noFill/>
          <a:ln w="9525" cap="flat" cmpd="sng" algn="ctr">
            <a:noFill/>
            <a:prstDash val="solid"/>
            <a:round/>
            <a:headEnd type="none" w="med" len="med"/>
            <a:tailEnd type="none" w="med" len="med"/>
          </a:ln>
          <a:effectLst/>
        </p:spPr>
        <p:txBody>
          <a:bodyPr vert="horz" wrap="square" lIns="91416" tIns="45708" rIns="91416" bIns="45708" numCol="1" rtlCol="0" anchor="ctr" anchorCtr="0" compatLnSpc="1">
            <a:spAutoFit/>
          </a:bodyPr>
          <a:lstStyle/>
          <a:p>
            <a:pPr marL="171450" indent="-171450" fontAlgn="base">
              <a:spcBef>
                <a:spcPts val="300"/>
              </a:spcBef>
              <a:spcAft>
                <a:spcPct val="0"/>
              </a:spcAft>
              <a:buFont typeface="Arial" panose="020B0604020202020204" pitchFamily="34" charset="0"/>
              <a:buChar char="•"/>
            </a:pPr>
            <a:r>
              <a:rPr lang="zh-CN" altLang="en-US" sz="1200" dirty="0" smtClean="0">
                <a:solidFill>
                  <a:schemeClr val="bg1"/>
                </a:solidFill>
                <a:latin typeface="SimHei" panose="02010609060101010101" pitchFamily="49" charset="-122"/>
                <a:ea typeface="SimHei" panose="02010609060101010101" pitchFamily="49" charset="-122"/>
              </a:rPr>
              <a:t>分享</a:t>
            </a:r>
            <a:r>
              <a:rPr lang="zh-CN" altLang="en-US" sz="1200" dirty="0">
                <a:solidFill>
                  <a:schemeClr val="bg1"/>
                </a:solidFill>
                <a:latin typeface="SimHei" panose="02010609060101010101" pitchFamily="49" charset="-122"/>
                <a:ea typeface="SimHei" panose="02010609060101010101" pitchFamily="49" charset="-122"/>
              </a:rPr>
              <a:t>企业级数据管理能力</a:t>
            </a:r>
            <a:endParaRPr lang="en-US" altLang="zh-CN" sz="1200" dirty="0">
              <a:solidFill>
                <a:schemeClr val="bg1"/>
              </a:solidFill>
              <a:latin typeface="SimHei" panose="02010609060101010101" pitchFamily="49" charset="-122"/>
              <a:ea typeface="SimHei" panose="02010609060101010101" pitchFamily="49" charset="-122"/>
            </a:endParaRPr>
          </a:p>
          <a:p>
            <a:pPr marL="171450" indent="-171450" fontAlgn="base">
              <a:spcBef>
                <a:spcPts val="300"/>
              </a:spcBef>
              <a:spcAft>
                <a:spcPct val="0"/>
              </a:spcAft>
              <a:buFont typeface="Arial" panose="020B0604020202020204" pitchFamily="34" charset="0"/>
              <a:buChar char="•"/>
            </a:pPr>
            <a:r>
              <a:rPr lang="zh-CN" altLang="en-US" sz="1200" dirty="0">
                <a:solidFill>
                  <a:schemeClr val="bg1"/>
                </a:solidFill>
                <a:latin typeface="SimHei" panose="02010609060101010101" pitchFamily="49" charset="-122"/>
                <a:ea typeface="SimHei" panose="02010609060101010101" pitchFamily="49" charset="-122"/>
              </a:rPr>
              <a:t>引领生态建设</a:t>
            </a:r>
            <a:endParaRPr lang="en-US" altLang="zh-CN" sz="1200" dirty="0">
              <a:solidFill>
                <a:schemeClr val="bg1"/>
              </a:solidFill>
              <a:latin typeface="SimHei" panose="02010609060101010101" pitchFamily="49" charset="-122"/>
              <a:ea typeface="SimHei" panose="02010609060101010101" pitchFamily="49" charset="-122"/>
            </a:endParaRPr>
          </a:p>
          <a:p>
            <a:pPr marL="171450" indent="-171450" fontAlgn="base">
              <a:spcBef>
                <a:spcPts val="300"/>
              </a:spcBef>
              <a:spcAft>
                <a:spcPct val="0"/>
              </a:spcAft>
              <a:buFont typeface="Arial" panose="020B0604020202020204" pitchFamily="34" charset="0"/>
              <a:buChar char="•"/>
            </a:pPr>
            <a:r>
              <a:rPr lang="zh-CN" altLang="en-US" sz="1200" dirty="0">
                <a:solidFill>
                  <a:schemeClr val="bg1"/>
                </a:solidFill>
                <a:latin typeface="SimHei" panose="02010609060101010101" pitchFamily="49" charset="-122"/>
                <a:ea typeface="SimHei" panose="02010609060101010101" pitchFamily="49" charset="-122"/>
              </a:rPr>
              <a:t>促进数据库教育事业发展</a:t>
            </a:r>
            <a:endParaRPr lang="en-US" altLang="zh-CN" sz="1200" dirty="0">
              <a:solidFill>
                <a:schemeClr val="bg1"/>
              </a:solidFill>
              <a:latin typeface="SimHei" panose="02010609060101010101" pitchFamily="49" charset="-122"/>
              <a:ea typeface="SimHei" panose="02010609060101010101" pitchFamily="49" charset="-122"/>
            </a:endParaRPr>
          </a:p>
        </p:txBody>
      </p:sp>
      <p:sp>
        <p:nvSpPr>
          <p:cNvPr id="93" name="TextBox 15"/>
          <p:cNvSpPr txBox="1"/>
          <p:nvPr/>
        </p:nvSpPr>
        <p:spPr>
          <a:xfrm>
            <a:off x="343468" y="1627279"/>
            <a:ext cx="7784279" cy="400110"/>
          </a:xfrm>
          <a:prstGeom prst="rect">
            <a:avLst/>
          </a:prstGeom>
          <a:noFill/>
        </p:spPr>
        <p:txBody>
          <a:bodyPr wrap="square" rtlCol="0">
            <a:spAutoFit/>
          </a:bodyPr>
          <a:lstStyle/>
          <a:p>
            <a:pPr algn="ctr" fontAlgn="base">
              <a:spcBef>
                <a:spcPct val="0"/>
              </a:spcBef>
              <a:spcAft>
                <a:spcPct val="0"/>
              </a:spcAft>
            </a:pPr>
            <a:r>
              <a:rPr lang="zh-CN" altLang="en-US" sz="2000" b="1" dirty="0" smtClean="0">
                <a:solidFill>
                  <a:schemeClr val="bg1"/>
                </a:solidFill>
                <a:latin typeface="+mn-ea"/>
              </a:rPr>
              <a:t>内部</a:t>
            </a:r>
            <a:r>
              <a:rPr lang="zh-CN" altLang="en-US" sz="2000" b="1" dirty="0">
                <a:solidFill>
                  <a:schemeClr val="bg1"/>
                </a:solidFill>
                <a:latin typeface="+mn-ea"/>
              </a:rPr>
              <a:t>自用孵化阶段 </a:t>
            </a:r>
            <a:r>
              <a:rPr lang="en-US" altLang="zh-CN" sz="2000" b="1" dirty="0">
                <a:solidFill>
                  <a:schemeClr val="bg1"/>
                </a:solidFill>
                <a:latin typeface="+mn-ea"/>
                <a:sym typeface="Wingdings" panose="05000000000000000000" pitchFamily="2" charset="2"/>
              </a:rPr>
              <a:t></a:t>
            </a:r>
            <a:r>
              <a:rPr lang="en-US" altLang="zh-CN" sz="2000" b="1" dirty="0">
                <a:solidFill>
                  <a:schemeClr val="bg1"/>
                </a:solidFill>
                <a:latin typeface="+mn-ea"/>
              </a:rPr>
              <a:t> </a:t>
            </a:r>
            <a:r>
              <a:rPr lang="zh-CN" altLang="en-US" sz="2000" b="1" dirty="0">
                <a:solidFill>
                  <a:schemeClr val="bg1"/>
                </a:solidFill>
                <a:latin typeface="+mn-ea"/>
              </a:rPr>
              <a:t>联创产品化阶段 </a:t>
            </a:r>
            <a:r>
              <a:rPr lang="en-US" altLang="zh-CN" sz="2000" b="1" dirty="0" smtClean="0">
                <a:solidFill>
                  <a:schemeClr val="bg1"/>
                </a:solidFill>
                <a:latin typeface="+mn-ea"/>
                <a:sym typeface="Wingdings" panose="05000000000000000000" pitchFamily="2" charset="2"/>
              </a:rPr>
              <a:t></a:t>
            </a:r>
            <a:r>
              <a:rPr lang="zh-CN" altLang="en-US" sz="2000" b="1" dirty="0" smtClean="0">
                <a:solidFill>
                  <a:schemeClr val="bg1"/>
                </a:solidFill>
                <a:latin typeface="+mn-ea"/>
                <a:sym typeface="Wingdings" panose="05000000000000000000" pitchFamily="2" charset="2"/>
              </a:rPr>
              <a:t>共建生态</a:t>
            </a:r>
            <a:endParaRPr lang="zh-CN" altLang="en-US" sz="2000" b="1" dirty="0">
              <a:solidFill>
                <a:schemeClr val="bg1"/>
              </a:solidFill>
              <a:latin typeface="+mn-ea"/>
            </a:endParaRPr>
          </a:p>
        </p:txBody>
      </p:sp>
      <p:sp>
        <p:nvSpPr>
          <p:cNvPr id="96" name="TextBox 13"/>
          <p:cNvSpPr txBox="1"/>
          <p:nvPr/>
        </p:nvSpPr>
        <p:spPr>
          <a:xfrm>
            <a:off x="9472095" y="2570181"/>
            <a:ext cx="1210588" cy="400110"/>
          </a:xfrm>
          <a:prstGeom prst="rect">
            <a:avLst/>
          </a:prstGeom>
          <a:noFill/>
        </p:spPr>
        <p:txBody>
          <a:bodyPr wrap="none" rtlCol="0">
            <a:spAutoFit/>
          </a:bodyPr>
          <a:lstStyle/>
          <a:p>
            <a:pPr fontAlgn="base">
              <a:spcBef>
                <a:spcPct val="0"/>
              </a:spcBef>
              <a:spcAft>
                <a:spcPct val="0"/>
              </a:spcAft>
              <a:defRPr/>
            </a:pPr>
            <a:r>
              <a:rPr lang="zh-CN" altLang="en-US" sz="2000" b="1" kern="0" dirty="0" smtClean="0">
                <a:solidFill>
                  <a:srgbClr val="C00000"/>
                </a:solidFill>
                <a:latin typeface="Huawei Sans"/>
                <a:ea typeface="+mj-ea"/>
              </a:rPr>
              <a:t>生态构建</a:t>
            </a:r>
            <a:endParaRPr lang="en-US" sz="2000" b="1" kern="0" dirty="0">
              <a:solidFill>
                <a:srgbClr val="C00000"/>
              </a:solidFill>
              <a:latin typeface="Huawei Sans"/>
              <a:ea typeface="+mj-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614255"/>
            <a:ext cx="7096974" cy="540000"/>
          </a:xfrm>
        </p:spPr>
        <p:txBody>
          <a:bodyPr/>
          <a:lstStyle/>
          <a:p>
            <a:r>
              <a:rPr lang="en-US" altLang="zh-CN" dirty="0" smtClean="0"/>
              <a:t>openGauss </a:t>
            </a:r>
            <a:r>
              <a:rPr lang="zh-CN" altLang="en-US" dirty="0" smtClean="0"/>
              <a:t>行列混合引擎</a:t>
            </a:r>
            <a:endParaRPr lang="zh-CN" altLang="en-US" dirty="0"/>
          </a:p>
        </p:txBody>
      </p:sp>
      <p:grpSp>
        <p:nvGrpSpPr>
          <p:cNvPr id="4" name="组合 3"/>
          <p:cNvGrpSpPr/>
          <p:nvPr/>
        </p:nvGrpSpPr>
        <p:grpSpPr>
          <a:xfrm>
            <a:off x="896895" y="2129567"/>
            <a:ext cx="5068413" cy="3462033"/>
            <a:chOff x="796253" y="1608257"/>
            <a:chExt cx="4737435" cy="4503594"/>
          </a:xfrm>
        </p:grpSpPr>
        <p:sp>
          <p:nvSpPr>
            <p:cNvPr id="5" name="Rounded Rectangle 14"/>
            <p:cNvSpPr/>
            <p:nvPr/>
          </p:nvSpPr>
          <p:spPr>
            <a:xfrm>
              <a:off x="875714" y="3326843"/>
              <a:ext cx="4657973" cy="1145665"/>
            </a:xfrm>
            <a:prstGeom prst="roundRect">
              <a:avLst>
                <a:gd name="adj" fmla="val 7089"/>
              </a:avLst>
            </a:prstGeom>
            <a:solidFill>
              <a:schemeClr val="accent2">
                <a:lumMod val="20000"/>
                <a:lumOff val="80000"/>
              </a:schemeClr>
            </a:solidFill>
            <a:ln w="19050" cap="flat" cmpd="sng" algn="ctr">
              <a:solidFill>
                <a:srgbClr val="53548A">
                  <a:lumMod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Rounded Rectangle 24"/>
            <p:cNvSpPr/>
            <p:nvPr/>
          </p:nvSpPr>
          <p:spPr>
            <a:xfrm>
              <a:off x="875714" y="5051996"/>
              <a:ext cx="4657974" cy="692730"/>
            </a:xfrm>
            <a:prstGeom prst="roundRect">
              <a:avLst>
                <a:gd name="adj" fmla="val 6107"/>
              </a:avLst>
            </a:prstGeom>
            <a:solidFill>
              <a:schemeClr val="accent6">
                <a:lumMod val="40000"/>
                <a:lumOff val="60000"/>
              </a:schemeClr>
            </a:solidFill>
            <a:ln w="19050" cap="flat" cmpd="sng" algn="ctr">
              <a:solidFill>
                <a:srgbClr val="53548A">
                  <a:lumMod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Flowchart: Process 3"/>
            <p:cNvSpPr/>
            <p:nvPr/>
          </p:nvSpPr>
          <p:spPr>
            <a:xfrm>
              <a:off x="1084280" y="5171894"/>
              <a:ext cx="1668528" cy="460557"/>
            </a:xfrm>
            <a:prstGeom prst="flowChartProcess">
              <a:avLst/>
            </a:prstGeom>
            <a:solidFill>
              <a:schemeClr val="accent5">
                <a:lumMod val="60000"/>
                <a:lumOff val="40000"/>
              </a:schemeClr>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r>
                <a:rPr lang="en-US" sz="1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Columnar storage</a:t>
              </a:r>
              <a:endParaRPr lang="en-US" sz="1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Flowchart: Process 4"/>
            <p:cNvSpPr/>
            <p:nvPr/>
          </p:nvSpPr>
          <p:spPr>
            <a:xfrm>
              <a:off x="3656593" y="5178824"/>
              <a:ext cx="1668528" cy="453627"/>
            </a:xfrm>
            <a:prstGeom prst="flowChartProcess">
              <a:avLst/>
            </a:prstGeom>
            <a:solidFill>
              <a:srgbClr val="FFC000"/>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r>
                <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Row </a:t>
              </a: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ctr" defTabSz="913765" fontAlgn="base">
                <a:spcBef>
                  <a:spcPct val="0"/>
                </a:spcBef>
                <a:spcAft>
                  <a:spcPct val="0"/>
                </a:spcAft>
                <a:defRPr/>
              </a:pPr>
              <a:r>
                <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storage</a:t>
              </a: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Flowchart: Process 5"/>
            <p:cNvSpPr/>
            <p:nvPr/>
          </p:nvSpPr>
          <p:spPr>
            <a:xfrm>
              <a:off x="1084279" y="3441408"/>
              <a:ext cx="1668528" cy="801966"/>
            </a:xfrm>
            <a:prstGeom prst="flowChartProcess">
              <a:avLst/>
            </a:prstGeom>
            <a:solidFill>
              <a:schemeClr val="accent5">
                <a:lumMod val="60000"/>
                <a:lumOff val="40000"/>
              </a:schemeClr>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r>
                <a:rPr lang="en-US" sz="1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Vector Engine</a:t>
              </a:r>
              <a:endParaRPr lang="en-US" sz="1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Flowchart: Process 6"/>
            <p:cNvSpPr/>
            <p:nvPr/>
          </p:nvSpPr>
          <p:spPr>
            <a:xfrm>
              <a:off x="3656593" y="3441408"/>
              <a:ext cx="1668528" cy="801966"/>
            </a:xfrm>
            <a:prstGeom prst="flowChartProcess">
              <a:avLst/>
            </a:prstGeom>
            <a:solidFill>
              <a:srgbClr val="FFC000"/>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r>
                <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Row Engine</a:t>
              </a: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12"/>
            <p:cNvSpPr txBox="1"/>
            <p:nvPr/>
          </p:nvSpPr>
          <p:spPr>
            <a:xfrm>
              <a:off x="2961372" y="3498691"/>
              <a:ext cx="412177" cy="3001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9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R2V </a:t>
              </a:r>
              <a:endParaRPr lang="en-US" sz="9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TextBox 16"/>
            <p:cNvSpPr txBox="1"/>
            <p:nvPr/>
          </p:nvSpPr>
          <p:spPr>
            <a:xfrm>
              <a:off x="2961372" y="3956957"/>
              <a:ext cx="412177" cy="3001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9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V2R </a:t>
              </a:r>
              <a:endParaRPr lang="en-US" sz="9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3" name="Straight Arrow Connector 9"/>
            <p:cNvCxnSpPr/>
            <p:nvPr/>
          </p:nvCxnSpPr>
          <p:spPr>
            <a:xfrm flipH="1">
              <a:off x="2752807" y="3727825"/>
              <a:ext cx="903786" cy="0"/>
            </a:xfrm>
            <a:prstGeom prst="straightConnector1">
              <a:avLst/>
            </a:prstGeom>
            <a:noFill/>
            <a:ln w="12700" cap="flat" cmpd="sng" algn="ctr">
              <a:solidFill>
                <a:srgbClr val="00B0F0"/>
              </a:solidFill>
              <a:prstDash val="solid"/>
              <a:tailEnd type="arrow"/>
            </a:ln>
            <a:effectLst/>
          </p:spPr>
        </p:cxnSp>
        <p:cxnSp>
          <p:nvCxnSpPr>
            <p:cNvPr id="14" name="Straight Arrow Connector 10"/>
            <p:cNvCxnSpPr/>
            <p:nvPr/>
          </p:nvCxnSpPr>
          <p:spPr>
            <a:xfrm>
              <a:off x="2752807" y="3956958"/>
              <a:ext cx="903786" cy="0"/>
            </a:xfrm>
            <a:prstGeom prst="straightConnector1">
              <a:avLst/>
            </a:prstGeom>
            <a:noFill/>
            <a:ln w="12700" cap="flat" cmpd="sng" algn="ctr">
              <a:solidFill>
                <a:srgbClr val="00B0F0"/>
              </a:solidFill>
              <a:prstDash val="solid"/>
              <a:tailEnd type="arrow"/>
            </a:ln>
            <a:effectLst/>
          </p:spPr>
        </p:cxnSp>
        <p:cxnSp>
          <p:nvCxnSpPr>
            <p:cNvPr id="15" name="Straight Arrow Connector 11"/>
            <p:cNvCxnSpPr>
              <a:stCxn id="7" idx="0"/>
              <a:endCxn id="10" idx="2"/>
            </p:cNvCxnSpPr>
            <p:nvPr/>
          </p:nvCxnSpPr>
          <p:spPr>
            <a:xfrm flipV="1">
              <a:off x="1918545" y="4243375"/>
              <a:ext cx="2572313" cy="928519"/>
            </a:xfrm>
            <a:prstGeom prst="straightConnector1">
              <a:avLst/>
            </a:prstGeom>
            <a:noFill/>
            <a:ln w="12700" cap="flat" cmpd="sng" algn="ctr">
              <a:solidFill>
                <a:srgbClr val="00B0F0"/>
              </a:solidFill>
              <a:prstDash val="solid"/>
              <a:tailEnd type="arrow"/>
            </a:ln>
            <a:effectLst/>
          </p:spPr>
        </p:cxnSp>
        <p:cxnSp>
          <p:nvCxnSpPr>
            <p:cNvPr id="16" name="Straight Arrow Connector 12"/>
            <p:cNvCxnSpPr>
              <a:stCxn id="8" idx="0"/>
              <a:endCxn id="9" idx="2"/>
            </p:cNvCxnSpPr>
            <p:nvPr/>
          </p:nvCxnSpPr>
          <p:spPr>
            <a:xfrm flipH="1" flipV="1">
              <a:off x="1918544" y="4243374"/>
              <a:ext cx="2572314" cy="935449"/>
            </a:xfrm>
            <a:prstGeom prst="straightConnector1">
              <a:avLst/>
            </a:prstGeom>
            <a:noFill/>
            <a:ln w="12700" cap="flat" cmpd="sng" algn="ctr">
              <a:solidFill>
                <a:srgbClr val="00B0F0"/>
              </a:solidFill>
              <a:prstDash val="solid"/>
              <a:tailEnd type="arrow"/>
            </a:ln>
            <a:effectLst/>
          </p:spPr>
        </p:cxnSp>
        <p:sp>
          <p:nvSpPr>
            <p:cNvPr id="17" name="Up Arrow 13"/>
            <p:cNvSpPr/>
            <p:nvPr/>
          </p:nvSpPr>
          <p:spPr>
            <a:xfrm>
              <a:off x="1734933" y="4243374"/>
              <a:ext cx="198693" cy="929852"/>
            </a:xfrm>
            <a:prstGeom prst="upArrow">
              <a:avLst/>
            </a:prstGeom>
            <a:solidFill>
              <a:schemeClr val="accent5">
                <a:lumMod val="60000"/>
                <a:lumOff val="40000"/>
              </a:schemeClr>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TextBox 35"/>
            <p:cNvSpPr txBox="1"/>
            <p:nvPr/>
          </p:nvSpPr>
          <p:spPr>
            <a:xfrm>
              <a:off x="2613763" y="3040427"/>
              <a:ext cx="1048717" cy="36019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Query Engine</a:t>
              </a:r>
              <a:endParaRPr lang="en-US" sz="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Up Arrow 16"/>
            <p:cNvSpPr/>
            <p:nvPr/>
          </p:nvSpPr>
          <p:spPr>
            <a:xfrm>
              <a:off x="4526500" y="4251920"/>
              <a:ext cx="198693" cy="929852"/>
            </a:xfrm>
            <a:prstGeom prst="upArrow">
              <a:avLst/>
            </a:prstGeom>
            <a:solidFill>
              <a:srgbClr val="FFC000"/>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extBox 38"/>
            <p:cNvSpPr txBox="1"/>
            <p:nvPr/>
          </p:nvSpPr>
          <p:spPr>
            <a:xfrm>
              <a:off x="4815651" y="4587075"/>
              <a:ext cx="615870" cy="48025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Native </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interface </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TextBox 39"/>
            <p:cNvSpPr txBox="1"/>
            <p:nvPr/>
          </p:nvSpPr>
          <p:spPr>
            <a:xfrm>
              <a:off x="1014756" y="4587075"/>
              <a:ext cx="615870" cy="48025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Native </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interface </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TextBox 40"/>
            <p:cNvSpPr txBox="1"/>
            <p:nvPr/>
          </p:nvSpPr>
          <p:spPr>
            <a:xfrm>
              <a:off x="2832305" y="4729904"/>
              <a:ext cx="873481" cy="48025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complimentary</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ct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interface </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Up Arrow 20"/>
            <p:cNvSpPr/>
            <p:nvPr/>
          </p:nvSpPr>
          <p:spPr>
            <a:xfrm>
              <a:off x="1747245" y="2923228"/>
              <a:ext cx="208566" cy="518181"/>
            </a:xfrm>
            <a:prstGeom prst="upArrow">
              <a:avLst/>
            </a:prstGeom>
            <a:solidFill>
              <a:schemeClr val="accent5">
                <a:lumMod val="60000"/>
                <a:lumOff val="40000"/>
              </a:schemeClr>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 name="Up Arrow 21"/>
            <p:cNvSpPr/>
            <p:nvPr/>
          </p:nvSpPr>
          <p:spPr>
            <a:xfrm>
              <a:off x="4521563" y="2923228"/>
              <a:ext cx="208566" cy="518181"/>
            </a:xfrm>
            <a:prstGeom prst="upArrow">
              <a:avLst/>
            </a:prstGeom>
            <a:solidFill>
              <a:srgbClr val="FFC000"/>
            </a:solidFill>
            <a:ln w="127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fontAlgn="base">
                <a:spcBef>
                  <a:spcPct val="0"/>
                </a:spcBef>
                <a:spcAft>
                  <a:spcPct val="0"/>
                </a:spcAft>
                <a:defRPr/>
              </a:pPr>
              <a:endParaRPr lang="en-US" sz="12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 name="TextBox 43"/>
            <p:cNvSpPr txBox="1"/>
            <p:nvPr/>
          </p:nvSpPr>
          <p:spPr>
            <a:xfrm>
              <a:off x="1042909" y="2868576"/>
              <a:ext cx="696748" cy="52028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1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New </a:t>
              </a:r>
              <a:r>
                <a:rPr lang="en-US" sz="1000" dirty="0" err="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libpq</a:t>
              </a:r>
              <a:endParaRPr lang="en-US" sz="1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defTabSz="913765" fontAlgn="base">
                <a:spcBef>
                  <a:spcPct val="0"/>
                </a:spcBef>
                <a:spcAft>
                  <a:spcPct val="0"/>
                </a:spcAft>
                <a:defRPr/>
              </a:pPr>
              <a:r>
                <a:rPr lang="en-US" sz="1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protocol</a:t>
              </a:r>
              <a:endParaRPr lang="en-US" sz="1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TextBox 44"/>
            <p:cNvSpPr txBox="1"/>
            <p:nvPr/>
          </p:nvSpPr>
          <p:spPr>
            <a:xfrm>
              <a:off x="4643281" y="2868576"/>
              <a:ext cx="807580" cy="48025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Existing </a:t>
              </a:r>
              <a:r>
                <a:rPr lang="en-US" sz="900" dirty="0" err="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libpq</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defTabSz="913765" fontAlgn="base">
                <a:spcBef>
                  <a:spcPct val="0"/>
                </a:spcBef>
                <a:spcAft>
                  <a:spcPct val="0"/>
                </a:spcAft>
                <a:defRPr/>
              </a:pPr>
              <a:r>
                <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protocol</a:t>
              </a:r>
              <a:endParaRPr lang="en-US" sz="9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TextBox 48"/>
            <p:cNvSpPr txBox="1"/>
            <p:nvPr/>
          </p:nvSpPr>
          <p:spPr>
            <a:xfrm>
              <a:off x="2613761" y="5751657"/>
              <a:ext cx="1159549" cy="36019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r>
                <a:rPr lang="en-US" sz="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Storage Engine</a:t>
              </a:r>
              <a:endParaRPr lang="en-US" sz="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Rectangle 28"/>
            <p:cNvSpPr/>
            <p:nvPr/>
          </p:nvSpPr>
          <p:spPr bwMode="auto">
            <a:xfrm>
              <a:off x="796255" y="2868574"/>
              <a:ext cx="2105453" cy="2961562"/>
            </a:xfrm>
            <a:prstGeom prst="rect">
              <a:avLst/>
            </a:prstGeom>
            <a:noFill/>
            <a:ln w="12700">
              <a:solidFill>
                <a:srgbClr val="0070C0"/>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7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同侧圆角矩形 29"/>
            <p:cNvSpPr/>
            <p:nvPr/>
          </p:nvSpPr>
          <p:spPr bwMode="auto">
            <a:xfrm>
              <a:off x="796253" y="1608257"/>
              <a:ext cx="4737434" cy="546218"/>
            </a:xfrm>
            <a:prstGeom prst="round2SameRect">
              <a:avLst/>
            </a:prstGeom>
            <a:solidFill>
              <a:schemeClr val="accent2">
                <a:lumMod val="75000"/>
              </a:schemeClr>
            </a:solidFill>
            <a:ln w="9525">
              <a:noFill/>
              <a:miter lim="800000"/>
            </a:ln>
            <a:effectLst/>
          </p:spPr>
          <p:txBody>
            <a:bodyPr wrap="none" lIns="91365" tIns="45682" rIns="91365" bIns="45682" anchor="ctr"/>
            <a:lstStyle/>
            <a:p>
              <a:pPr algn="ctr" defTabSz="913765" fontAlgn="base">
                <a:spcBef>
                  <a:spcPct val="0"/>
                </a:spcBef>
                <a:spcAft>
                  <a:spcPct val="0"/>
                </a:spcAft>
                <a:defRPr/>
              </a:pPr>
              <a:r>
                <a:rPr lang="zh-CN" altLang="en-US" sz="1800" b="1" kern="0" dirty="0">
                  <a:solidFill>
                    <a:prstClr val="white"/>
                  </a:solidFill>
                  <a:latin typeface="Microsoft YaHei" panose="020B0503020204020204" pitchFamily="34" charset="-122"/>
                  <a:ea typeface="Microsoft YaHei" panose="020B0503020204020204" pitchFamily="34" charset="-122"/>
                </a:rPr>
                <a:t>行列混合引擎</a:t>
              </a:r>
              <a:endParaRPr lang="zh-CN" altLang="en-US" sz="1800" b="1" kern="0" dirty="0">
                <a:solidFill>
                  <a:prstClr val="white"/>
                </a:solidFill>
                <a:latin typeface="Microsoft YaHei" panose="020B0503020204020204" pitchFamily="34" charset="-122"/>
                <a:ea typeface="Microsoft YaHei" panose="020B0503020204020204" pitchFamily="34" charset="-122"/>
              </a:endParaRPr>
            </a:p>
          </p:txBody>
        </p:sp>
      </p:grpSp>
      <p:sp>
        <p:nvSpPr>
          <p:cNvPr id="31" name="文本框 30"/>
          <p:cNvSpPr txBox="1"/>
          <p:nvPr/>
        </p:nvSpPr>
        <p:spPr>
          <a:xfrm>
            <a:off x="927285" y="2554980"/>
            <a:ext cx="5092641" cy="393954"/>
          </a:xfrm>
          <a:prstGeom prst="rect">
            <a:avLst/>
          </a:prstGeom>
          <a:noFill/>
        </p:spPr>
        <p:txBody>
          <a:bodyPr wrap="square" rtlCol="0">
            <a:spAutoFit/>
          </a:bodyPr>
          <a:lstStyle/>
          <a:p>
            <a:pPr marL="0" lvl="1" defTabSz="913765" eaLnBrk="0" fontAlgn="base" hangingPunct="0">
              <a:lnSpc>
                <a:spcPct val="140000"/>
              </a:lnSpc>
              <a:spcBef>
                <a:spcPct val="0"/>
              </a:spcBef>
              <a:spcAft>
                <a:spcPct val="0"/>
              </a:spcAft>
              <a:buClr>
                <a:srgbClr val="777777"/>
              </a:buClr>
              <a:buSzPct val="60000"/>
              <a:defRPr/>
            </a:pPr>
            <a:r>
              <a:rPr lang="zh-CN" altLang="en-US" sz="1400" dirty="0" smtClean="0">
                <a:solidFill>
                  <a:schemeClr val="bg1"/>
                </a:solidFill>
                <a:latin typeface="Microsoft YaHei" panose="020B0503020204020204" pitchFamily="34" charset="-122"/>
                <a:ea typeface="Microsoft YaHei" panose="020B0503020204020204" pitchFamily="34" charset="-122"/>
              </a:rPr>
              <a:t>表</a:t>
            </a:r>
            <a:r>
              <a:rPr lang="zh-CN" altLang="en-US" sz="1400" dirty="0">
                <a:solidFill>
                  <a:schemeClr val="bg1"/>
                </a:solidFill>
                <a:latin typeface="Microsoft YaHei" panose="020B0503020204020204" pitchFamily="34" charset="-122"/>
                <a:ea typeface="Microsoft YaHei" panose="020B0503020204020204" pitchFamily="34" charset="-122"/>
              </a:rPr>
              <a:t>级别指定行存</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列</a:t>
            </a:r>
            <a:r>
              <a:rPr lang="zh-CN" altLang="en-US" sz="1400" dirty="0" smtClean="0">
                <a:solidFill>
                  <a:schemeClr val="bg1"/>
                </a:solidFill>
                <a:latin typeface="Microsoft YaHei" panose="020B0503020204020204" pitchFamily="34" charset="-122"/>
                <a:ea typeface="Microsoft YaHei" panose="020B0503020204020204" pitchFamily="34" charset="-122"/>
              </a:rPr>
              <a:t>存，根据</a:t>
            </a:r>
            <a:r>
              <a:rPr lang="zh-CN" altLang="en-US" sz="1400" dirty="0">
                <a:solidFill>
                  <a:schemeClr val="bg1"/>
                </a:solidFill>
                <a:latin typeface="Microsoft YaHei" panose="020B0503020204020204" pitchFamily="34" charset="-122"/>
                <a:ea typeface="Microsoft YaHei" panose="020B0503020204020204" pitchFamily="34" charset="-122"/>
              </a:rPr>
              <a:t>不同的场景选择不同的存储</a:t>
            </a:r>
            <a:r>
              <a:rPr lang="zh-CN" altLang="en-US" sz="1400" dirty="0" smtClean="0">
                <a:solidFill>
                  <a:schemeClr val="bg1"/>
                </a:solidFill>
                <a:latin typeface="Microsoft YaHei" panose="020B0503020204020204" pitchFamily="34" charset="-122"/>
                <a:ea typeface="Microsoft YaHei" panose="020B0503020204020204" pitchFamily="34" charset="-122"/>
              </a:rPr>
              <a:t>类型。</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graphicFrame>
        <p:nvGraphicFramePr>
          <p:cNvPr id="32" name="表格 31"/>
          <p:cNvGraphicFramePr>
            <a:graphicFrameLocks noGrp="1"/>
          </p:cNvGraphicFramePr>
          <p:nvPr/>
        </p:nvGraphicFramePr>
        <p:xfrm>
          <a:off x="6404141" y="2281505"/>
          <a:ext cx="5371293" cy="2920180"/>
        </p:xfrm>
        <a:graphic>
          <a:graphicData uri="http://schemas.openxmlformats.org/drawingml/2006/table">
            <a:tbl>
              <a:tblPr/>
              <a:tblGrid>
                <a:gridCol w="1072477"/>
                <a:gridCol w="1654542"/>
                <a:gridCol w="1974717"/>
                <a:gridCol w="669557"/>
              </a:tblGrid>
              <a:tr h="224312">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ctr" rtl="0" fontAlgn="ctr"/>
                      <a:r>
                        <a:rPr lang="zh-CN" altLang="en-US" sz="1400" u="none" strike="noStrike" dirty="0" smtClean="0">
                          <a:solidFill>
                            <a:schemeClr val="bg1"/>
                          </a:solidFill>
                          <a:latin typeface="Microsoft YaHei" panose="020B0503020204020204" pitchFamily="34" charset="-122"/>
                          <a:ea typeface="Microsoft YaHei" panose="020B0503020204020204" pitchFamily="34" charset="-122"/>
                        </a:rPr>
                        <a:t>场景 </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ctr" fontAlgn="ctr"/>
                      <a:r>
                        <a:rPr lang="zh-CN" altLang="en-US" sz="1400" u="none" strike="noStrike" dirty="0" smtClean="0">
                          <a:solidFill>
                            <a:schemeClr val="bg1"/>
                          </a:solidFill>
                          <a:latin typeface="Microsoft YaHei" panose="020B0503020204020204" pitchFamily="34" charset="-122"/>
                          <a:ea typeface="Microsoft YaHei" panose="020B0503020204020204" pitchFamily="34" charset="-122"/>
                        </a:rPr>
                        <a:t>行存</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ctr" rtl="0" fontAlgn="ctr"/>
                      <a:r>
                        <a:rPr lang="zh-CN" altLang="en-US" sz="1400" u="none" strike="noStrike" dirty="0" smtClean="0">
                          <a:solidFill>
                            <a:schemeClr val="bg1"/>
                          </a:solidFill>
                          <a:latin typeface="Microsoft YaHei" panose="020B0503020204020204" pitchFamily="34" charset="-122"/>
                          <a:ea typeface="Microsoft YaHei" panose="020B0503020204020204" pitchFamily="34" charset="-122"/>
                        </a:rPr>
                        <a:t>列存</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ctr" rtl="0"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优选</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点查询</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l" rtl="0" fontAlgn="ct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B+</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树索引，直接定位到行（页）</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l" rtl="0" fontAlgn="ct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粗粒度索引，定位到</a:t>
                      </a: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CU</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ctr" rtl="0" fontAlgn="ct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行存</a:t>
                      </a:r>
                      <a:endParaRPr lang="en-US"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数据更新</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182880" indent="-182880" algn="l" rtl="0" fontAlgn="ctr">
                        <a:buFont typeface="Arial" panose="020B0604020202020204" pitchFamily="34" charset="0"/>
                        <a:buChar char="•"/>
                      </a:pP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支持行级别锁</a:t>
                      </a:r>
                      <a:endPar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endParaRPr>
                    </a:p>
                    <a:p>
                      <a:pPr marL="182880" indent="-182880" algn="l" rtl="0" fontAlgn="ctr">
                        <a:buFont typeface="Arial" panose="020B0604020202020204" pitchFamily="34" charset="0"/>
                        <a:buChar char="•"/>
                      </a:pP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支持</a:t>
                      </a: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CU</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级别并发更新</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支持</a:t>
                      </a: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CU</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级别锁，支持</a:t>
                      </a: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CU</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级别并发更新</a:t>
                      </a:r>
                      <a:endParaRPr lang="zh-CN" altLang="en-US"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行存</a:t>
                      </a:r>
                      <a:endParaRPr lang="en-US" altLang="en-US" sz="1400" u="none" strike="noStrike" kern="1200" dirty="0" smtClean="0">
                        <a:solidFill>
                          <a:schemeClr val="bg1"/>
                        </a:solidFill>
                        <a:latin typeface="Microsoft YaHei" panose="020B0503020204020204" pitchFamily="34" charset="-122"/>
                        <a:ea typeface="Microsoft YaHei" panose="020B0503020204020204" pitchFamily="34" charset="-122"/>
                      </a:endParaRPr>
                    </a:p>
                    <a:p>
                      <a:pPr algn="l" fontAlgn="ctr"/>
                      <a:endParaRPr 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52899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统计分析</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l" fontAlgn="ct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Pipeline</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执行</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l" rtl="0" fontAlgn="ct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天然和向量化引擎对接，降低</a:t>
                      </a: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CPU Cache Miss</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和指令</a:t>
                      </a: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Miss</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，效率成倍提升</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列存</a:t>
                      </a:r>
                      <a:endParaRPr lang="en-US"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批量加载</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l" fontAlgn="ct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并行批量加载</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l" defTabSz="914400" rtl="0" eaLnBrk="1" fontAlgn="ctr" latinLnBrk="0" hangingPunct="1"/>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压缩率高，</a:t>
                      </a:r>
                      <a:r>
                        <a:rPr lang="en-US" altLang="zh-CN" sz="1400" u="none" strike="noStrike" kern="1200" dirty="0" smtClean="0">
                          <a:solidFill>
                            <a:schemeClr val="bg1"/>
                          </a:solidFill>
                          <a:latin typeface="Microsoft YaHei" panose="020B0503020204020204" pitchFamily="34" charset="-122"/>
                          <a:ea typeface="Microsoft YaHei" panose="020B0503020204020204" pitchFamily="34" charset="-122"/>
                        </a:rPr>
                        <a:t>IO</a:t>
                      </a: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量更小</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u="none" strike="noStrike" kern="1200" dirty="0" smtClean="0">
                          <a:solidFill>
                            <a:schemeClr val="bg1"/>
                          </a:solidFill>
                          <a:latin typeface="Microsoft YaHei" panose="020B0503020204020204" pitchFamily="34" charset="-122"/>
                          <a:ea typeface="Microsoft YaHei" panose="020B0503020204020204" pitchFamily="34" charset="-122"/>
                        </a:rPr>
                        <a:t>列存</a:t>
                      </a:r>
                      <a:endParaRPr lang="en-US" altLang="en-US" sz="1400" u="none" strike="noStrike" kern="1200" dirty="0" smtClean="0">
                        <a:solidFill>
                          <a:schemeClr val="bg1"/>
                        </a:solidFill>
                        <a:latin typeface="Microsoft YaHei" panose="020B0503020204020204" pitchFamily="34" charset="-122"/>
                        <a:ea typeface="Microsoft YaHei" panose="020B0503020204020204" pitchFamily="34" charset="-122"/>
                      </a:endParaRPr>
                    </a:p>
                    <a:p>
                      <a:pPr algn="l" fontAlgn="ctr"/>
                      <a:endParaRPr 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665625"/>
            <a:ext cx="7096974" cy="540000"/>
          </a:xfrm>
        </p:spPr>
        <p:txBody>
          <a:bodyPr/>
          <a:lstStyle/>
          <a:p>
            <a:r>
              <a:rPr lang="en-US" altLang="zh-CN" dirty="0" smtClean="0"/>
              <a:t>openGauss </a:t>
            </a:r>
            <a:r>
              <a:rPr lang="zh-CN" altLang="en-US" dirty="0" smtClean="0"/>
              <a:t>行列混合</a:t>
            </a:r>
            <a:r>
              <a:rPr lang="en-US" altLang="zh-CN" dirty="0" err="1" smtClean="0"/>
              <a:t>IoT</a:t>
            </a:r>
            <a:r>
              <a:rPr lang="zh-CN" altLang="en-US" dirty="0" smtClean="0"/>
              <a:t>场景</a:t>
            </a:r>
            <a:endParaRPr lang="zh-CN" altLang="en-US" dirty="0"/>
          </a:p>
        </p:txBody>
      </p:sp>
      <p:graphicFrame>
        <p:nvGraphicFramePr>
          <p:cNvPr id="45" name="表格 44"/>
          <p:cNvGraphicFramePr>
            <a:graphicFrameLocks noGrp="1"/>
          </p:cNvGraphicFramePr>
          <p:nvPr/>
        </p:nvGraphicFramePr>
        <p:xfrm>
          <a:off x="1811593" y="1603409"/>
          <a:ext cx="1578879" cy="1804120"/>
        </p:xfrm>
        <a:graphic>
          <a:graphicData uri="http://schemas.openxmlformats.org/drawingml/2006/table">
            <a:tbl>
              <a:tblPr/>
              <a:tblGrid>
                <a:gridCol w="1578879"/>
              </a:tblGrid>
              <a:tr h="224312">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ctr" rtl="0" fontAlgn="ctr"/>
                      <a:r>
                        <a:rPr lang="zh-CN" altLang="en-US" sz="1400" u="none" strike="noStrike" dirty="0" smtClean="0">
                          <a:solidFill>
                            <a:schemeClr val="bg1"/>
                          </a:solidFill>
                          <a:latin typeface="Microsoft YaHei" panose="020B0503020204020204" pitchFamily="34" charset="-122"/>
                          <a:ea typeface="Microsoft YaHei" panose="020B0503020204020204" pitchFamily="34" charset="-122"/>
                        </a:rPr>
                        <a:t>风力发电机</a:t>
                      </a:r>
                      <a:r>
                        <a:rPr lang="en-US" altLang="zh-CN" sz="1400" u="none" strike="noStrike" dirty="0" smtClean="0">
                          <a:solidFill>
                            <a:schemeClr val="bg1"/>
                          </a:solidFill>
                          <a:latin typeface="Microsoft YaHei" panose="020B0503020204020204" pitchFamily="34" charset="-122"/>
                          <a:ea typeface="Microsoft YaHei" panose="020B0503020204020204" pitchFamily="34" charset="-122"/>
                        </a:rPr>
                        <a:t>1</a:t>
                      </a:r>
                      <a:r>
                        <a:rPr lang="zh-CN" altLang="en-US" sz="1400" u="none" strike="noStrike" dirty="0" smtClean="0">
                          <a:solidFill>
                            <a:schemeClr val="bg1"/>
                          </a:solidFill>
                          <a:latin typeface="Microsoft YaHei" panose="020B0503020204020204" pitchFamily="34" charset="-122"/>
                          <a:ea typeface="Microsoft YaHei" panose="020B0503020204020204" pitchFamily="34" charset="-122"/>
                        </a:rPr>
                        <a:t> </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生产厂商：</a:t>
                      </a:r>
                      <a:r>
                        <a:rPr lang="en-US" altLang="zh-CN"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West*</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风场：托里</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88829">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型号：</a:t>
                      </a:r>
                      <a:r>
                        <a:rPr lang="en-US" altLang="zh-CN"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V110_20</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en-US" altLang="zh-CN"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ID:7AD45EE</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表格 3"/>
          <p:cNvGraphicFramePr>
            <a:graphicFrameLocks noGrp="1"/>
          </p:cNvGraphicFramePr>
          <p:nvPr/>
        </p:nvGraphicFramePr>
        <p:xfrm>
          <a:off x="1799605" y="3738720"/>
          <a:ext cx="1578879" cy="1744189"/>
        </p:xfrm>
        <a:graphic>
          <a:graphicData uri="http://schemas.openxmlformats.org/drawingml/2006/table">
            <a:tbl>
              <a:tblPr/>
              <a:tblGrid>
                <a:gridCol w="1578879"/>
              </a:tblGrid>
              <a:tr h="224312">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algn="ctr" rtl="0" fontAlgn="ctr"/>
                      <a:r>
                        <a:rPr lang="zh-CN" altLang="en-US" sz="1400" u="none" strike="noStrike" dirty="0" smtClean="0">
                          <a:solidFill>
                            <a:schemeClr val="bg1"/>
                          </a:solidFill>
                          <a:latin typeface="Microsoft YaHei" panose="020B0503020204020204" pitchFamily="34" charset="-122"/>
                          <a:ea typeface="Microsoft YaHei" panose="020B0503020204020204" pitchFamily="34" charset="-122"/>
                        </a:rPr>
                        <a:t>风力发电机</a:t>
                      </a:r>
                      <a:r>
                        <a:rPr lang="en-US" altLang="zh-CN" sz="1400" u="none" strike="noStrike" dirty="0" smtClean="0">
                          <a:solidFill>
                            <a:schemeClr val="bg1"/>
                          </a:solidFill>
                          <a:latin typeface="Microsoft YaHei" panose="020B0503020204020204" pitchFamily="34" charset="-122"/>
                          <a:ea typeface="Microsoft YaHei" panose="020B0503020204020204" pitchFamily="34" charset="-122"/>
                        </a:rPr>
                        <a:t>2</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生产厂商：</a:t>
                      </a:r>
                      <a:r>
                        <a:rPr lang="en-US" altLang="zh-CN"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G*</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风场：达坂城</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8898">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zh-CN" altLang="en-US"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型号：</a:t>
                      </a:r>
                      <a:r>
                        <a:rPr lang="en-US" altLang="zh-CN"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G_20_116</a:t>
                      </a:r>
                      <a:endParaRPr lang="en-US" altLang="zh-CN"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6653">
                <a:tc>
                  <a:txBody>
                    <a:bodyPr/>
                    <a:lstStyle>
                      <a:lvl1pPr marL="0" algn="l" defTabSz="1218565" rtl="0" eaLnBrk="1" latinLnBrk="0" hangingPunct="1">
                        <a:defRPr sz="2400" kern="1200">
                          <a:solidFill>
                            <a:schemeClr val="tx1"/>
                          </a:solidFill>
                          <a:latin typeface="FrutigerNext LT Medium"/>
                          <a:ea typeface="华文细黑"/>
                          <a:cs typeface="SimSun" panose="02010600030101010101" pitchFamily="2" charset="-122"/>
                        </a:defRPr>
                      </a:lvl1pPr>
                      <a:lvl2pPr marL="608965" algn="l" defTabSz="1218565" rtl="0" eaLnBrk="1" latinLnBrk="0" hangingPunct="1">
                        <a:defRPr sz="2400" kern="1200">
                          <a:solidFill>
                            <a:schemeClr val="tx1"/>
                          </a:solidFill>
                          <a:latin typeface="FrutigerNext LT Medium"/>
                          <a:ea typeface="华文细黑"/>
                          <a:cs typeface="SimSun" panose="02010600030101010101" pitchFamily="2" charset="-122"/>
                        </a:defRPr>
                      </a:lvl2pPr>
                      <a:lvl3pPr marL="1218565" algn="l" defTabSz="1218565" rtl="0" eaLnBrk="1" latinLnBrk="0" hangingPunct="1">
                        <a:defRPr sz="2400" kern="1200">
                          <a:solidFill>
                            <a:schemeClr val="tx1"/>
                          </a:solidFill>
                          <a:latin typeface="FrutigerNext LT Medium"/>
                          <a:ea typeface="华文细黑"/>
                          <a:cs typeface="SimSun" panose="02010600030101010101" pitchFamily="2" charset="-122"/>
                        </a:defRPr>
                      </a:lvl3pPr>
                      <a:lvl4pPr marL="1827530" algn="l" defTabSz="1218565" rtl="0" eaLnBrk="1" latinLnBrk="0" hangingPunct="1">
                        <a:defRPr sz="2400" kern="1200">
                          <a:solidFill>
                            <a:schemeClr val="tx1"/>
                          </a:solidFill>
                          <a:latin typeface="FrutigerNext LT Medium"/>
                          <a:ea typeface="华文细黑"/>
                          <a:cs typeface="SimSun" panose="02010600030101010101" pitchFamily="2" charset="-122"/>
                        </a:defRPr>
                      </a:lvl4pPr>
                      <a:lvl5pPr marL="2436495" algn="l" defTabSz="1218565" rtl="0" eaLnBrk="1" latinLnBrk="0" hangingPunct="1">
                        <a:defRPr sz="2400" kern="1200">
                          <a:solidFill>
                            <a:schemeClr val="tx1"/>
                          </a:solidFill>
                          <a:latin typeface="FrutigerNext LT Medium"/>
                          <a:ea typeface="华文细黑"/>
                          <a:cs typeface="SimSun" panose="02010600030101010101" pitchFamily="2" charset="-122"/>
                        </a:defRPr>
                      </a:lvl5pPr>
                      <a:lvl6pPr marL="3046095" algn="l" defTabSz="1218565" rtl="0" eaLnBrk="1" latinLnBrk="0" hangingPunct="1">
                        <a:defRPr sz="2400" kern="1200">
                          <a:solidFill>
                            <a:schemeClr val="tx1"/>
                          </a:solidFill>
                          <a:latin typeface="FrutigerNext LT Medium"/>
                          <a:ea typeface="华文细黑"/>
                          <a:cs typeface="SimSun" panose="02010600030101010101" pitchFamily="2" charset="-122"/>
                        </a:defRPr>
                      </a:lvl6pPr>
                      <a:lvl7pPr marL="3655060" algn="l" defTabSz="1218565" rtl="0" eaLnBrk="1" latinLnBrk="0" hangingPunct="1">
                        <a:defRPr sz="2400" kern="1200">
                          <a:solidFill>
                            <a:schemeClr val="tx1"/>
                          </a:solidFill>
                          <a:latin typeface="FrutigerNext LT Medium"/>
                          <a:ea typeface="华文细黑"/>
                          <a:cs typeface="SimSun" panose="02010600030101010101" pitchFamily="2" charset="-122"/>
                        </a:defRPr>
                      </a:lvl7pPr>
                      <a:lvl8pPr marL="4264660" algn="l" defTabSz="1218565" rtl="0" eaLnBrk="1" latinLnBrk="0" hangingPunct="1">
                        <a:defRPr sz="2400" kern="1200">
                          <a:solidFill>
                            <a:schemeClr val="tx1"/>
                          </a:solidFill>
                          <a:latin typeface="FrutigerNext LT Medium"/>
                          <a:ea typeface="华文细黑"/>
                          <a:cs typeface="SimSun" panose="02010600030101010101" pitchFamily="2" charset="-122"/>
                        </a:defRPr>
                      </a:lvl8pPr>
                      <a:lvl9pPr marL="4873625" algn="l" defTabSz="1218565" rtl="0" eaLnBrk="1" latinLnBrk="0" hangingPunct="1">
                        <a:defRPr sz="2400" kern="1200">
                          <a:solidFill>
                            <a:schemeClr val="tx1"/>
                          </a:solidFill>
                          <a:latin typeface="FrutigerNext LT Medium"/>
                          <a:ea typeface="华文细黑"/>
                          <a:cs typeface="SimSun" panose="02010600030101010101" pitchFamily="2" charset="-122"/>
                        </a:defRPr>
                      </a:lvl9pPr>
                    </a:lstStyle>
                    <a:p>
                      <a:pPr marL="0" algn="ctr" defTabSz="914400" rtl="0" eaLnBrk="1" fontAlgn="ctr" latinLnBrk="0" hangingPunct="1"/>
                      <a:r>
                        <a:rPr lang="en-US" altLang="zh-CN" sz="1400" b="0" i="0" u="none" strike="noStrike" kern="1200" dirty="0" smtClean="0">
                          <a:solidFill>
                            <a:schemeClr val="bg1"/>
                          </a:solidFill>
                          <a:latin typeface="Microsoft YaHei" panose="020B0503020204020204" pitchFamily="34" charset="-122"/>
                          <a:ea typeface="Microsoft YaHei" panose="020B0503020204020204" pitchFamily="34" charset="-122"/>
                          <a:cs typeface="+mn-cs"/>
                        </a:rPr>
                        <a:t>ID:92CE73A1</a:t>
                      </a:r>
                      <a:endParaRPr lang="zh-CN" altLang="en-US" sz="1400" b="0" i="0" u="none" strike="noStrike" kern="1200" dirty="0">
                        <a:solidFill>
                          <a:schemeClr val="bg1"/>
                        </a:solidFill>
                        <a:latin typeface="Microsoft YaHei" panose="020B0503020204020204" pitchFamily="34" charset="-122"/>
                        <a:ea typeface="Microsoft YaHei" panose="020B0503020204020204" pitchFamily="34" charset="-122"/>
                        <a:cs typeface="+mn-cs"/>
                      </a:endParaRPr>
                    </a:p>
                  </a:txBody>
                  <a:tcPr marL="35986" marR="35986" marT="35986" marB="3598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 name="直接箭头连接符 4"/>
          <p:cNvCxnSpPr/>
          <p:nvPr/>
        </p:nvCxnSpPr>
        <p:spPr>
          <a:xfrm>
            <a:off x="3400744" y="2044554"/>
            <a:ext cx="648000"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388760" y="2833952"/>
            <a:ext cx="64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376776" y="4198700"/>
            <a:ext cx="64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3376776" y="4938444"/>
            <a:ext cx="64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059016" y="1874551"/>
            <a:ext cx="934948" cy="34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功率</a:t>
            </a:r>
            <a:endParaRPr lang="zh-CN" altLang="en-US" dirty="0"/>
          </a:p>
        </p:txBody>
      </p:sp>
      <p:sp>
        <p:nvSpPr>
          <p:cNvPr id="12" name="矩形 11"/>
          <p:cNvSpPr/>
          <p:nvPr/>
        </p:nvSpPr>
        <p:spPr>
          <a:xfrm>
            <a:off x="4067580" y="4040681"/>
            <a:ext cx="934948" cy="34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功率</a:t>
            </a:r>
            <a:endParaRPr lang="zh-CN" altLang="en-US" dirty="0"/>
          </a:p>
        </p:txBody>
      </p:sp>
      <p:sp>
        <p:nvSpPr>
          <p:cNvPr id="13" name="矩形 12"/>
          <p:cNvSpPr/>
          <p:nvPr/>
        </p:nvSpPr>
        <p:spPr>
          <a:xfrm>
            <a:off x="4057305" y="2674218"/>
            <a:ext cx="934948" cy="34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风速</a:t>
            </a:r>
            <a:endParaRPr lang="zh-CN" altLang="en-US" dirty="0"/>
          </a:p>
        </p:txBody>
      </p:sp>
      <p:sp>
        <p:nvSpPr>
          <p:cNvPr id="14" name="矩形 13"/>
          <p:cNvSpPr/>
          <p:nvPr/>
        </p:nvSpPr>
        <p:spPr>
          <a:xfrm>
            <a:off x="4055595" y="4778701"/>
            <a:ext cx="934948" cy="340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风速</a:t>
            </a:r>
            <a:endParaRPr lang="zh-CN" altLang="en-US" dirty="0"/>
          </a:p>
        </p:txBody>
      </p:sp>
      <p:cxnSp>
        <p:nvCxnSpPr>
          <p:cNvPr id="15" name="直接箭头连接符 14"/>
          <p:cNvCxnSpPr/>
          <p:nvPr/>
        </p:nvCxnSpPr>
        <p:spPr>
          <a:xfrm>
            <a:off x="5014508" y="2044551"/>
            <a:ext cx="3194540" cy="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002523" y="2833949"/>
            <a:ext cx="3194540" cy="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023072" y="4210687"/>
            <a:ext cx="3194540" cy="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981976" y="4940150"/>
            <a:ext cx="3194540" cy="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866888" y="1712009"/>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1800</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1" name="文本框 20"/>
          <p:cNvSpPr txBox="1"/>
          <p:nvPr/>
        </p:nvSpPr>
        <p:spPr>
          <a:xfrm>
            <a:off x="7216238" y="1707786"/>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1912</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2" name="文本框 21"/>
          <p:cNvSpPr txBox="1"/>
          <p:nvPr/>
        </p:nvSpPr>
        <p:spPr>
          <a:xfrm>
            <a:off x="5907637" y="3904167"/>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1810</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3" name="文本框 22"/>
          <p:cNvSpPr txBox="1"/>
          <p:nvPr/>
        </p:nvSpPr>
        <p:spPr>
          <a:xfrm>
            <a:off x="7181632" y="3904168"/>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1974</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4" name="文本框 23"/>
          <p:cNvSpPr txBox="1"/>
          <p:nvPr/>
        </p:nvSpPr>
        <p:spPr>
          <a:xfrm>
            <a:off x="5866538" y="2547979"/>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11.24</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5" name="文本框 24"/>
          <p:cNvSpPr txBox="1"/>
          <p:nvPr/>
        </p:nvSpPr>
        <p:spPr>
          <a:xfrm>
            <a:off x="7253548" y="2537709"/>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12.12</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6" name="文本框 25"/>
          <p:cNvSpPr txBox="1"/>
          <p:nvPr/>
        </p:nvSpPr>
        <p:spPr>
          <a:xfrm>
            <a:off x="5917913" y="4674737"/>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11.16</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7" name="文本框 26"/>
          <p:cNvSpPr txBox="1"/>
          <p:nvPr/>
        </p:nvSpPr>
        <p:spPr>
          <a:xfrm>
            <a:off x="7212452" y="4664455"/>
            <a:ext cx="741220" cy="307777"/>
          </a:xfrm>
          <a:prstGeom prst="rect">
            <a:avLst/>
          </a:prstGeom>
          <a:noFill/>
        </p:spPr>
        <p:txBody>
          <a:bodyPr wrap="square" rtlCol="0">
            <a:spAutoFit/>
          </a:bodyPr>
          <a:lstStyle/>
          <a:p>
            <a:r>
              <a:rPr lang="en-US" altLang="zh-CN" sz="1400" dirty="0" smtClean="0">
                <a:solidFill>
                  <a:schemeClr val="bg1"/>
                </a:solidFill>
                <a:latin typeface="Microsoft YaHei" panose="020B0503020204020204" pitchFamily="34" charset="-122"/>
                <a:ea typeface="Microsoft YaHei" panose="020B0503020204020204" pitchFamily="34" charset="-122"/>
              </a:rPr>
              <a:t>11.85</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0" name="右大括号 19"/>
          <p:cNvSpPr/>
          <p:nvPr/>
        </p:nvSpPr>
        <p:spPr>
          <a:xfrm>
            <a:off x="8217612" y="1861674"/>
            <a:ext cx="515418" cy="32570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文本框 28"/>
          <p:cNvSpPr txBox="1"/>
          <p:nvPr/>
        </p:nvSpPr>
        <p:spPr>
          <a:xfrm>
            <a:off x="8803238" y="3327102"/>
            <a:ext cx="1059949"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时序数据</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30" name="文本框 29"/>
          <p:cNvSpPr txBox="1"/>
          <p:nvPr/>
        </p:nvSpPr>
        <p:spPr>
          <a:xfrm>
            <a:off x="2277419" y="5554880"/>
            <a:ext cx="691810" cy="307777"/>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标签</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31" name="文本框 30"/>
          <p:cNvSpPr txBox="1"/>
          <p:nvPr/>
        </p:nvSpPr>
        <p:spPr>
          <a:xfrm>
            <a:off x="4186701" y="5512074"/>
            <a:ext cx="803842"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指标项</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32" name="文本框 31"/>
          <p:cNvSpPr txBox="1"/>
          <p:nvPr/>
        </p:nvSpPr>
        <p:spPr>
          <a:xfrm>
            <a:off x="6116530" y="5520638"/>
            <a:ext cx="1618197"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时间戳和指标值</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33" name="文本框 32"/>
          <p:cNvSpPr txBox="1"/>
          <p:nvPr/>
        </p:nvSpPr>
        <p:spPr>
          <a:xfrm>
            <a:off x="5621660" y="4994946"/>
            <a:ext cx="1241477" cy="523220"/>
          </a:xfrm>
          <a:prstGeom prst="rect">
            <a:avLst/>
          </a:prstGeom>
          <a:noFill/>
        </p:spPr>
        <p:txBody>
          <a:bodyPr wrap="square" rtlCol="0">
            <a:spAutoFit/>
          </a:bodyPr>
          <a:lstStyle/>
          <a:p>
            <a:pPr algn="ctr"/>
            <a:r>
              <a:rPr lang="en-US" altLang="zh-CN" sz="1400" dirty="0" smtClean="0">
                <a:solidFill>
                  <a:schemeClr val="bg1"/>
                </a:solidFill>
                <a:latin typeface="Microsoft YaHei" panose="020B0503020204020204" pitchFamily="34" charset="-122"/>
                <a:ea typeface="Microsoft YaHei" panose="020B0503020204020204" pitchFamily="34" charset="-122"/>
              </a:rPr>
              <a:t>2020-1-26 00:00:03</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34" name="文本框 33"/>
          <p:cNvSpPr txBox="1"/>
          <p:nvPr/>
        </p:nvSpPr>
        <p:spPr>
          <a:xfrm>
            <a:off x="6955582" y="4993235"/>
            <a:ext cx="1241477" cy="523220"/>
          </a:xfrm>
          <a:prstGeom prst="rect">
            <a:avLst/>
          </a:prstGeom>
          <a:noFill/>
        </p:spPr>
        <p:txBody>
          <a:bodyPr wrap="square" rtlCol="0">
            <a:spAutoFit/>
          </a:bodyPr>
          <a:lstStyle/>
          <a:p>
            <a:pPr algn="ctr"/>
            <a:r>
              <a:rPr lang="en-US" altLang="zh-CN" sz="1400" dirty="0" smtClean="0">
                <a:solidFill>
                  <a:schemeClr val="bg1"/>
                </a:solidFill>
                <a:latin typeface="Microsoft YaHei" panose="020B0503020204020204" pitchFamily="34" charset="-122"/>
                <a:ea typeface="Microsoft YaHei" panose="020B0503020204020204" pitchFamily="34" charset="-122"/>
              </a:rPr>
              <a:t>2020-1-26 00:00:06</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28" name="右大括号 27"/>
          <p:cNvSpPr/>
          <p:nvPr/>
        </p:nvSpPr>
        <p:spPr>
          <a:xfrm rot="5400000">
            <a:off x="2462268" y="4947893"/>
            <a:ext cx="267918" cy="20009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右大括号 35"/>
          <p:cNvSpPr/>
          <p:nvPr/>
        </p:nvSpPr>
        <p:spPr>
          <a:xfrm rot="5400000">
            <a:off x="6085123" y="3551111"/>
            <a:ext cx="376073" cy="47964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2222627" y="6034342"/>
            <a:ext cx="803842"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行存表</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
        <p:nvSpPr>
          <p:cNvPr id="38" name="文本框 37"/>
          <p:cNvSpPr txBox="1"/>
          <p:nvPr/>
        </p:nvSpPr>
        <p:spPr>
          <a:xfrm>
            <a:off x="5940165" y="6094276"/>
            <a:ext cx="803842" cy="307777"/>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列</a:t>
            </a:r>
            <a:r>
              <a:rPr lang="zh-CN" altLang="en-US" sz="1400" dirty="0" smtClean="0">
                <a:solidFill>
                  <a:schemeClr val="bg1"/>
                </a:solidFill>
                <a:latin typeface="Microsoft YaHei" panose="020B0503020204020204" pitchFamily="34" charset="-122"/>
                <a:ea typeface="Microsoft YaHei" panose="020B0503020204020204" pitchFamily="34" charset="-122"/>
              </a:rPr>
              <a:t>存表</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a:t>
            </a:r>
            <a:r>
              <a:rPr lang="zh-CN" altLang="en-US" dirty="0" smtClean="0"/>
              <a:t>金融风控场景</a:t>
            </a:r>
            <a:endParaRPr lang="zh-CN" altLang="en-US" dirty="0"/>
          </a:p>
        </p:txBody>
      </p:sp>
      <p:grpSp>
        <p:nvGrpSpPr>
          <p:cNvPr id="43" name="组合 24"/>
          <p:cNvGrpSpPr/>
          <p:nvPr/>
        </p:nvGrpSpPr>
        <p:grpSpPr>
          <a:xfrm>
            <a:off x="849807" y="2247292"/>
            <a:ext cx="2770935" cy="861389"/>
            <a:chOff x="691348" y="1337418"/>
            <a:chExt cx="3780000" cy="1278310"/>
          </a:xfrm>
        </p:grpSpPr>
        <p:sp>
          <p:nvSpPr>
            <p:cNvPr id="70" name="圆角矩形 69"/>
            <p:cNvSpPr/>
            <p:nvPr/>
          </p:nvSpPr>
          <p:spPr bwMode="auto">
            <a:xfrm>
              <a:off x="691348" y="1337418"/>
              <a:ext cx="3780000" cy="1278310"/>
            </a:xfrm>
            <a:prstGeom prst="roundRect">
              <a:avLst>
                <a:gd name="adj" fmla="val 8864"/>
              </a:avLst>
            </a:prstGeom>
            <a:noFill/>
            <a:ln w="19050" algn="ctr">
              <a:solidFill>
                <a:srgbClr val="7CBF33"/>
              </a:solidFill>
              <a:round/>
            </a:ln>
            <a:effectLst/>
          </p:spPr>
          <p:txBody>
            <a:bodyPr wrap="none" lIns="68562" tIns="34281" rIns="68562" bIns="34281" anchor="ctr"/>
            <a:lstStyle/>
            <a:p>
              <a:pPr algn="ctr" defTabSz="685800" eaLnBrk="0" fontAlgn="auto" hangingPunct="0">
                <a:spcBef>
                  <a:spcPts val="0"/>
                </a:spcBef>
                <a:spcAft>
                  <a:spcPts val="0"/>
                </a:spcAft>
                <a:buSzPct val="60000"/>
                <a:defRPr/>
              </a:pPr>
              <a:endParaRPr lang="en-US" altLang="zh-CN"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1" name="TextBox 46"/>
            <p:cNvSpPr txBox="1"/>
            <p:nvPr/>
          </p:nvSpPr>
          <p:spPr>
            <a:xfrm>
              <a:off x="2084123" y="1526028"/>
              <a:ext cx="2387225" cy="832898"/>
            </a:xfrm>
            <a:prstGeom prst="rect">
              <a:avLst/>
            </a:prstGeom>
            <a:noFill/>
          </p:spPr>
          <p:txBody>
            <a:bodyPr wrap="square" lIns="0" tIns="0" rIns="0" bIns="0" rtlCol="0">
              <a:spAutoFit/>
            </a:bodyPr>
            <a:lstStyle/>
            <a:p>
              <a:pPr>
                <a:buFont typeface="Wingdings" panose="05000000000000000000" pitchFamily="2" charset="2"/>
                <a:buNone/>
              </a:pPr>
              <a:r>
                <a:rPr lang="zh-CN" altLang="en-US"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移动支付占比</a:t>
              </a:r>
              <a:r>
                <a:rPr lang="en-US" altLang="zh-CN"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70%</a:t>
              </a:r>
              <a:r>
                <a:rPr lang="zh-CN" altLang="en-US" sz="1400" b="1"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，网络伪冒</a:t>
              </a:r>
              <a:r>
                <a:rPr lang="zh-CN" altLang="en-US"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成上升趋势</a:t>
              </a:r>
              <a:endParaRPr lang="zh-CN" altLang="en-US"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grpSp>
        <p:nvGrpSpPr>
          <p:cNvPr id="44" name="组合 21"/>
          <p:cNvGrpSpPr/>
          <p:nvPr/>
        </p:nvGrpSpPr>
        <p:grpSpPr>
          <a:xfrm>
            <a:off x="787462" y="4573959"/>
            <a:ext cx="2833280" cy="928541"/>
            <a:chOff x="691348" y="2992500"/>
            <a:chExt cx="3780000" cy="941332"/>
          </a:xfrm>
        </p:grpSpPr>
        <p:sp>
          <p:nvSpPr>
            <p:cNvPr id="68" name="圆角矩形 67"/>
            <p:cNvSpPr/>
            <p:nvPr/>
          </p:nvSpPr>
          <p:spPr bwMode="auto">
            <a:xfrm>
              <a:off x="691348" y="2992500"/>
              <a:ext cx="3780000" cy="941332"/>
            </a:xfrm>
            <a:prstGeom prst="roundRect">
              <a:avLst>
                <a:gd name="adj" fmla="val 10250"/>
              </a:avLst>
            </a:prstGeom>
            <a:noFill/>
            <a:ln w="19050" algn="ctr">
              <a:solidFill>
                <a:srgbClr val="FD9203"/>
              </a:solidFill>
              <a:round/>
            </a:ln>
            <a:effectLst/>
          </p:spPr>
          <p:txBody>
            <a:bodyPr wrap="none" lIns="68562" tIns="34281" rIns="68562" bIns="34281" anchor="ctr"/>
            <a:lstStyle/>
            <a:p>
              <a:pPr algn="ctr" defTabSz="685800" eaLnBrk="0" fontAlgn="auto" hangingPunct="0">
                <a:spcBef>
                  <a:spcPts val="0"/>
                </a:spcBef>
                <a:spcAft>
                  <a:spcPts val="0"/>
                </a:spcAft>
                <a:buSzPct val="60000"/>
                <a:defRPr/>
              </a:pPr>
              <a:endParaRPr lang="en-US" altLang="zh-CN" sz="7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9" name="TextBox 49"/>
            <p:cNvSpPr txBox="1"/>
            <p:nvPr/>
          </p:nvSpPr>
          <p:spPr>
            <a:xfrm>
              <a:off x="2084120" y="3060187"/>
              <a:ext cx="2387225" cy="873645"/>
            </a:xfrm>
            <a:prstGeom prst="rect">
              <a:avLst/>
            </a:prstGeom>
            <a:noFill/>
          </p:spPr>
          <p:txBody>
            <a:bodyPr wrap="square" lIns="0" tIns="0" rIns="0" bIns="0" rtlCol="0">
              <a:spAutoFit/>
            </a:bodyPr>
            <a:lstStyle/>
            <a:p>
              <a:pPr fontAlgn="auto">
                <a:spcBef>
                  <a:spcPts val="0"/>
                </a:spcBef>
                <a:spcAft>
                  <a:spcPts val="0"/>
                </a:spcAft>
                <a:buClrTx/>
                <a:buFontTx/>
                <a:buNone/>
                <a:defRPr/>
              </a:pPr>
              <a:r>
                <a:rPr lang="zh-CN" altLang="en-US" sz="1400" b="1"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小额、高频</a:t>
              </a:r>
              <a:r>
                <a:rPr lang="zh-CN" altLang="en-US"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交易量同比上升</a:t>
              </a:r>
              <a:r>
                <a:rPr lang="en-US" altLang="zh-CN"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50%</a:t>
              </a:r>
              <a:r>
                <a:rPr lang="zh-CN" altLang="en-US"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以上，传统风控系统</a:t>
              </a:r>
              <a:r>
                <a:rPr lang="zh-CN" altLang="en-US" sz="1400" b="1"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无法快速水平扩展应对压力</a:t>
              </a:r>
              <a:endParaRPr lang="en-US" altLang="zh-CN" sz="14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grpSp>
        <p:nvGrpSpPr>
          <p:cNvPr id="47" name="组合 1"/>
          <p:cNvGrpSpPr/>
          <p:nvPr/>
        </p:nvGrpSpPr>
        <p:grpSpPr>
          <a:xfrm>
            <a:off x="808239" y="3411972"/>
            <a:ext cx="2812503" cy="858696"/>
            <a:chOff x="691348" y="3820041"/>
            <a:chExt cx="3780000" cy="903183"/>
          </a:xfrm>
        </p:grpSpPr>
        <p:sp>
          <p:nvSpPr>
            <p:cNvPr id="64" name="圆角矩形 63"/>
            <p:cNvSpPr/>
            <p:nvPr/>
          </p:nvSpPr>
          <p:spPr bwMode="auto">
            <a:xfrm>
              <a:off x="691348" y="3820041"/>
              <a:ext cx="3780000" cy="903183"/>
            </a:xfrm>
            <a:prstGeom prst="roundRect">
              <a:avLst>
                <a:gd name="adj" fmla="val 10250"/>
              </a:avLst>
            </a:prstGeom>
            <a:noFill/>
            <a:ln w="19050" algn="ctr">
              <a:solidFill>
                <a:srgbClr val="00B0F0"/>
              </a:solidFill>
              <a:round/>
            </a:ln>
            <a:effectLst/>
          </p:spPr>
          <p:txBody>
            <a:bodyPr wrap="none" lIns="68562" tIns="34281" rIns="68562" bIns="34281" anchor="ctr"/>
            <a:lstStyle/>
            <a:p>
              <a:pPr algn="ctr" defTabSz="685800" eaLnBrk="0" fontAlgn="auto" hangingPunct="0">
                <a:spcBef>
                  <a:spcPts val="0"/>
                </a:spcBef>
                <a:spcAft>
                  <a:spcPts val="0"/>
                </a:spcAft>
                <a:buSzPct val="60000"/>
                <a:defRPr/>
              </a:pPr>
              <a:endParaRPr lang="en-US" altLang="zh-CN" sz="7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5" name="TextBox 22"/>
            <p:cNvSpPr txBox="1"/>
            <p:nvPr/>
          </p:nvSpPr>
          <p:spPr>
            <a:xfrm>
              <a:off x="2054945" y="3893430"/>
              <a:ext cx="2331526" cy="705423"/>
            </a:xfrm>
            <a:prstGeom prst="rect">
              <a:avLst/>
            </a:prstGeom>
            <a:noFill/>
          </p:spPr>
          <p:txBody>
            <a:bodyPr wrap="square" lIns="0" tIns="0" rIns="0" bIns="0" rtlCol="0">
              <a:spAutoFit/>
            </a:bodyPr>
            <a:lstStyle/>
            <a:p>
              <a:pPr fontAlgn="auto">
                <a:spcBef>
                  <a:spcPts val="0"/>
                </a:spcBef>
                <a:spcAft>
                  <a:spcPts val="0"/>
                </a:spcAft>
                <a:buClrTx/>
                <a:buFontTx/>
                <a:buNone/>
                <a:defRPr/>
              </a:pPr>
              <a:r>
                <a:rPr lang="en-US" altLang="zh-CN"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2017</a:t>
              </a:r>
              <a:r>
                <a:rPr lang="zh-CN" altLang="en-US" sz="140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年</a:t>
              </a:r>
              <a:r>
                <a:rPr lang="zh-CN" altLang="en-US" sz="1400" b="1"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个人数据大量泄漏</a:t>
              </a:r>
              <a:r>
                <a:rPr lang="en-US" altLang="zh-CN" sz="1400" b="1" dirty="0" smtClean="0">
                  <a:solidFill>
                    <a:schemeClr val="bg1"/>
                  </a:solidFill>
                  <a:latin typeface="Microsoft YaHei" panose="020B0503020204020204" pitchFamily="34" charset="-122"/>
                  <a:ea typeface="Microsoft YaHei" panose="020B0503020204020204" pitchFamily="34" charset="-122"/>
                </a:rPr>
                <a:t>1250</a:t>
              </a:r>
              <a:r>
                <a:rPr lang="zh-CN" altLang="en-US" sz="1400" dirty="0" smtClean="0">
                  <a:solidFill>
                    <a:schemeClr val="bg1"/>
                  </a:solidFill>
                  <a:latin typeface="Microsoft YaHei" panose="020B0503020204020204" pitchFamily="34" charset="-122"/>
                  <a:ea typeface="Microsoft YaHei" panose="020B0503020204020204" pitchFamily="34" charset="-122"/>
                </a:rPr>
                <a:t>多起，加剧伪卡欺诈和典型诈骗</a:t>
              </a:r>
              <a:endParaRPr lang="en-US" altLang="zh-CN" sz="1400"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pic>
        <p:nvPicPr>
          <p:cNvPr id="55" name="Picture 3"/>
          <p:cNvPicPr>
            <a:picLocks noChangeAspect="1" noChangeArrowheads="1"/>
          </p:cNvPicPr>
          <p:nvPr/>
        </p:nvPicPr>
        <p:blipFill>
          <a:blip r:embed="rId1" cstate="print">
            <a:lum contrast="1000"/>
          </a:blip>
          <a:srcRect/>
          <a:stretch>
            <a:fillRect/>
          </a:stretch>
        </p:blipFill>
        <p:spPr bwMode="auto">
          <a:xfrm>
            <a:off x="874740" y="4640726"/>
            <a:ext cx="746641" cy="662483"/>
          </a:xfrm>
          <a:prstGeom prst="rect">
            <a:avLst/>
          </a:prstGeom>
          <a:noFill/>
          <a:ln w="9525">
            <a:noFill/>
            <a:miter lim="800000"/>
            <a:headEnd/>
            <a:tailEnd/>
          </a:ln>
        </p:spPr>
      </p:pic>
      <p:pic>
        <p:nvPicPr>
          <p:cNvPr id="56" name="Picture 4"/>
          <p:cNvPicPr>
            <a:picLocks noChangeAspect="1" noChangeArrowheads="1"/>
          </p:cNvPicPr>
          <p:nvPr/>
        </p:nvPicPr>
        <p:blipFill>
          <a:blip r:embed="rId2" cstate="print"/>
          <a:srcRect/>
          <a:stretch>
            <a:fillRect/>
          </a:stretch>
        </p:blipFill>
        <p:spPr bwMode="auto">
          <a:xfrm>
            <a:off x="895518" y="3464764"/>
            <a:ext cx="742058" cy="660779"/>
          </a:xfrm>
          <a:prstGeom prst="rect">
            <a:avLst/>
          </a:prstGeom>
          <a:noFill/>
          <a:ln w="9525">
            <a:noFill/>
            <a:miter lim="800000"/>
            <a:headEnd/>
            <a:tailEnd/>
          </a:ln>
        </p:spPr>
      </p:pic>
      <p:pic>
        <p:nvPicPr>
          <p:cNvPr id="60" name="Picture 3"/>
          <p:cNvPicPr>
            <a:picLocks noChangeAspect="1" noChangeArrowheads="1"/>
          </p:cNvPicPr>
          <p:nvPr/>
        </p:nvPicPr>
        <p:blipFill>
          <a:blip r:embed="rId3" cstate="print"/>
          <a:srcRect/>
          <a:stretch>
            <a:fillRect/>
          </a:stretch>
        </p:blipFill>
        <p:spPr bwMode="auto">
          <a:xfrm>
            <a:off x="931418" y="2294869"/>
            <a:ext cx="735880" cy="739281"/>
          </a:xfrm>
          <a:prstGeom prst="rect">
            <a:avLst/>
          </a:prstGeom>
          <a:noFill/>
          <a:ln w="9525">
            <a:noFill/>
            <a:miter lim="800000"/>
            <a:headEnd/>
            <a:tailEnd/>
          </a:ln>
        </p:spPr>
      </p:pic>
      <p:sp>
        <p:nvSpPr>
          <p:cNvPr id="75" name="Rectangle 142"/>
          <p:cNvSpPr>
            <a:spLocks noChangeArrowheads="1"/>
          </p:cNvSpPr>
          <p:nvPr/>
        </p:nvSpPr>
        <p:spPr bwMode="auto">
          <a:xfrm>
            <a:off x="3910993" y="2666360"/>
            <a:ext cx="984759" cy="343160"/>
          </a:xfrm>
          <a:prstGeom prst="rect">
            <a:avLst/>
          </a:prstGeom>
          <a:noFill/>
          <a:ln w="3175">
            <a:noFill/>
          </a:ln>
          <a:effectLst/>
        </p:spPr>
        <p:txBody>
          <a:bodyPr wrap="none" lIns="68580" tIns="0" rIns="68580" bIns="0" anchor="ctr"/>
          <a:lstStyle/>
          <a:p>
            <a:pPr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交易主体风险</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76" name="Rectangle 5"/>
          <p:cNvSpPr>
            <a:spLocks noChangeArrowheads="1"/>
          </p:cNvSpPr>
          <p:nvPr>
            <p:custDataLst>
              <p:tags r:id="rId4"/>
            </p:custDataLst>
          </p:nvPr>
        </p:nvSpPr>
        <p:spPr bwMode="auto">
          <a:xfrm>
            <a:off x="5252418" y="2786358"/>
            <a:ext cx="473945" cy="142939"/>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账户盗用</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sp>
        <p:nvSpPr>
          <p:cNvPr id="77" name="Rectangle 4"/>
          <p:cNvSpPr>
            <a:spLocks noChangeArrowheads="1"/>
          </p:cNvSpPr>
          <p:nvPr>
            <p:custDataLst>
              <p:tags r:id="rId5"/>
            </p:custDataLst>
          </p:nvPr>
        </p:nvSpPr>
        <p:spPr bwMode="auto">
          <a:xfrm>
            <a:off x="5213225" y="2284512"/>
            <a:ext cx="434756" cy="267750"/>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身份欺诈</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sp>
        <p:nvSpPr>
          <p:cNvPr id="78" name="Rectangle 4"/>
          <p:cNvSpPr>
            <a:spLocks noChangeArrowheads="1"/>
          </p:cNvSpPr>
          <p:nvPr>
            <p:custDataLst>
              <p:tags r:id="rId6"/>
            </p:custDataLst>
          </p:nvPr>
        </p:nvSpPr>
        <p:spPr bwMode="auto">
          <a:xfrm>
            <a:off x="5252418" y="3163957"/>
            <a:ext cx="473945" cy="289054"/>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信用风险</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cxnSp>
        <p:nvCxnSpPr>
          <p:cNvPr id="79" name="直接连接符 78"/>
          <p:cNvCxnSpPr/>
          <p:nvPr/>
        </p:nvCxnSpPr>
        <p:spPr>
          <a:xfrm>
            <a:off x="4085860" y="3065211"/>
            <a:ext cx="8370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曲线连接符 79"/>
          <p:cNvCxnSpPr/>
          <p:nvPr/>
        </p:nvCxnSpPr>
        <p:spPr>
          <a:xfrm flipV="1">
            <a:off x="4900651" y="2601708"/>
            <a:ext cx="339943" cy="467243"/>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1" name="曲线连接符 80"/>
          <p:cNvCxnSpPr/>
          <p:nvPr/>
        </p:nvCxnSpPr>
        <p:spPr>
          <a:xfrm flipV="1">
            <a:off x="4913907" y="2977188"/>
            <a:ext cx="354492" cy="71863"/>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2" name="曲线连接符 81"/>
          <p:cNvCxnSpPr/>
          <p:nvPr/>
        </p:nvCxnSpPr>
        <p:spPr>
          <a:xfrm>
            <a:off x="4900647" y="3068958"/>
            <a:ext cx="339943" cy="352236"/>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240587" y="2617866"/>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269981" y="3001981"/>
            <a:ext cx="7859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5241099" y="3433993"/>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142"/>
          <p:cNvSpPr>
            <a:spLocks noChangeArrowheads="1"/>
          </p:cNvSpPr>
          <p:nvPr/>
        </p:nvSpPr>
        <p:spPr bwMode="auto">
          <a:xfrm>
            <a:off x="3875864" y="4342052"/>
            <a:ext cx="1009927" cy="266789"/>
          </a:xfrm>
          <a:prstGeom prst="rect">
            <a:avLst/>
          </a:prstGeom>
          <a:noFill/>
          <a:ln w="3175">
            <a:noFill/>
          </a:ln>
          <a:effectLst/>
        </p:spPr>
        <p:txBody>
          <a:bodyPr wrap="none" lIns="68580" tIns="0" rIns="68580" bIns="0" anchor="ctr"/>
          <a:lstStyle/>
          <a:p>
            <a:pPr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交易自身风险</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cxnSp>
        <p:nvCxnSpPr>
          <p:cNvPr id="87" name="直接连接符 86"/>
          <p:cNvCxnSpPr/>
          <p:nvPr/>
        </p:nvCxnSpPr>
        <p:spPr>
          <a:xfrm>
            <a:off x="4099122" y="4740895"/>
            <a:ext cx="874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5"/>
          <p:cNvSpPr>
            <a:spLocks noChangeArrowheads="1"/>
          </p:cNvSpPr>
          <p:nvPr>
            <p:custDataLst>
              <p:tags r:id="rId7"/>
            </p:custDataLst>
          </p:nvPr>
        </p:nvSpPr>
        <p:spPr bwMode="auto">
          <a:xfrm>
            <a:off x="6407659" y="3140647"/>
            <a:ext cx="473945" cy="142939"/>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商户信用</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sp>
        <p:nvSpPr>
          <p:cNvPr id="89" name="Rectangle 4"/>
          <p:cNvSpPr>
            <a:spLocks noChangeArrowheads="1"/>
          </p:cNvSpPr>
          <p:nvPr>
            <p:custDataLst>
              <p:tags r:id="rId8"/>
            </p:custDataLst>
          </p:nvPr>
        </p:nvSpPr>
        <p:spPr bwMode="auto">
          <a:xfrm>
            <a:off x="6407654" y="2639755"/>
            <a:ext cx="434756" cy="267750"/>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用户信用</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sp>
        <p:nvSpPr>
          <p:cNvPr id="90" name="Rectangle 4"/>
          <p:cNvSpPr>
            <a:spLocks noChangeArrowheads="1"/>
          </p:cNvSpPr>
          <p:nvPr>
            <p:custDataLst>
              <p:tags r:id="rId9"/>
            </p:custDataLst>
          </p:nvPr>
        </p:nvSpPr>
        <p:spPr bwMode="auto">
          <a:xfrm>
            <a:off x="6407659" y="3518248"/>
            <a:ext cx="473945" cy="289054"/>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授信欺诈</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grpSp>
        <p:nvGrpSpPr>
          <p:cNvPr id="91" name="组合 85"/>
          <p:cNvGrpSpPr/>
          <p:nvPr/>
        </p:nvGrpSpPr>
        <p:grpSpPr>
          <a:xfrm>
            <a:off x="6046090" y="2972159"/>
            <a:ext cx="367755" cy="819477"/>
            <a:chOff x="6004269" y="4278779"/>
            <a:chExt cx="490340" cy="662243"/>
          </a:xfrm>
        </p:grpSpPr>
        <p:cxnSp>
          <p:nvCxnSpPr>
            <p:cNvPr id="117" name="曲线连接符 116"/>
            <p:cNvCxnSpPr/>
            <p:nvPr/>
          </p:nvCxnSpPr>
          <p:spPr>
            <a:xfrm flipV="1">
              <a:off x="6004269" y="4278779"/>
              <a:ext cx="453257" cy="377592"/>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8" name="曲线连接符 117"/>
            <p:cNvCxnSpPr/>
            <p:nvPr/>
          </p:nvCxnSpPr>
          <p:spPr>
            <a:xfrm flipV="1">
              <a:off x="6021953" y="4582218"/>
              <a:ext cx="472656" cy="58072"/>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9" name="曲线连接符 118"/>
            <p:cNvCxnSpPr/>
            <p:nvPr/>
          </p:nvCxnSpPr>
          <p:spPr>
            <a:xfrm>
              <a:off x="6004269" y="4656370"/>
              <a:ext cx="453256" cy="284652"/>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92" name="直接连接符 91"/>
          <p:cNvCxnSpPr/>
          <p:nvPr/>
        </p:nvCxnSpPr>
        <p:spPr>
          <a:xfrm>
            <a:off x="6395829" y="2972157"/>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6425222" y="3356272"/>
            <a:ext cx="7859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396342" y="3788282"/>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5"/>
          <p:cNvSpPr>
            <a:spLocks noChangeArrowheads="1"/>
          </p:cNvSpPr>
          <p:nvPr>
            <p:custDataLst>
              <p:tags r:id="rId10"/>
            </p:custDataLst>
          </p:nvPr>
        </p:nvSpPr>
        <p:spPr bwMode="auto">
          <a:xfrm>
            <a:off x="5271499" y="4172060"/>
            <a:ext cx="473945" cy="142939"/>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交易违规</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sp>
        <p:nvSpPr>
          <p:cNvPr id="96" name="Rectangle 4"/>
          <p:cNvSpPr>
            <a:spLocks noChangeArrowheads="1"/>
          </p:cNvSpPr>
          <p:nvPr>
            <p:custDataLst>
              <p:tags r:id="rId11"/>
            </p:custDataLst>
          </p:nvPr>
        </p:nvSpPr>
        <p:spPr bwMode="auto">
          <a:xfrm>
            <a:off x="5250710" y="3784320"/>
            <a:ext cx="634916" cy="267750"/>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交易欺诈</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sp>
        <p:nvSpPr>
          <p:cNvPr id="97" name="Rectangle 4"/>
          <p:cNvSpPr>
            <a:spLocks noChangeArrowheads="1"/>
          </p:cNvSpPr>
          <p:nvPr>
            <p:custDataLst>
              <p:tags r:id="rId12"/>
            </p:custDataLst>
          </p:nvPr>
        </p:nvSpPr>
        <p:spPr bwMode="auto">
          <a:xfrm>
            <a:off x="5271499" y="4662811"/>
            <a:ext cx="473945" cy="289054"/>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异常交易</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sp>
        <p:nvSpPr>
          <p:cNvPr id="98" name="Rectangle 4"/>
          <p:cNvSpPr>
            <a:spLocks noChangeArrowheads="1"/>
          </p:cNvSpPr>
          <p:nvPr>
            <p:custDataLst>
              <p:tags r:id="rId13"/>
            </p:custDataLst>
          </p:nvPr>
        </p:nvSpPr>
        <p:spPr bwMode="auto">
          <a:xfrm>
            <a:off x="5271499" y="4366068"/>
            <a:ext cx="473945" cy="261941"/>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反洗钱</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cxnSp>
        <p:nvCxnSpPr>
          <p:cNvPr id="99" name="直接连接符 98"/>
          <p:cNvCxnSpPr/>
          <p:nvPr/>
        </p:nvCxnSpPr>
        <p:spPr>
          <a:xfrm>
            <a:off x="5259669" y="4116722"/>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259669" y="4387684"/>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59669" y="4655857"/>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260182" y="4932849"/>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4"/>
          <p:cNvSpPr>
            <a:spLocks noChangeArrowheads="1"/>
          </p:cNvSpPr>
          <p:nvPr>
            <p:custDataLst>
              <p:tags r:id="rId14"/>
            </p:custDataLst>
          </p:nvPr>
        </p:nvSpPr>
        <p:spPr bwMode="auto">
          <a:xfrm>
            <a:off x="5259390" y="4983136"/>
            <a:ext cx="473945" cy="289054"/>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恶意交易</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grpSp>
        <p:nvGrpSpPr>
          <p:cNvPr id="104" name="组合 84"/>
          <p:cNvGrpSpPr/>
          <p:nvPr/>
        </p:nvGrpSpPr>
        <p:grpSpPr>
          <a:xfrm>
            <a:off x="4919727" y="4116733"/>
            <a:ext cx="339945" cy="1556706"/>
            <a:chOff x="4489388" y="5338331"/>
            <a:chExt cx="453258" cy="921102"/>
          </a:xfrm>
        </p:grpSpPr>
        <p:cxnSp>
          <p:nvCxnSpPr>
            <p:cNvPr id="112" name="曲线连接符 111"/>
            <p:cNvCxnSpPr/>
            <p:nvPr/>
          </p:nvCxnSpPr>
          <p:spPr>
            <a:xfrm flipV="1">
              <a:off x="4489389" y="5338331"/>
              <a:ext cx="453257" cy="377592"/>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3" name="曲线连接符 112"/>
            <p:cNvCxnSpPr/>
            <p:nvPr/>
          </p:nvCxnSpPr>
          <p:spPr>
            <a:xfrm flipV="1">
              <a:off x="4489388" y="5539821"/>
              <a:ext cx="453257" cy="146957"/>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4" name="曲线连接符 113"/>
            <p:cNvCxnSpPr/>
            <p:nvPr/>
          </p:nvCxnSpPr>
          <p:spPr>
            <a:xfrm>
              <a:off x="4489389" y="5715922"/>
              <a:ext cx="453256" cy="284652"/>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5" name="曲线连接符 114"/>
            <p:cNvCxnSpPr/>
            <p:nvPr/>
          </p:nvCxnSpPr>
          <p:spPr>
            <a:xfrm>
              <a:off x="4502863" y="5715921"/>
              <a:ext cx="439782" cy="71163"/>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6" name="曲线连接符 115"/>
            <p:cNvCxnSpPr/>
            <p:nvPr/>
          </p:nvCxnSpPr>
          <p:spPr>
            <a:xfrm rot="16200000" flipH="1">
              <a:off x="4474630" y="5807561"/>
              <a:ext cx="538224" cy="365519"/>
            </a:xfrm>
            <a:prstGeom prst="curved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105" name="直接连接符 104"/>
          <p:cNvCxnSpPr/>
          <p:nvPr/>
        </p:nvCxnSpPr>
        <p:spPr>
          <a:xfrm>
            <a:off x="5248074" y="5253170"/>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AutoShape 62"/>
          <p:cNvSpPr>
            <a:spLocks noChangeArrowheads="1"/>
          </p:cNvSpPr>
          <p:nvPr/>
        </p:nvSpPr>
        <p:spPr bwMode="gray">
          <a:xfrm>
            <a:off x="7354780" y="2536224"/>
            <a:ext cx="1279008" cy="500287"/>
          </a:xfrm>
          <a:prstGeom prst="roundRect">
            <a:avLst>
              <a:gd name="adj" fmla="val 2583"/>
            </a:avLst>
          </a:prstGeom>
          <a:solidFill>
            <a:schemeClr val="bg2"/>
          </a:solidFill>
          <a:ln w="28575" algn="ctr">
            <a:solidFill>
              <a:schemeClr val="accent3">
                <a:lumMod val="50000"/>
              </a:schemeClr>
            </a:solidFill>
            <a:round/>
          </a:ln>
          <a:effectLst>
            <a:outerShdw dist="25400" dir="5400000" algn="ctr" rotWithShape="0">
              <a:srgbClr val="8E979D">
                <a:alpha val="50000"/>
              </a:srgbClr>
            </a:outerShdw>
          </a:effectLst>
        </p:spPr>
        <p:txBody>
          <a:bodyPr lIns="68580" tIns="68580" rIns="54000" bIns="34292" anchor="ctr"/>
          <a:lstStyle/>
          <a:p>
            <a:pPr algn="ctr">
              <a:lnSpc>
                <a:spcPct val="85000"/>
              </a:lnSpc>
              <a:defRPr/>
            </a:pPr>
            <a:r>
              <a:rPr lang="en-US" altLang="zh-CN" sz="1400" dirty="0" smtClean="0">
                <a:latin typeface="Microsoft YaHei" panose="020B0503020204020204" pitchFamily="34" charset="-122"/>
                <a:ea typeface="Microsoft YaHei" panose="020B0503020204020204" pitchFamily="34" charset="-122"/>
                <a:cs typeface="Tahoma" panose="020B0604030504040204" pitchFamily="34" charset="0"/>
              </a:rPr>
              <a:t>1 </a:t>
            </a:r>
            <a:r>
              <a:rPr lang="zh-CN" altLang="en-US" sz="1400" dirty="0">
                <a:latin typeface="Microsoft YaHei" panose="020B0503020204020204" pitchFamily="34" charset="-122"/>
                <a:ea typeface="Microsoft YaHei" panose="020B0503020204020204" pitchFamily="34" charset="-122"/>
                <a:cs typeface="Tahoma" panose="020B0604030504040204" pitchFamily="34" charset="0"/>
              </a:rPr>
              <a:t>信用卡审批</a:t>
            </a:r>
            <a:endParaRPr lang="en-US" altLang="en-US" sz="1400" dirty="0">
              <a:latin typeface="Microsoft YaHei" panose="020B0503020204020204" pitchFamily="34" charset="-122"/>
              <a:ea typeface="Microsoft YaHei" panose="020B0503020204020204" pitchFamily="34" charset="-122"/>
              <a:cs typeface="Tahoma" panose="020B0604030504040204" pitchFamily="34" charset="0"/>
            </a:endParaRPr>
          </a:p>
        </p:txBody>
      </p:sp>
      <p:sp>
        <p:nvSpPr>
          <p:cNvPr id="107" name="AutoShape 62"/>
          <p:cNvSpPr>
            <a:spLocks noChangeArrowheads="1"/>
          </p:cNvSpPr>
          <p:nvPr/>
        </p:nvSpPr>
        <p:spPr bwMode="gray">
          <a:xfrm>
            <a:off x="7354780" y="3365383"/>
            <a:ext cx="1279008" cy="500287"/>
          </a:xfrm>
          <a:prstGeom prst="roundRect">
            <a:avLst>
              <a:gd name="adj" fmla="val 2583"/>
            </a:avLst>
          </a:prstGeom>
          <a:solidFill>
            <a:schemeClr val="bg2"/>
          </a:solidFill>
          <a:ln w="28575" algn="ctr">
            <a:solidFill>
              <a:schemeClr val="accent3">
                <a:lumMod val="50000"/>
              </a:schemeClr>
            </a:solidFill>
            <a:round/>
          </a:ln>
          <a:effectLst>
            <a:outerShdw dist="25400" dir="5400000" algn="ctr" rotWithShape="0">
              <a:srgbClr val="8E979D">
                <a:alpha val="50000"/>
              </a:srgbClr>
            </a:outerShdw>
          </a:effectLst>
        </p:spPr>
        <p:txBody>
          <a:bodyPr lIns="68580" tIns="68580" rIns="54000" bIns="34292" anchor="ctr"/>
          <a:lstStyle/>
          <a:p>
            <a:pPr algn="ctr">
              <a:lnSpc>
                <a:spcPct val="85000"/>
              </a:lnSpc>
              <a:defRPr/>
            </a:pPr>
            <a:r>
              <a:rPr lang="en-US" altLang="zh-CN" sz="1400" dirty="0">
                <a:latin typeface="Microsoft YaHei" panose="020B0503020204020204" pitchFamily="34" charset="-122"/>
                <a:ea typeface="Microsoft YaHei" panose="020B0503020204020204" pitchFamily="34" charset="-122"/>
                <a:cs typeface="Tahoma" panose="020B0604030504040204" pitchFamily="34" charset="0"/>
              </a:rPr>
              <a:t>2</a:t>
            </a:r>
            <a:r>
              <a:rPr lang="en-US" altLang="zh-CN" sz="1400" dirty="0" smtClean="0">
                <a:latin typeface="Microsoft YaHei" panose="020B0503020204020204" pitchFamily="34" charset="-122"/>
                <a:ea typeface="Microsoft YaHei" panose="020B0503020204020204" pitchFamily="34" charset="-122"/>
                <a:cs typeface="Tahoma" panose="020B0604030504040204" pitchFamily="34" charset="0"/>
              </a:rPr>
              <a:t>. </a:t>
            </a:r>
            <a:r>
              <a:rPr lang="zh-CN" altLang="en-US" sz="1400" dirty="0">
                <a:latin typeface="Microsoft YaHei" panose="020B0503020204020204" pitchFamily="34" charset="-122"/>
                <a:ea typeface="Microsoft YaHei" panose="020B0503020204020204" pitchFamily="34" charset="-122"/>
                <a:cs typeface="Tahoma" panose="020B0604030504040204" pitchFamily="34" charset="0"/>
              </a:rPr>
              <a:t>贷款审批</a:t>
            </a:r>
            <a:endParaRPr lang="en-US" altLang="en-US" sz="1400" dirty="0">
              <a:latin typeface="Microsoft YaHei" panose="020B0503020204020204" pitchFamily="34" charset="-122"/>
              <a:ea typeface="Microsoft YaHei" panose="020B0503020204020204" pitchFamily="34" charset="-122"/>
              <a:cs typeface="Tahoma" panose="020B0604030504040204" pitchFamily="34" charset="0"/>
            </a:endParaRPr>
          </a:p>
        </p:txBody>
      </p:sp>
      <p:sp>
        <p:nvSpPr>
          <p:cNvPr id="108" name="AutoShape 62"/>
          <p:cNvSpPr>
            <a:spLocks noChangeArrowheads="1"/>
          </p:cNvSpPr>
          <p:nvPr/>
        </p:nvSpPr>
        <p:spPr bwMode="gray">
          <a:xfrm>
            <a:off x="7341137" y="4135810"/>
            <a:ext cx="1279008" cy="500287"/>
          </a:xfrm>
          <a:prstGeom prst="roundRect">
            <a:avLst>
              <a:gd name="adj" fmla="val 2583"/>
            </a:avLst>
          </a:prstGeom>
          <a:solidFill>
            <a:schemeClr val="accent2"/>
          </a:solidFill>
          <a:ln w="28575" algn="ctr">
            <a:solidFill>
              <a:schemeClr val="accent3">
                <a:lumMod val="50000"/>
              </a:schemeClr>
            </a:solidFill>
            <a:round/>
          </a:ln>
          <a:effectLst>
            <a:outerShdw dist="25400" dir="5400000" algn="ctr" rotWithShape="0">
              <a:srgbClr val="8E979D">
                <a:alpha val="50000"/>
              </a:srgbClr>
            </a:outerShdw>
          </a:effectLst>
        </p:spPr>
        <p:txBody>
          <a:bodyPr lIns="68580" tIns="68580" rIns="54000" bIns="34292" anchor="ctr"/>
          <a:lstStyle/>
          <a:p>
            <a:pPr algn="ctr">
              <a:lnSpc>
                <a:spcPct val="85000"/>
              </a:lnSpc>
              <a:defRPr/>
            </a:pPr>
            <a:r>
              <a:rPr lang="en-US" altLang="zh-CN" sz="1400" dirty="0">
                <a:latin typeface="Microsoft YaHei" panose="020B0503020204020204" pitchFamily="34" charset="-122"/>
                <a:ea typeface="Microsoft YaHei" panose="020B0503020204020204" pitchFamily="34" charset="-122"/>
                <a:cs typeface="Tahoma" panose="020B0604030504040204" pitchFamily="34" charset="0"/>
              </a:rPr>
              <a:t>3</a:t>
            </a:r>
            <a:r>
              <a:rPr lang="en-US" altLang="zh-CN" sz="1400" dirty="0" smtClean="0">
                <a:latin typeface="Microsoft YaHei" panose="020B0503020204020204" pitchFamily="34" charset="-122"/>
                <a:ea typeface="Microsoft YaHei" panose="020B0503020204020204" pitchFamily="34" charset="-122"/>
                <a:cs typeface="Tahoma" panose="020B0604030504040204" pitchFamily="34" charset="0"/>
              </a:rPr>
              <a:t>. </a:t>
            </a:r>
            <a:r>
              <a:rPr lang="zh-CN" altLang="en-US" sz="1400" dirty="0">
                <a:latin typeface="Microsoft YaHei" panose="020B0503020204020204" pitchFamily="34" charset="-122"/>
                <a:ea typeface="Microsoft YaHei" panose="020B0503020204020204" pitchFamily="34" charset="-122"/>
                <a:cs typeface="Tahoma" panose="020B0604030504040204" pitchFamily="34" charset="0"/>
              </a:rPr>
              <a:t>交易反欺诈</a:t>
            </a:r>
            <a:endParaRPr lang="en-US" altLang="en-US" sz="1400" dirty="0">
              <a:latin typeface="Microsoft YaHei" panose="020B0503020204020204" pitchFamily="34" charset="-122"/>
              <a:ea typeface="Microsoft YaHei" panose="020B0503020204020204" pitchFamily="34" charset="-122"/>
              <a:cs typeface="Tahoma" panose="020B0604030504040204" pitchFamily="34" charset="0"/>
            </a:endParaRPr>
          </a:p>
        </p:txBody>
      </p:sp>
      <p:sp>
        <p:nvSpPr>
          <p:cNvPr id="109" name="AutoShape 62"/>
          <p:cNvSpPr>
            <a:spLocks noChangeArrowheads="1"/>
          </p:cNvSpPr>
          <p:nvPr/>
        </p:nvSpPr>
        <p:spPr bwMode="gray">
          <a:xfrm>
            <a:off x="7341137" y="4806486"/>
            <a:ext cx="1279008" cy="500287"/>
          </a:xfrm>
          <a:prstGeom prst="roundRect">
            <a:avLst>
              <a:gd name="adj" fmla="val 2583"/>
            </a:avLst>
          </a:prstGeom>
          <a:solidFill>
            <a:schemeClr val="bg2"/>
          </a:solidFill>
          <a:ln w="28575" algn="ctr">
            <a:solidFill>
              <a:schemeClr val="bg1">
                <a:lumMod val="50000"/>
              </a:schemeClr>
            </a:solidFill>
            <a:round/>
          </a:ln>
          <a:effectLst>
            <a:outerShdw dist="25400" dir="5400000" algn="ctr" rotWithShape="0">
              <a:srgbClr val="8E979D">
                <a:alpha val="50000"/>
              </a:srgbClr>
            </a:outerShdw>
          </a:effectLst>
        </p:spPr>
        <p:txBody>
          <a:bodyPr lIns="68580" tIns="68580" rIns="54000" bIns="34292" anchor="ctr"/>
          <a:lstStyle/>
          <a:p>
            <a:pPr algn="ctr">
              <a:lnSpc>
                <a:spcPct val="85000"/>
              </a:lnSpc>
              <a:defRPr/>
            </a:pPr>
            <a:r>
              <a:rPr lang="en-US" altLang="zh-CN" sz="1400" dirty="0">
                <a:latin typeface="Microsoft YaHei" panose="020B0503020204020204" pitchFamily="34" charset="-122"/>
                <a:ea typeface="Microsoft YaHei" panose="020B0503020204020204" pitchFamily="34" charset="-122"/>
                <a:cs typeface="Tahoma" panose="020B0604030504040204" pitchFamily="34" charset="0"/>
              </a:rPr>
              <a:t>4</a:t>
            </a:r>
            <a:r>
              <a:rPr lang="en-US" altLang="zh-CN" sz="1400" dirty="0" smtClean="0">
                <a:latin typeface="Microsoft YaHei" panose="020B0503020204020204" pitchFamily="34" charset="-122"/>
                <a:ea typeface="Microsoft YaHei" panose="020B0503020204020204" pitchFamily="34" charset="-122"/>
                <a:cs typeface="Tahoma" panose="020B0604030504040204" pitchFamily="34" charset="0"/>
              </a:rPr>
              <a:t>. </a:t>
            </a:r>
            <a:r>
              <a:rPr lang="zh-CN" altLang="en-US" sz="1400" dirty="0">
                <a:latin typeface="Microsoft YaHei" panose="020B0503020204020204" pitchFamily="34" charset="-122"/>
                <a:ea typeface="Microsoft YaHei" panose="020B0503020204020204" pitchFamily="34" charset="-122"/>
                <a:cs typeface="Tahoma" panose="020B0604030504040204" pitchFamily="34" charset="0"/>
              </a:rPr>
              <a:t>反洗钱</a:t>
            </a:r>
            <a:endParaRPr lang="en-US" altLang="en-US" sz="1400" dirty="0">
              <a:latin typeface="Microsoft YaHei" panose="020B0503020204020204" pitchFamily="34" charset="-122"/>
              <a:ea typeface="Microsoft YaHei" panose="020B0503020204020204" pitchFamily="34" charset="-122"/>
              <a:cs typeface="Tahoma" panose="020B0604030504040204" pitchFamily="34" charset="0"/>
            </a:endParaRPr>
          </a:p>
        </p:txBody>
      </p:sp>
      <p:sp>
        <p:nvSpPr>
          <p:cNvPr id="110" name="Rectangle 4"/>
          <p:cNvSpPr>
            <a:spLocks noChangeArrowheads="1"/>
          </p:cNvSpPr>
          <p:nvPr>
            <p:custDataLst>
              <p:tags r:id="rId15"/>
            </p:custDataLst>
          </p:nvPr>
        </p:nvSpPr>
        <p:spPr bwMode="auto">
          <a:xfrm>
            <a:off x="5287091" y="5339510"/>
            <a:ext cx="634916" cy="267750"/>
          </a:xfrm>
          <a:prstGeom prst="rect">
            <a:avLst/>
          </a:prstGeom>
          <a:noFill/>
          <a:ln w="6350" cap="flat" cmpd="sng" algn="ctr">
            <a:noFill/>
            <a:prstDash val="solid"/>
          </a:ln>
          <a:effectLst/>
        </p:spPr>
        <p:txBody>
          <a:bodyPr wrap="none" lIns="68580" tIns="0" rIns="68580" bIns="0" anchor="ctr"/>
          <a:lstStyle/>
          <a:p>
            <a:pPr marL="70485" indent="-70485" fontAlgn="auto">
              <a:spcBef>
                <a:spcPts val="0"/>
              </a:spcBef>
              <a:spcAft>
                <a:spcPts val="0"/>
              </a:spcAft>
              <a:defRPr/>
            </a:pPr>
            <a:r>
              <a:rPr lang="zh-CN" altLang="en-US" sz="1400" kern="0" dirty="0">
                <a:solidFill>
                  <a:schemeClr val="bg1"/>
                </a:solidFill>
                <a:latin typeface="Microsoft YaHei" panose="020B0503020204020204" pitchFamily="34" charset="-122"/>
                <a:ea typeface="Microsoft YaHei" panose="020B0503020204020204" pitchFamily="34" charset="-122"/>
              </a:rPr>
              <a:t>行为</a:t>
            </a:r>
            <a:endParaRPr lang="en-GB" altLang="ja-JP" sz="1400" kern="0" dirty="0">
              <a:solidFill>
                <a:schemeClr val="bg1"/>
              </a:solidFill>
              <a:latin typeface="Microsoft YaHei" panose="020B0503020204020204" pitchFamily="34" charset="-122"/>
              <a:ea typeface="Microsoft YaHei" panose="020B0503020204020204" pitchFamily="34" charset="-122"/>
            </a:endParaRPr>
          </a:p>
        </p:txBody>
      </p:sp>
      <p:cxnSp>
        <p:nvCxnSpPr>
          <p:cNvPr id="111" name="直接连接符 110"/>
          <p:cNvCxnSpPr/>
          <p:nvPr/>
        </p:nvCxnSpPr>
        <p:spPr>
          <a:xfrm>
            <a:off x="5275269" y="5651130"/>
            <a:ext cx="814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Ellipse 44"/>
          <p:cNvSpPr/>
          <p:nvPr/>
        </p:nvSpPr>
        <p:spPr bwMode="auto">
          <a:xfrm>
            <a:off x="10071368" y="2921441"/>
            <a:ext cx="1764194" cy="1484310"/>
          </a:xfrm>
          <a:prstGeom prst="ellipse">
            <a:avLst/>
          </a:prstGeom>
          <a:solidFill>
            <a:srgbClr val="3DC6F1"/>
          </a:solidFill>
          <a:ln w="9525" cap="flat" cmpd="sng" algn="ctr">
            <a:no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pPr>
            <a:endParaRPr lang="zh-CN" altLang="zh-CN" sz="1400">
              <a:solidFill>
                <a:srgbClr val="FFFFFF"/>
              </a:solidFill>
              <a:latin typeface="Calibri" panose="020F0502020204030204" charset="0"/>
              <a:ea typeface="SimSun" panose="02010600030101010101" pitchFamily="2" charset="-122"/>
            </a:endParaRPr>
          </a:p>
        </p:txBody>
      </p:sp>
      <p:sp>
        <p:nvSpPr>
          <p:cNvPr id="122" name="TextBox 36"/>
          <p:cNvSpPr txBox="1">
            <a:spLocks noChangeArrowheads="1"/>
          </p:cNvSpPr>
          <p:nvPr/>
        </p:nvSpPr>
        <p:spPr bwMode="auto">
          <a:xfrm>
            <a:off x="10346706" y="3137064"/>
            <a:ext cx="1213517" cy="954107"/>
          </a:xfrm>
          <a:prstGeom prst="rect">
            <a:avLst/>
          </a:prstGeom>
          <a:noFill/>
          <a:ln w="9525">
            <a:noFill/>
            <a:miter lim="800000"/>
          </a:ln>
        </p:spPr>
        <p:txBody>
          <a:bodyPr wrap="square">
            <a:spAutoFit/>
          </a:bodyPr>
          <a:lstStyle/>
          <a:p>
            <a:pPr algn="ctr" fontAlgn="auto">
              <a:spcBef>
                <a:spcPts val="0"/>
              </a:spcBef>
              <a:spcAft>
                <a:spcPts val="0"/>
              </a:spcAft>
            </a:pPr>
            <a:r>
              <a:rPr lang="zh-CN" altLang="en-US" sz="1400" b="1" dirty="0" smtClean="0">
                <a:solidFill>
                  <a:srgbClr val="C00000"/>
                </a:solidFill>
                <a:latin typeface="SimHei" panose="02010609060101010101" pitchFamily="49" charset="-122"/>
                <a:ea typeface="SimHei" panose="02010609060101010101" pitchFamily="49" charset="-122"/>
              </a:rPr>
              <a:t>多业务、多维度、多渠道、事中风控</a:t>
            </a:r>
            <a:endParaRPr lang="nb-NO" sz="1400" b="1" dirty="0">
              <a:solidFill>
                <a:srgbClr val="C00000"/>
              </a:solidFill>
              <a:latin typeface="SimHei" panose="02010609060101010101" pitchFamily="49" charset="-122"/>
              <a:ea typeface="SimHei" panose="02010609060101010101" pitchFamily="49" charset="-122"/>
            </a:endParaRPr>
          </a:p>
        </p:txBody>
      </p:sp>
      <p:sp>
        <p:nvSpPr>
          <p:cNvPr id="123" name="右箭头 122"/>
          <p:cNvSpPr/>
          <p:nvPr/>
        </p:nvSpPr>
        <p:spPr bwMode="auto">
          <a:xfrm>
            <a:off x="8902559" y="2597090"/>
            <a:ext cx="1080583" cy="2125068"/>
          </a:xfrm>
          <a:prstGeom prst="rightArrow">
            <a:avLst>
              <a:gd name="adj1" fmla="val 50000"/>
              <a:gd name="adj2" fmla="val 54906"/>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en-US" altLang="zh-CN" sz="1400" dirty="0" smtClean="0">
              <a:solidFill>
                <a:srgbClr val="000000"/>
              </a:solidFill>
              <a:latin typeface="Microsoft YaHei" panose="020B0503020204020204" pitchFamily="34" charset="-122"/>
              <a:ea typeface="Microsoft YaHei" panose="020B0503020204020204" pitchFamily="34" charset="-122"/>
            </a:endParaRPr>
          </a:p>
          <a:p>
            <a:r>
              <a:rPr lang="zh-CN" altLang="en-US" sz="1400" dirty="0" smtClean="0">
                <a:solidFill>
                  <a:schemeClr val="bg1"/>
                </a:solidFill>
                <a:latin typeface="Microsoft YaHei" panose="020B0503020204020204" pitchFamily="34" charset="-122"/>
                <a:ea typeface="Microsoft YaHei" panose="020B0503020204020204" pitchFamily="34" charset="-122"/>
              </a:rPr>
              <a:t>风控</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r>
              <a:rPr lang="zh-CN" altLang="en-US" sz="1400" dirty="0" smtClean="0">
                <a:solidFill>
                  <a:schemeClr val="bg1"/>
                </a:solidFill>
                <a:latin typeface="Microsoft YaHei" panose="020B0503020204020204" pitchFamily="34" charset="-122"/>
                <a:ea typeface="Microsoft YaHei" panose="020B0503020204020204" pitchFamily="34" charset="-122"/>
              </a:rPr>
              <a:t>需求</a:t>
            </a:r>
            <a:endParaRPr lang="zh-CN" altLang="en-US" sz="1400" dirty="0" smtClean="0">
              <a:solidFill>
                <a:schemeClr val="bg1"/>
              </a:solidFill>
              <a:latin typeface="Microsoft YaHei" panose="020B0503020204020204" pitchFamily="34" charset="-122"/>
              <a:ea typeface="Microsoft YaHei" panose="020B0503020204020204" pitchFamily="34" charset="-122"/>
            </a:endParaRPr>
          </a:p>
        </p:txBody>
      </p:sp>
      <p:sp>
        <p:nvSpPr>
          <p:cNvPr id="124" name="文本框 123"/>
          <p:cNvSpPr txBox="1"/>
          <p:nvPr/>
        </p:nvSpPr>
        <p:spPr>
          <a:xfrm>
            <a:off x="768378" y="1428939"/>
            <a:ext cx="10983740" cy="424603"/>
          </a:xfrm>
          <a:prstGeom prst="rect">
            <a:avLst/>
          </a:prstGeom>
          <a:noFill/>
        </p:spPr>
        <p:txBody>
          <a:bodyPr wrap="square" rtlCol="0">
            <a:spAutoFit/>
          </a:bodyPr>
          <a:lstStyle/>
          <a:p>
            <a:pPr algn="just">
              <a:lnSpc>
                <a:spcPct val="120000"/>
              </a:lnSpc>
              <a:spcAft>
                <a:spcPts val="600"/>
              </a:spcAft>
            </a:pP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金融领域风控平台的要求是高并发，低时延，可业务</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编程。</a:t>
            </a:r>
            <a:endParaRPr lang="en-US" altLang="zh-CN"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MOT </a:t>
            </a:r>
            <a:r>
              <a:rPr lang="zh-CN" altLang="en-US" dirty="0" smtClean="0"/>
              <a:t>风控实时处理</a:t>
            </a:r>
            <a:endParaRPr lang="zh-CN" altLang="en-US" dirty="0"/>
          </a:p>
        </p:txBody>
      </p:sp>
      <p:sp>
        <p:nvSpPr>
          <p:cNvPr id="39" name="TextBox 19"/>
          <p:cNvSpPr txBox="1">
            <a:spLocks noChangeArrowheads="1"/>
          </p:cNvSpPr>
          <p:nvPr/>
        </p:nvSpPr>
        <p:spPr bwMode="auto">
          <a:xfrm>
            <a:off x="4112861" y="1488976"/>
            <a:ext cx="2295821" cy="307777"/>
          </a:xfrm>
          <a:prstGeom prst="rect">
            <a:avLst/>
          </a:prstGeom>
          <a:noFill/>
          <a:ln w="9525">
            <a:noFill/>
            <a:miter lim="800000"/>
          </a:ln>
        </p:spPr>
        <p:txBody>
          <a:bodyPr wrap="none">
            <a:spAutoFit/>
          </a:bodyPr>
          <a:lstStyle/>
          <a:p>
            <a:r>
              <a:rPr lang="zh-CN" altLang="en-US" sz="1400" b="1" dirty="0">
                <a:solidFill>
                  <a:schemeClr val="bg1"/>
                </a:solidFill>
                <a:latin typeface="Microsoft YaHei" panose="020B0503020204020204" pitchFamily="34" charset="-122"/>
                <a:ea typeface="Microsoft YaHei" panose="020B0503020204020204" pitchFamily="34" charset="-122"/>
              </a:rPr>
              <a:t>“规则</a:t>
            </a:r>
            <a:r>
              <a:rPr lang="en-US" altLang="zh-CN" sz="1400" b="1" dirty="0">
                <a:solidFill>
                  <a:schemeClr val="bg1"/>
                </a:solidFill>
                <a:latin typeface="Microsoft YaHei" panose="020B0503020204020204" pitchFamily="34" charset="-122"/>
                <a:ea typeface="Microsoft YaHei" panose="020B0503020204020204" pitchFamily="34" charset="-122"/>
              </a:rPr>
              <a:t>+</a:t>
            </a:r>
            <a:r>
              <a:rPr lang="zh-CN" altLang="en-US" sz="1400" b="1" dirty="0">
                <a:solidFill>
                  <a:schemeClr val="bg1"/>
                </a:solidFill>
                <a:latin typeface="Microsoft YaHei" panose="020B0503020204020204" pitchFamily="34" charset="-122"/>
                <a:ea typeface="Microsoft YaHei" panose="020B0503020204020204" pitchFamily="34" charset="-122"/>
              </a:rPr>
              <a:t>模型”的实时决策</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grpSp>
        <p:nvGrpSpPr>
          <p:cNvPr id="40" name="组合 89087"/>
          <p:cNvGrpSpPr/>
          <p:nvPr/>
        </p:nvGrpSpPr>
        <p:grpSpPr bwMode="auto">
          <a:xfrm>
            <a:off x="1053235" y="1953863"/>
            <a:ext cx="9254546" cy="4010519"/>
            <a:chOff x="35496" y="1436066"/>
            <a:chExt cx="4464496" cy="2529903"/>
          </a:xfrm>
        </p:grpSpPr>
        <p:grpSp>
          <p:nvGrpSpPr>
            <p:cNvPr id="41" name="组合 40"/>
            <p:cNvGrpSpPr/>
            <p:nvPr/>
          </p:nvGrpSpPr>
          <p:grpSpPr bwMode="auto">
            <a:xfrm>
              <a:off x="75598" y="1448771"/>
              <a:ext cx="4360910" cy="2499163"/>
              <a:chOff x="435638" y="1916784"/>
              <a:chExt cx="4360910" cy="2499163"/>
            </a:xfrm>
          </p:grpSpPr>
          <p:sp>
            <p:nvSpPr>
              <p:cNvPr id="43" name="圆角矩形 42"/>
              <p:cNvSpPr/>
              <p:nvPr/>
            </p:nvSpPr>
            <p:spPr bwMode="auto">
              <a:xfrm>
                <a:off x="947845" y="1953311"/>
                <a:ext cx="3482084" cy="937001"/>
              </a:xfrm>
              <a:prstGeom prst="round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endParaRPr lang="zh-CN" altLang="en-US" dirty="0">
                  <a:solidFill>
                    <a:schemeClr val="bg1"/>
                  </a:solidFill>
                  <a:latin typeface="+mn-ea"/>
                </a:endParaRPr>
              </a:p>
            </p:txBody>
          </p:sp>
          <p:sp>
            <p:nvSpPr>
              <p:cNvPr id="44" name="流程图: 直接访问存储器 43"/>
              <p:cNvSpPr/>
              <p:nvPr/>
            </p:nvSpPr>
            <p:spPr bwMode="auto">
              <a:xfrm>
                <a:off x="543136" y="2537745"/>
                <a:ext cx="272980" cy="265219"/>
              </a:xfrm>
              <a:prstGeom prst="flowChartMagneticDrum">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en-US" altLang="zh-CN" dirty="0">
                    <a:solidFill>
                      <a:schemeClr val="bg1"/>
                    </a:solidFill>
                    <a:latin typeface="+mn-ea"/>
                  </a:rPr>
                  <a:t>MQ</a:t>
                </a:r>
                <a:endParaRPr lang="zh-CN" altLang="en-US" dirty="0">
                  <a:solidFill>
                    <a:schemeClr val="bg1"/>
                  </a:solidFill>
                  <a:latin typeface="+mn-ea"/>
                </a:endParaRPr>
              </a:p>
            </p:txBody>
          </p:sp>
          <p:sp>
            <p:nvSpPr>
              <p:cNvPr id="45" name="TextBox 11"/>
              <p:cNvSpPr txBox="1"/>
              <p:nvPr/>
            </p:nvSpPr>
            <p:spPr bwMode="auto">
              <a:xfrm>
                <a:off x="1956924" y="1945370"/>
                <a:ext cx="1049127" cy="196178"/>
              </a:xfrm>
              <a:prstGeom prst="rect">
                <a:avLst/>
              </a:prstGeom>
              <a:noFill/>
            </p:spPr>
            <p:txBody>
              <a:bodyPr wrap="none">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a:defRPr/>
                </a:pPr>
                <a:r>
                  <a:rPr lang="en-US" altLang="zh-CN" b="1" dirty="0" smtClean="0">
                    <a:latin typeface="+mn-ea"/>
                    <a:ea typeface="+mn-ea"/>
                  </a:rPr>
                  <a:t>RTDExecutor</a:t>
                </a:r>
                <a:r>
                  <a:rPr lang="zh-CN" altLang="en-US" b="1" dirty="0" smtClean="0">
                    <a:latin typeface="+mn-ea"/>
                    <a:ea typeface="+mn-ea"/>
                  </a:rPr>
                  <a:t>（决策调度）</a:t>
                </a:r>
                <a:endParaRPr lang="zh-CN" altLang="en-US" b="1" dirty="0">
                  <a:latin typeface="+mn-ea"/>
                  <a:ea typeface="+mn-ea"/>
                </a:endParaRPr>
              </a:p>
            </p:txBody>
          </p:sp>
          <p:sp>
            <p:nvSpPr>
              <p:cNvPr id="46" name="流程图: 直接访问存储器 45"/>
              <p:cNvSpPr/>
              <p:nvPr/>
            </p:nvSpPr>
            <p:spPr bwMode="auto">
              <a:xfrm>
                <a:off x="4523568" y="2285232"/>
                <a:ext cx="272980" cy="265218"/>
              </a:xfrm>
              <a:prstGeom prst="flowChartMagneticDrum">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en-US" altLang="zh-CN" dirty="0">
                    <a:solidFill>
                      <a:schemeClr val="bg1"/>
                    </a:solidFill>
                    <a:latin typeface="+mn-ea"/>
                  </a:rPr>
                  <a:t>MQ</a:t>
                </a:r>
                <a:endParaRPr lang="zh-CN" altLang="en-US" dirty="0">
                  <a:solidFill>
                    <a:schemeClr val="bg1"/>
                  </a:solidFill>
                  <a:latin typeface="+mn-ea"/>
                </a:endParaRPr>
              </a:p>
            </p:txBody>
          </p:sp>
          <p:sp>
            <p:nvSpPr>
              <p:cNvPr id="47" name="矩形 46"/>
              <p:cNvSpPr/>
              <p:nvPr/>
            </p:nvSpPr>
            <p:spPr bwMode="auto">
              <a:xfrm>
                <a:off x="1403341" y="2156592"/>
                <a:ext cx="122206" cy="431973"/>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扩展报文</a:t>
                </a:r>
                <a:endParaRPr lang="zh-CN" altLang="en-US" dirty="0">
                  <a:solidFill>
                    <a:schemeClr val="bg1"/>
                  </a:solidFill>
                  <a:latin typeface="+mn-ea"/>
                </a:endParaRPr>
              </a:p>
            </p:txBody>
          </p:sp>
          <p:sp>
            <p:nvSpPr>
              <p:cNvPr id="48" name="矩形 47"/>
              <p:cNvSpPr/>
              <p:nvPr/>
            </p:nvSpPr>
            <p:spPr bwMode="auto">
              <a:xfrm>
                <a:off x="1136709" y="2156592"/>
                <a:ext cx="123793" cy="431973"/>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报文处</a:t>
                </a:r>
                <a:r>
                  <a:rPr lang="zh-CN" altLang="en-US" dirty="0">
                    <a:solidFill>
                      <a:schemeClr val="bg1"/>
                    </a:solidFill>
                    <a:latin typeface="+mn-ea"/>
                  </a:rPr>
                  <a:t>理</a:t>
                </a:r>
                <a:endParaRPr lang="zh-CN" altLang="en-US" dirty="0">
                  <a:solidFill>
                    <a:schemeClr val="bg1"/>
                  </a:solidFill>
                  <a:latin typeface="+mn-ea"/>
                </a:endParaRPr>
              </a:p>
            </p:txBody>
          </p:sp>
          <p:sp>
            <p:nvSpPr>
              <p:cNvPr id="49" name="矩形 48"/>
              <p:cNvSpPr/>
              <p:nvPr/>
            </p:nvSpPr>
            <p:spPr bwMode="auto">
              <a:xfrm>
                <a:off x="3801440" y="2156592"/>
                <a:ext cx="122207" cy="431973"/>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规则处理</a:t>
                </a:r>
                <a:endParaRPr lang="zh-CN" altLang="en-US" dirty="0">
                  <a:solidFill>
                    <a:schemeClr val="bg1"/>
                  </a:solidFill>
                  <a:latin typeface="+mn-ea"/>
                </a:endParaRPr>
              </a:p>
            </p:txBody>
          </p:sp>
          <p:sp>
            <p:nvSpPr>
              <p:cNvPr id="50" name="右箭头 49"/>
              <p:cNvSpPr/>
              <p:nvPr/>
            </p:nvSpPr>
            <p:spPr bwMode="auto">
              <a:xfrm>
                <a:off x="1065290" y="2107184"/>
                <a:ext cx="3230225" cy="295222"/>
              </a:xfrm>
              <a:prstGeom prst="rightArrow">
                <a:avLst>
                  <a:gd name="adj1" fmla="val 79634"/>
                  <a:gd name="adj2" fmla="val 23542"/>
                </a:avLst>
              </a:prstGeom>
              <a:noFill/>
              <a:ln w="9525" cap="flat" cmpd="sng" algn="ctr">
                <a:solidFill>
                  <a:schemeClr val="tx1"/>
                </a:solidFill>
                <a:prstDash val="solid"/>
                <a:round/>
                <a:headEnd type="none" w="med" len="med"/>
                <a:tailEnd type="none" w="med" len="med"/>
              </a:ln>
              <a:effectLst/>
            </p:spPr>
            <p:txBody>
              <a:bodyPr lIns="79200" tIns="39600" rIns="79200" bIns="39600">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defTabSz="802005">
                  <a:defRPr/>
                </a:pPr>
                <a:endParaRPr lang="zh-CN" altLang="en-US" dirty="0">
                  <a:latin typeface="+mn-ea"/>
                  <a:ea typeface="+mn-ea"/>
                  <a:cs typeface="Arial" panose="020B0604020202020204" pitchFamily="34" charset="0"/>
                </a:endParaRPr>
              </a:p>
            </p:txBody>
          </p:sp>
          <p:sp>
            <p:nvSpPr>
              <p:cNvPr id="51" name="右箭头 50"/>
              <p:cNvSpPr/>
              <p:nvPr/>
            </p:nvSpPr>
            <p:spPr bwMode="auto">
              <a:xfrm>
                <a:off x="1065290" y="2661620"/>
                <a:ext cx="3240846" cy="372312"/>
              </a:xfrm>
              <a:prstGeom prst="rightArrow">
                <a:avLst/>
              </a:prstGeom>
              <a:noFill/>
              <a:ln w="9525" cap="flat" cmpd="sng" algn="ctr">
                <a:solidFill>
                  <a:schemeClr val="tx1"/>
                </a:solidFill>
                <a:prstDash val="solid"/>
                <a:round/>
                <a:headEnd type="none" w="med" len="med"/>
                <a:tailEnd type="none" w="med" len="med"/>
              </a:ln>
              <a:effectLst/>
            </p:spPr>
            <p:txBody>
              <a:bodyPr lIns="79200" tIns="39600" rIns="79200" bIns="39600">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defTabSz="802005">
                  <a:defRPr/>
                </a:pPr>
                <a:endParaRPr lang="zh-CN" altLang="en-US" dirty="0">
                  <a:latin typeface="+mn-ea"/>
                  <a:ea typeface="+mn-ea"/>
                  <a:cs typeface="Arial" panose="020B0604020202020204" pitchFamily="34" charset="0"/>
                </a:endParaRPr>
              </a:p>
            </p:txBody>
          </p:sp>
          <p:sp>
            <p:nvSpPr>
              <p:cNvPr id="52" name="TextBox 23"/>
              <p:cNvSpPr txBox="1"/>
              <p:nvPr/>
            </p:nvSpPr>
            <p:spPr bwMode="auto">
              <a:xfrm>
                <a:off x="4169645" y="1916784"/>
                <a:ext cx="140374" cy="196178"/>
              </a:xfrm>
              <a:prstGeom prst="rect">
                <a:avLst/>
              </a:prstGeom>
              <a:noFill/>
              <a:ln>
                <a:noFill/>
              </a:ln>
            </p:spPr>
            <p:txBody>
              <a:bodyPr wrap="none">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a:defRPr/>
                </a:pPr>
                <a:r>
                  <a:rPr lang="en-US" altLang="zh-CN" b="1" dirty="0">
                    <a:latin typeface="+mn-ea"/>
                    <a:ea typeface="+mn-ea"/>
                  </a:rPr>
                  <a:t>n</a:t>
                </a:r>
                <a:endParaRPr lang="zh-CN" altLang="en-US" b="1" dirty="0">
                  <a:latin typeface="+mn-ea"/>
                  <a:ea typeface="+mn-ea"/>
                </a:endParaRPr>
              </a:p>
            </p:txBody>
          </p:sp>
          <p:cxnSp>
            <p:nvCxnSpPr>
              <p:cNvPr id="53" name="直接箭头连接符 52"/>
              <p:cNvCxnSpPr>
                <a:stCxn id="43" idx="3"/>
                <a:endCxn id="46" idx="1"/>
              </p:cNvCxnSpPr>
              <p:nvPr/>
            </p:nvCxnSpPr>
            <p:spPr bwMode="auto">
              <a:xfrm flipV="1">
                <a:off x="4429929" y="2418636"/>
                <a:ext cx="93639" cy="3176"/>
              </a:xfrm>
              <a:prstGeom prst="straightConnector1">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4" name="TextBox 26"/>
              <p:cNvSpPr txBox="1"/>
              <p:nvPr/>
            </p:nvSpPr>
            <p:spPr bwMode="auto">
              <a:xfrm>
                <a:off x="2470827" y="2584468"/>
                <a:ext cx="262624" cy="196178"/>
              </a:xfrm>
              <a:prstGeom prst="rect">
                <a:avLst/>
              </a:prstGeom>
              <a:noFill/>
            </p:spPr>
            <p:txBody>
              <a:bodyPr wrap="none">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a:defRPr/>
                </a:pPr>
                <a:r>
                  <a:rPr lang="en-US" altLang="zh-CN" b="1" dirty="0">
                    <a:latin typeface="+mn-ea"/>
                    <a:ea typeface="+mn-ea"/>
                  </a:rPr>
                  <a:t>……</a:t>
                </a:r>
                <a:endParaRPr lang="zh-CN" altLang="en-US" b="1" dirty="0">
                  <a:latin typeface="+mn-ea"/>
                  <a:ea typeface="+mn-ea"/>
                </a:endParaRPr>
              </a:p>
            </p:txBody>
          </p:sp>
          <p:sp>
            <p:nvSpPr>
              <p:cNvPr id="55" name="矩形 54"/>
              <p:cNvSpPr/>
              <p:nvPr/>
            </p:nvSpPr>
            <p:spPr bwMode="auto">
              <a:xfrm>
                <a:off x="568530" y="1950134"/>
                <a:ext cx="215845" cy="37797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vert="eaVert"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en-US" altLang="zh-CN" dirty="0" smtClean="0">
                    <a:solidFill>
                      <a:schemeClr val="bg1"/>
                    </a:solidFill>
                    <a:latin typeface="+mn-ea"/>
                  </a:rPr>
                  <a:t>HTTP</a:t>
                </a:r>
                <a:endParaRPr lang="en-US" altLang="zh-CN" dirty="0">
                  <a:solidFill>
                    <a:schemeClr val="bg1"/>
                  </a:solidFill>
                  <a:latin typeface="+mn-ea"/>
                </a:endParaRPr>
              </a:p>
            </p:txBody>
          </p:sp>
          <p:cxnSp>
            <p:nvCxnSpPr>
              <p:cNvPr id="56" name="直接箭头连接符 55"/>
              <p:cNvCxnSpPr>
                <a:stCxn id="55" idx="3"/>
              </p:cNvCxnSpPr>
              <p:nvPr/>
            </p:nvCxnSpPr>
            <p:spPr bwMode="auto">
              <a:xfrm>
                <a:off x="784375" y="2139123"/>
                <a:ext cx="187277" cy="98465"/>
              </a:xfrm>
              <a:prstGeom prst="straightConnector1">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57" name="组合 89"/>
              <p:cNvGrpSpPr/>
              <p:nvPr/>
            </p:nvGrpSpPr>
            <p:grpSpPr bwMode="auto">
              <a:xfrm>
                <a:off x="1057355" y="3314346"/>
                <a:ext cx="1628358" cy="959236"/>
                <a:chOff x="2943326" y="3363829"/>
                <a:chExt cx="2384652" cy="1074453"/>
              </a:xfrm>
            </p:grpSpPr>
            <p:sp>
              <p:nvSpPr>
                <p:cNvPr id="80" name="圆柱形 79"/>
                <p:cNvSpPr/>
                <p:nvPr/>
              </p:nvSpPr>
              <p:spPr bwMode="auto">
                <a:xfrm>
                  <a:off x="2943326" y="3408301"/>
                  <a:ext cx="2384652" cy="1029981"/>
                </a:xfrm>
                <a:prstGeom prst="can">
                  <a:avLst>
                    <a:gd name="adj" fmla="val 11624"/>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endParaRPr lang="zh-CN" altLang="en-US" dirty="0">
                    <a:solidFill>
                      <a:schemeClr val="bg1"/>
                    </a:solidFill>
                    <a:latin typeface="+mn-ea"/>
                  </a:endParaRPr>
                </a:p>
              </p:txBody>
            </p:sp>
            <p:sp>
              <p:nvSpPr>
                <p:cNvPr id="81" name="矩形 80"/>
                <p:cNvSpPr/>
                <p:nvPr/>
              </p:nvSpPr>
              <p:spPr bwMode="auto">
                <a:xfrm>
                  <a:off x="3010728" y="3990000"/>
                  <a:ext cx="1499124" cy="158321"/>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a:solidFill>
                        <a:schemeClr val="bg1"/>
                      </a:solidFill>
                      <a:latin typeface="+mn-ea"/>
                    </a:rPr>
                    <a:t>交</a:t>
                  </a:r>
                  <a:r>
                    <a:rPr lang="zh-CN" altLang="en-US" dirty="0" smtClean="0">
                      <a:solidFill>
                        <a:schemeClr val="bg1"/>
                      </a:solidFill>
                      <a:latin typeface="+mn-ea"/>
                    </a:rPr>
                    <a:t>易</a:t>
                  </a:r>
                  <a:r>
                    <a:rPr lang="en-US" altLang="zh-CN" dirty="0" smtClean="0">
                      <a:solidFill>
                        <a:schemeClr val="bg1"/>
                      </a:solidFill>
                      <a:latin typeface="+mn-ea"/>
                    </a:rPr>
                    <a:t>/</a:t>
                  </a:r>
                  <a:r>
                    <a:rPr lang="zh-CN" altLang="en-US" dirty="0" smtClean="0">
                      <a:solidFill>
                        <a:schemeClr val="bg1"/>
                      </a:solidFill>
                      <a:latin typeface="+mn-ea"/>
                    </a:rPr>
                    <a:t>行为数据</a:t>
                  </a:r>
                  <a:endParaRPr lang="zh-CN" altLang="en-US" dirty="0">
                    <a:solidFill>
                      <a:schemeClr val="bg1"/>
                    </a:solidFill>
                    <a:latin typeface="+mn-ea"/>
                  </a:endParaRPr>
                </a:p>
              </p:txBody>
            </p:sp>
            <p:sp>
              <p:nvSpPr>
                <p:cNvPr id="82" name="矩形 81"/>
                <p:cNvSpPr/>
                <p:nvPr/>
              </p:nvSpPr>
              <p:spPr bwMode="auto">
                <a:xfrm>
                  <a:off x="3010728" y="4191015"/>
                  <a:ext cx="1499124" cy="183227"/>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en-US" altLang="zh-CN" dirty="0" smtClean="0">
                      <a:solidFill>
                        <a:schemeClr val="bg1"/>
                      </a:solidFill>
                      <a:latin typeface="+mn-ea"/>
                    </a:rPr>
                    <a:t>UserProfile</a:t>
                  </a:r>
                  <a:endParaRPr lang="zh-CN" altLang="en-US" dirty="0">
                    <a:solidFill>
                      <a:schemeClr val="bg1"/>
                    </a:solidFill>
                    <a:latin typeface="+mn-ea"/>
                  </a:endParaRPr>
                </a:p>
              </p:txBody>
            </p:sp>
            <p:sp>
              <p:nvSpPr>
                <p:cNvPr id="83" name="矩形 82"/>
                <p:cNvSpPr/>
                <p:nvPr/>
              </p:nvSpPr>
              <p:spPr bwMode="auto">
                <a:xfrm>
                  <a:off x="4605144" y="3990000"/>
                  <a:ext cx="680998" cy="158321"/>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en-US" altLang="zh-CN" dirty="0">
                      <a:solidFill>
                        <a:schemeClr val="bg1"/>
                      </a:solidFill>
                      <a:latin typeface="+mn-ea"/>
                    </a:rPr>
                    <a:t>POC</a:t>
                  </a:r>
                  <a:endParaRPr lang="zh-CN" altLang="en-US" dirty="0">
                    <a:solidFill>
                      <a:schemeClr val="bg1"/>
                    </a:solidFill>
                    <a:latin typeface="+mn-ea"/>
                  </a:endParaRPr>
                </a:p>
              </p:txBody>
            </p:sp>
            <p:sp>
              <p:nvSpPr>
                <p:cNvPr id="84" name="矩形 83"/>
                <p:cNvSpPr/>
                <p:nvPr/>
              </p:nvSpPr>
              <p:spPr bwMode="auto">
                <a:xfrm>
                  <a:off x="4602821" y="4191015"/>
                  <a:ext cx="683321" cy="183227"/>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批次</a:t>
                  </a:r>
                  <a:endParaRPr lang="zh-CN" altLang="en-US" dirty="0">
                    <a:solidFill>
                      <a:schemeClr val="bg1"/>
                    </a:solidFill>
                    <a:latin typeface="+mn-ea"/>
                  </a:endParaRPr>
                </a:p>
              </p:txBody>
            </p:sp>
            <p:sp>
              <p:nvSpPr>
                <p:cNvPr id="85" name="矩形 84"/>
                <p:cNvSpPr/>
                <p:nvPr/>
              </p:nvSpPr>
              <p:spPr bwMode="auto">
                <a:xfrm>
                  <a:off x="2996782" y="3556608"/>
                  <a:ext cx="546193" cy="180136"/>
                </a:xfrm>
                <a:prstGeom prst="rect">
                  <a:avLst/>
                </a:prstGeom>
                <a:noFill/>
                <a:ln w="3175"/>
              </p:spPr>
              <p:style>
                <a:lnRef idx="2">
                  <a:schemeClr val="dk1"/>
                </a:lnRef>
                <a:fillRef idx="1">
                  <a:schemeClr val="lt1"/>
                </a:fillRef>
                <a:effectRef idx="0">
                  <a:schemeClr val="dk1"/>
                </a:effectRef>
                <a:fontRef idx="minor">
                  <a:schemeClr val="dk1"/>
                </a:fontRef>
              </p:style>
              <p:txBody>
                <a:bodyPr lIns="36000" tIns="21600" rIns="36000" bIns="21600" anchor="ctr">
                  <a:spAutoFit/>
                </a:bodyPr>
                <a:lstStyle>
                  <a:defPPr>
                    <a:defRPr lang="en-US"/>
                  </a:defPPr>
                  <a:lvl1pPr algn="l" rtl="0" fontAlgn="base">
                    <a:spcBef>
                      <a:spcPct val="0"/>
                    </a:spcBef>
                    <a:spcAft>
                      <a:spcPct val="0"/>
                    </a:spcAft>
                    <a:defRPr sz="1200" kern="1200">
                      <a:solidFill>
                        <a:schemeClr val="dk1"/>
                      </a:solidFill>
                      <a:latin typeface="+mn-lt"/>
                      <a:ea typeface="+mn-ea"/>
                      <a:cs typeface="+mn-cs"/>
                    </a:defRPr>
                  </a:lvl1pPr>
                  <a:lvl2pPr marL="457200" algn="l" rtl="0" fontAlgn="base">
                    <a:spcBef>
                      <a:spcPct val="0"/>
                    </a:spcBef>
                    <a:spcAft>
                      <a:spcPct val="0"/>
                    </a:spcAft>
                    <a:defRPr sz="1200" kern="1200">
                      <a:solidFill>
                        <a:schemeClr val="dk1"/>
                      </a:solidFill>
                      <a:latin typeface="+mn-lt"/>
                      <a:ea typeface="+mn-ea"/>
                      <a:cs typeface="+mn-cs"/>
                    </a:defRPr>
                  </a:lvl2pPr>
                  <a:lvl3pPr marL="914400" algn="l" rtl="0" fontAlgn="base">
                    <a:spcBef>
                      <a:spcPct val="0"/>
                    </a:spcBef>
                    <a:spcAft>
                      <a:spcPct val="0"/>
                    </a:spcAft>
                    <a:defRPr sz="1200" kern="1200">
                      <a:solidFill>
                        <a:schemeClr val="dk1"/>
                      </a:solidFill>
                      <a:latin typeface="+mn-lt"/>
                      <a:ea typeface="+mn-ea"/>
                      <a:cs typeface="+mn-cs"/>
                    </a:defRPr>
                  </a:lvl3pPr>
                  <a:lvl4pPr marL="1371600" algn="l" rtl="0" fontAlgn="base">
                    <a:spcBef>
                      <a:spcPct val="0"/>
                    </a:spcBef>
                    <a:spcAft>
                      <a:spcPct val="0"/>
                    </a:spcAft>
                    <a:defRPr sz="1200" kern="1200">
                      <a:solidFill>
                        <a:schemeClr val="dk1"/>
                      </a:solidFill>
                      <a:latin typeface="+mn-lt"/>
                      <a:ea typeface="+mn-ea"/>
                      <a:cs typeface="+mn-cs"/>
                    </a:defRPr>
                  </a:lvl4pPr>
                  <a:lvl5pPr marL="1828800" algn="l" rtl="0" fontAlgn="base">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algn="ctr">
                    <a:buClr>
                      <a:srgbClr val="CC9900"/>
                    </a:buClr>
                    <a:defRPr/>
                  </a:pPr>
                  <a:r>
                    <a:rPr lang="zh-CN" altLang="en-US" dirty="0">
                      <a:solidFill>
                        <a:schemeClr val="bg1"/>
                      </a:solidFill>
                      <a:latin typeface="+mn-ea"/>
                    </a:rPr>
                    <a:t>数据插入</a:t>
                  </a:r>
                  <a:endParaRPr lang="en-US" altLang="zh-CN" dirty="0">
                    <a:solidFill>
                      <a:schemeClr val="bg1"/>
                    </a:solidFill>
                    <a:latin typeface="+mn-ea"/>
                  </a:endParaRPr>
                </a:p>
              </p:txBody>
            </p:sp>
            <p:sp>
              <p:nvSpPr>
                <p:cNvPr id="86" name="矩形 85"/>
                <p:cNvSpPr/>
                <p:nvPr/>
              </p:nvSpPr>
              <p:spPr bwMode="auto">
                <a:xfrm>
                  <a:off x="4168190" y="3556606"/>
                  <a:ext cx="543868" cy="180136"/>
                </a:xfrm>
                <a:prstGeom prst="rect">
                  <a:avLst/>
                </a:prstGeom>
                <a:noFill/>
                <a:ln w="3175"/>
              </p:spPr>
              <p:style>
                <a:lnRef idx="2">
                  <a:schemeClr val="dk1"/>
                </a:lnRef>
                <a:fillRef idx="1">
                  <a:schemeClr val="lt1"/>
                </a:fillRef>
                <a:effectRef idx="0">
                  <a:schemeClr val="dk1"/>
                </a:effectRef>
                <a:fontRef idx="minor">
                  <a:schemeClr val="dk1"/>
                </a:fontRef>
              </p:style>
              <p:txBody>
                <a:bodyPr lIns="36000" tIns="21600" rIns="36000" bIns="21600" anchor="ctr">
                  <a:spAutoFit/>
                </a:bodyPr>
                <a:lstStyle>
                  <a:defPPr>
                    <a:defRPr lang="en-US"/>
                  </a:defPPr>
                  <a:lvl1pPr algn="l" rtl="0" fontAlgn="base">
                    <a:spcBef>
                      <a:spcPct val="0"/>
                    </a:spcBef>
                    <a:spcAft>
                      <a:spcPct val="0"/>
                    </a:spcAft>
                    <a:defRPr sz="1200" kern="1200">
                      <a:solidFill>
                        <a:schemeClr val="dk1"/>
                      </a:solidFill>
                      <a:latin typeface="+mn-lt"/>
                      <a:ea typeface="+mn-ea"/>
                      <a:cs typeface="+mn-cs"/>
                    </a:defRPr>
                  </a:lvl1pPr>
                  <a:lvl2pPr marL="457200" algn="l" rtl="0" fontAlgn="base">
                    <a:spcBef>
                      <a:spcPct val="0"/>
                    </a:spcBef>
                    <a:spcAft>
                      <a:spcPct val="0"/>
                    </a:spcAft>
                    <a:defRPr sz="1200" kern="1200">
                      <a:solidFill>
                        <a:schemeClr val="dk1"/>
                      </a:solidFill>
                      <a:latin typeface="+mn-lt"/>
                      <a:ea typeface="+mn-ea"/>
                      <a:cs typeface="+mn-cs"/>
                    </a:defRPr>
                  </a:lvl2pPr>
                  <a:lvl3pPr marL="914400" algn="l" rtl="0" fontAlgn="base">
                    <a:spcBef>
                      <a:spcPct val="0"/>
                    </a:spcBef>
                    <a:spcAft>
                      <a:spcPct val="0"/>
                    </a:spcAft>
                    <a:defRPr sz="1200" kern="1200">
                      <a:solidFill>
                        <a:schemeClr val="dk1"/>
                      </a:solidFill>
                      <a:latin typeface="+mn-lt"/>
                      <a:ea typeface="+mn-ea"/>
                      <a:cs typeface="+mn-cs"/>
                    </a:defRPr>
                  </a:lvl3pPr>
                  <a:lvl4pPr marL="1371600" algn="l" rtl="0" fontAlgn="base">
                    <a:spcBef>
                      <a:spcPct val="0"/>
                    </a:spcBef>
                    <a:spcAft>
                      <a:spcPct val="0"/>
                    </a:spcAft>
                    <a:defRPr sz="1200" kern="1200">
                      <a:solidFill>
                        <a:schemeClr val="dk1"/>
                      </a:solidFill>
                      <a:latin typeface="+mn-lt"/>
                      <a:ea typeface="+mn-ea"/>
                      <a:cs typeface="+mn-cs"/>
                    </a:defRPr>
                  </a:lvl4pPr>
                  <a:lvl5pPr marL="1828800" algn="l" rtl="0" fontAlgn="base">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algn="ctr">
                    <a:buClr>
                      <a:srgbClr val="CC9900"/>
                    </a:buClr>
                    <a:defRPr/>
                  </a:pPr>
                  <a:r>
                    <a:rPr lang="zh-CN" altLang="en-US" dirty="0">
                      <a:solidFill>
                        <a:schemeClr val="bg1"/>
                      </a:solidFill>
                      <a:latin typeface="+mn-ea"/>
                    </a:rPr>
                    <a:t>变量执行</a:t>
                  </a:r>
                  <a:endParaRPr lang="en-US" altLang="zh-CN" dirty="0">
                    <a:solidFill>
                      <a:schemeClr val="bg1"/>
                    </a:solidFill>
                    <a:latin typeface="+mn-ea"/>
                  </a:endParaRPr>
                </a:p>
              </p:txBody>
            </p:sp>
            <p:sp>
              <p:nvSpPr>
                <p:cNvPr id="87" name="矩形 86"/>
                <p:cNvSpPr/>
                <p:nvPr/>
              </p:nvSpPr>
              <p:spPr bwMode="auto">
                <a:xfrm>
                  <a:off x="4758543" y="3556606"/>
                  <a:ext cx="546193" cy="180136"/>
                </a:xfrm>
                <a:prstGeom prst="rect">
                  <a:avLst/>
                </a:prstGeom>
                <a:noFill/>
                <a:ln w="3175"/>
              </p:spPr>
              <p:style>
                <a:lnRef idx="2">
                  <a:schemeClr val="dk1"/>
                </a:lnRef>
                <a:fillRef idx="1">
                  <a:schemeClr val="lt1"/>
                </a:fillRef>
                <a:effectRef idx="0">
                  <a:schemeClr val="dk1"/>
                </a:effectRef>
                <a:fontRef idx="minor">
                  <a:schemeClr val="dk1"/>
                </a:fontRef>
              </p:style>
              <p:txBody>
                <a:bodyPr lIns="36000" tIns="21600" rIns="36000" bIns="21600" anchor="ctr">
                  <a:spAutoFit/>
                </a:bodyPr>
                <a:lstStyle>
                  <a:defPPr>
                    <a:defRPr lang="en-US"/>
                  </a:defPPr>
                  <a:lvl1pPr algn="l" rtl="0" fontAlgn="base">
                    <a:spcBef>
                      <a:spcPct val="0"/>
                    </a:spcBef>
                    <a:spcAft>
                      <a:spcPct val="0"/>
                    </a:spcAft>
                    <a:defRPr sz="1200" kern="1200">
                      <a:solidFill>
                        <a:schemeClr val="dk1"/>
                      </a:solidFill>
                      <a:latin typeface="+mn-lt"/>
                      <a:ea typeface="+mn-ea"/>
                      <a:cs typeface="+mn-cs"/>
                    </a:defRPr>
                  </a:lvl1pPr>
                  <a:lvl2pPr marL="457200" algn="l" rtl="0" fontAlgn="base">
                    <a:spcBef>
                      <a:spcPct val="0"/>
                    </a:spcBef>
                    <a:spcAft>
                      <a:spcPct val="0"/>
                    </a:spcAft>
                    <a:defRPr sz="1200" kern="1200">
                      <a:solidFill>
                        <a:schemeClr val="dk1"/>
                      </a:solidFill>
                      <a:latin typeface="+mn-lt"/>
                      <a:ea typeface="+mn-ea"/>
                      <a:cs typeface="+mn-cs"/>
                    </a:defRPr>
                  </a:lvl2pPr>
                  <a:lvl3pPr marL="914400" algn="l" rtl="0" fontAlgn="base">
                    <a:spcBef>
                      <a:spcPct val="0"/>
                    </a:spcBef>
                    <a:spcAft>
                      <a:spcPct val="0"/>
                    </a:spcAft>
                    <a:defRPr sz="1200" kern="1200">
                      <a:solidFill>
                        <a:schemeClr val="dk1"/>
                      </a:solidFill>
                      <a:latin typeface="+mn-lt"/>
                      <a:ea typeface="+mn-ea"/>
                      <a:cs typeface="+mn-cs"/>
                    </a:defRPr>
                  </a:lvl3pPr>
                  <a:lvl4pPr marL="1371600" algn="l" rtl="0" fontAlgn="base">
                    <a:spcBef>
                      <a:spcPct val="0"/>
                    </a:spcBef>
                    <a:spcAft>
                      <a:spcPct val="0"/>
                    </a:spcAft>
                    <a:defRPr sz="1200" kern="1200">
                      <a:solidFill>
                        <a:schemeClr val="dk1"/>
                      </a:solidFill>
                      <a:latin typeface="+mn-lt"/>
                      <a:ea typeface="+mn-ea"/>
                      <a:cs typeface="+mn-cs"/>
                    </a:defRPr>
                  </a:lvl4pPr>
                  <a:lvl5pPr marL="1828800" algn="l" rtl="0" fontAlgn="base">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algn="ctr">
                    <a:buClr>
                      <a:srgbClr val="CC9900"/>
                    </a:buClr>
                    <a:defRPr/>
                  </a:pPr>
                  <a:r>
                    <a:rPr lang="zh-CN" altLang="en-US" dirty="0">
                      <a:solidFill>
                        <a:schemeClr val="bg1"/>
                      </a:solidFill>
                      <a:latin typeface="+mn-ea"/>
                    </a:rPr>
                    <a:t>规则执行</a:t>
                  </a:r>
                  <a:endParaRPr lang="en-US" altLang="zh-CN" dirty="0">
                    <a:solidFill>
                      <a:schemeClr val="bg1"/>
                    </a:solidFill>
                    <a:latin typeface="+mn-ea"/>
                  </a:endParaRPr>
                </a:p>
              </p:txBody>
            </p:sp>
            <p:sp>
              <p:nvSpPr>
                <p:cNvPr id="88" name="矩形 87"/>
                <p:cNvSpPr/>
                <p:nvPr/>
              </p:nvSpPr>
              <p:spPr bwMode="auto">
                <a:xfrm>
                  <a:off x="3582486" y="3563721"/>
                  <a:ext cx="543868" cy="180136"/>
                </a:xfrm>
                <a:prstGeom prst="rect">
                  <a:avLst/>
                </a:prstGeom>
                <a:noFill/>
                <a:ln w="3175"/>
              </p:spPr>
              <p:style>
                <a:lnRef idx="2">
                  <a:schemeClr val="dk1"/>
                </a:lnRef>
                <a:fillRef idx="1">
                  <a:schemeClr val="lt1"/>
                </a:fillRef>
                <a:effectRef idx="0">
                  <a:schemeClr val="dk1"/>
                </a:effectRef>
                <a:fontRef idx="minor">
                  <a:schemeClr val="dk1"/>
                </a:fontRef>
              </p:style>
              <p:txBody>
                <a:bodyPr lIns="36000" tIns="21600" rIns="36000" bIns="21600" anchor="ctr">
                  <a:spAutoFit/>
                </a:bodyPr>
                <a:lstStyle>
                  <a:defPPr>
                    <a:defRPr lang="en-US"/>
                  </a:defPPr>
                  <a:lvl1pPr algn="l" rtl="0" fontAlgn="base">
                    <a:spcBef>
                      <a:spcPct val="0"/>
                    </a:spcBef>
                    <a:spcAft>
                      <a:spcPct val="0"/>
                    </a:spcAft>
                    <a:defRPr sz="1200" kern="1200">
                      <a:solidFill>
                        <a:schemeClr val="dk1"/>
                      </a:solidFill>
                      <a:latin typeface="+mn-lt"/>
                      <a:ea typeface="+mn-ea"/>
                      <a:cs typeface="+mn-cs"/>
                    </a:defRPr>
                  </a:lvl1pPr>
                  <a:lvl2pPr marL="457200" algn="l" rtl="0" fontAlgn="base">
                    <a:spcBef>
                      <a:spcPct val="0"/>
                    </a:spcBef>
                    <a:spcAft>
                      <a:spcPct val="0"/>
                    </a:spcAft>
                    <a:defRPr sz="1200" kern="1200">
                      <a:solidFill>
                        <a:schemeClr val="dk1"/>
                      </a:solidFill>
                      <a:latin typeface="+mn-lt"/>
                      <a:ea typeface="+mn-ea"/>
                      <a:cs typeface="+mn-cs"/>
                    </a:defRPr>
                  </a:lvl2pPr>
                  <a:lvl3pPr marL="914400" algn="l" rtl="0" fontAlgn="base">
                    <a:spcBef>
                      <a:spcPct val="0"/>
                    </a:spcBef>
                    <a:spcAft>
                      <a:spcPct val="0"/>
                    </a:spcAft>
                    <a:defRPr sz="1200" kern="1200">
                      <a:solidFill>
                        <a:schemeClr val="dk1"/>
                      </a:solidFill>
                      <a:latin typeface="+mn-lt"/>
                      <a:ea typeface="+mn-ea"/>
                      <a:cs typeface="+mn-cs"/>
                    </a:defRPr>
                  </a:lvl3pPr>
                  <a:lvl4pPr marL="1371600" algn="l" rtl="0" fontAlgn="base">
                    <a:spcBef>
                      <a:spcPct val="0"/>
                    </a:spcBef>
                    <a:spcAft>
                      <a:spcPct val="0"/>
                    </a:spcAft>
                    <a:defRPr sz="1200" kern="1200">
                      <a:solidFill>
                        <a:schemeClr val="dk1"/>
                      </a:solidFill>
                      <a:latin typeface="+mn-lt"/>
                      <a:ea typeface="+mn-ea"/>
                      <a:cs typeface="+mn-cs"/>
                    </a:defRPr>
                  </a:lvl4pPr>
                  <a:lvl5pPr marL="1828800" algn="l" rtl="0" fontAlgn="base">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algn="ctr">
                    <a:buClr>
                      <a:srgbClr val="CC9900"/>
                    </a:buClr>
                    <a:defRPr/>
                  </a:pPr>
                  <a:r>
                    <a:rPr lang="zh-CN" altLang="en-US" dirty="0">
                      <a:solidFill>
                        <a:schemeClr val="bg1"/>
                      </a:solidFill>
                      <a:latin typeface="+mn-ea"/>
                    </a:rPr>
                    <a:t>数据过滤</a:t>
                  </a:r>
                  <a:endParaRPr lang="en-US" altLang="zh-CN" dirty="0">
                    <a:solidFill>
                      <a:schemeClr val="bg1"/>
                    </a:solidFill>
                    <a:latin typeface="+mn-ea"/>
                  </a:endParaRPr>
                </a:p>
              </p:txBody>
            </p:sp>
            <p:sp>
              <p:nvSpPr>
                <p:cNvPr id="89" name="TextBox 41"/>
                <p:cNvSpPr txBox="1"/>
                <p:nvPr/>
              </p:nvSpPr>
              <p:spPr bwMode="auto">
                <a:xfrm>
                  <a:off x="3680170" y="3363829"/>
                  <a:ext cx="934207" cy="219742"/>
                </a:xfrm>
                <a:prstGeom prst="rect">
                  <a:avLst/>
                </a:prstGeom>
                <a:noFill/>
              </p:spPr>
              <p:txBody>
                <a:bodyPr wrap="none">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algn="ctr">
                    <a:defRPr/>
                  </a:pPr>
                  <a:r>
                    <a:rPr lang="en-US" altLang="zh-CN" b="1" dirty="0" smtClean="0">
                      <a:latin typeface="+mn-ea"/>
                      <a:ea typeface="+mn-ea"/>
                    </a:rPr>
                    <a:t>IMDB</a:t>
                  </a:r>
                  <a:r>
                    <a:rPr lang="zh-CN" altLang="en-US" b="1" dirty="0" smtClean="0">
                      <a:latin typeface="+mn-ea"/>
                      <a:ea typeface="+mn-ea"/>
                    </a:rPr>
                    <a:t>决策引擎</a:t>
                  </a:r>
                  <a:endParaRPr lang="en-US" altLang="zh-CN" b="1" dirty="0">
                    <a:latin typeface="+mn-ea"/>
                    <a:ea typeface="+mn-ea"/>
                  </a:endParaRPr>
                </a:p>
              </p:txBody>
            </p:sp>
          </p:grpSp>
          <p:sp>
            <p:nvSpPr>
              <p:cNvPr id="58" name="矩形 57"/>
              <p:cNvSpPr/>
              <p:nvPr/>
            </p:nvSpPr>
            <p:spPr bwMode="auto">
              <a:xfrm>
                <a:off x="1101793" y="3655794"/>
                <a:ext cx="720541" cy="166755"/>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窗口变量</a:t>
                </a:r>
                <a:endParaRPr lang="en-US" altLang="zh-CN" dirty="0">
                  <a:solidFill>
                    <a:schemeClr val="bg1"/>
                  </a:solidFill>
                  <a:latin typeface="+mn-ea"/>
                </a:endParaRPr>
              </a:p>
            </p:txBody>
          </p:sp>
          <p:sp>
            <p:nvSpPr>
              <p:cNvPr id="59" name="矩形 58"/>
              <p:cNvSpPr/>
              <p:nvPr/>
            </p:nvSpPr>
            <p:spPr bwMode="auto">
              <a:xfrm>
                <a:off x="1917560" y="3663735"/>
                <a:ext cx="720541" cy="166754"/>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模式匹配</a:t>
                </a:r>
                <a:endParaRPr lang="en-US" altLang="zh-CN" dirty="0">
                  <a:solidFill>
                    <a:schemeClr val="bg1"/>
                  </a:solidFill>
                  <a:latin typeface="+mn-ea"/>
                </a:endParaRPr>
              </a:p>
            </p:txBody>
          </p:sp>
          <p:sp>
            <p:nvSpPr>
              <p:cNvPr id="60" name="圆角矩形 59"/>
              <p:cNvSpPr/>
              <p:nvPr/>
            </p:nvSpPr>
            <p:spPr bwMode="auto">
              <a:xfrm>
                <a:off x="2988848" y="3385811"/>
                <a:ext cx="1079224" cy="835360"/>
              </a:xfrm>
              <a:prstGeom prst="round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endParaRPr lang="zh-CN" altLang="en-US" dirty="0">
                  <a:solidFill>
                    <a:schemeClr val="bg1"/>
                  </a:solidFill>
                  <a:latin typeface="+mn-ea"/>
                </a:endParaRPr>
              </a:p>
            </p:txBody>
          </p:sp>
          <p:sp>
            <p:nvSpPr>
              <p:cNvPr id="61" name="TextBox 45"/>
              <p:cNvSpPr txBox="1"/>
              <p:nvPr/>
            </p:nvSpPr>
            <p:spPr bwMode="auto">
              <a:xfrm>
                <a:off x="3297834" y="3425171"/>
                <a:ext cx="426764" cy="196178"/>
              </a:xfrm>
              <a:prstGeom prst="rect">
                <a:avLst/>
              </a:prstGeom>
              <a:noFill/>
            </p:spPr>
            <p:txBody>
              <a:bodyPr wrap="none">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algn="ctr">
                  <a:defRPr/>
                </a:pPr>
                <a:r>
                  <a:rPr lang="zh-CN" altLang="en-US" b="1" dirty="0" smtClean="0">
                    <a:latin typeface="+mn-ea"/>
                    <a:ea typeface="+mn-ea"/>
                  </a:rPr>
                  <a:t>评分引擎</a:t>
                </a:r>
                <a:endParaRPr lang="en-US" altLang="zh-CN" b="1" dirty="0">
                  <a:latin typeface="+mn-ea"/>
                  <a:ea typeface="+mn-ea"/>
                </a:endParaRPr>
              </a:p>
            </p:txBody>
          </p:sp>
          <p:sp>
            <p:nvSpPr>
              <p:cNvPr id="62" name="矩形 61"/>
              <p:cNvSpPr/>
              <p:nvPr/>
            </p:nvSpPr>
            <p:spPr bwMode="auto">
              <a:xfrm>
                <a:off x="3276112" y="3619843"/>
                <a:ext cx="504696" cy="136580"/>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模型评分</a:t>
                </a:r>
                <a:endParaRPr lang="en-US" altLang="zh-CN" dirty="0">
                  <a:solidFill>
                    <a:schemeClr val="bg1"/>
                  </a:solidFill>
                  <a:latin typeface="+mn-ea"/>
                </a:endParaRPr>
              </a:p>
            </p:txBody>
          </p:sp>
          <p:cxnSp>
            <p:nvCxnSpPr>
              <p:cNvPr id="63" name="直接箭头连接符 62"/>
              <p:cNvCxnSpPr/>
              <p:nvPr/>
            </p:nvCxnSpPr>
            <p:spPr bwMode="auto">
              <a:xfrm>
                <a:off x="1836617" y="2385284"/>
                <a:ext cx="130142" cy="0"/>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4" name="矩形 100"/>
              <p:cNvSpPr>
                <a:spLocks noChangeArrowheads="1"/>
              </p:cNvSpPr>
              <p:nvPr/>
            </p:nvSpPr>
            <p:spPr bwMode="auto">
              <a:xfrm>
                <a:off x="899592" y="3061491"/>
                <a:ext cx="3528392" cy="1338783"/>
              </a:xfrm>
              <a:prstGeom prst="rect">
                <a:avLst/>
              </a:prstGeom>
              <a:noFill/>
              <a:ln w="3175">
                <a:solidFill>
                  <a:schemeClr val="tx1"/>
                </a:solidFill>
                <a:miter lim="800000"/>
              </a:ln>
            </p:spPr>
            <p:txBody>
              <a:bodyPr/>
              <a:lstStyle/>
              <a:p>
                <a:pPr>
                  <a:buClr>
                    <a:srgbClr val="CC9900"/>
                  </a:buClr>
                  <a:buFont typeface="Wingdings" panose="05000000000000000000" pitchFamily="2" charset="2"/>
                  <a:buChar char="n"/>
                </a:pPr>
                <a:endParaRPr lang="zh-CN" altLang="en-US" sz="1200">
                  <a:solidFill>
                    <a:schemeClr val="bg1"/>
                  </a:solidFill>
                  <a:latin typeface="Arial" panose="020B0604020202020204" pitchFamily="34" charset="0"/>
                </a:endParaRPr>
              </a:p>
            </p:txBody>
          </p:sp>
          <p:sp>
            <p:nvSpPr>
              <p:cNvPr id="65" name="TextBox 53"/>
              <p:cNvSpPr txBox="1"/>
              <p:nvPr/>
            </p:nvSpPr>
            <p:spPr bwMode="auto">
              <a:xfrm>
                <a:off x="2379486" y="3026893"/>
                <a:ext cx="426764" cy="196178"/>
              </a:xfrm>
              <a:prstGeom prst="rect">
                <a:avLst/>
              </a:prstGeom>
              <a:noFill/>
            </p:spPr>
            <p:txBody>
              <a:bodyPr wrap="none">
                <a:spAutoFit/>
              </a:bodyPr>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algn="ctr">
                  <a:defRPr/>
                </a:pPr>
                <a:r>
                  <a:rPr lang="zh-CN" altLang="en-US" b="1" dirty="0" smtClean="0">
                    <a:latin typeface="+mn-ea"/>
                    <a:ea typeface="+mn-ea"/>
                  </a:rPr>
                  <a:t>决策引擎</a:t>
                </a:r>
                <a:endParaRPr lang="en-US" altLang="zh-CN" b="1" dirty="0">
                  <a:latin typeface="+mn-ea"/>
                  <a:ea typeface="+mn-ea"/>
                </a:endParaRPr>
              </a:p>
            </p:txBody>
          </p:sp>
          <p:cxnSp>
            <p:nvCxnSpPr>
              <p:cNvPr id="66" name="直接箭头连接符 65"/>
              <p:cNvCxnSpPr/>
              <p:nvPr/>
            </p:nvCxnSpPr>
            <p:spPr bwMode="auto">
              <a:xfrm>
                <a:off x="1260503" y="2375755"/>
                <a:ext cx="130142" cy="0"/>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7" name="矩形 66"/>
              <p:cNvSpPr/>
              <p:nvPr/>
            </p:nvSpPr>
            <p:spPr bwMode="auto">
              <a:xfrm>
                <a:off x="4045852" y="2166121"/>
                <a:ext cx="123793" cy="431973"/>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结果输出</a:t>
                </a:r>
                <a:endParaRPr lang="zh-CN" altLang="en-US" dirty="0">
                  <a:solidFill>
                    <a:schemeClr val="bg1"/>
                  </a:solidFill>
                  <a:latin typeface="+mn-ea"/>
                </a:endParaRPr>
              </a:p>
            </p:txBody>
          </p:sp>
          <p:cxnSp>
            <p:nvCxnSpPr>
              <p:cNvPr id="68" name="直接箭头连接符 67"/>
              <p:cNvCxnSpPr/>
              <p:nvPr/>
            </p:nvCxnSpPr>
            <p:spPr bwMode="auto">
              <a:xfrm>
                <a:off x="3923646" y="2378932"/>
                <a:ext cx="126968"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9" name="直接箭头连接符 68"/>
              <p:cNvCxnSpPr>
                <a:stCxn id="44" idx="4"/>
              </p:cNvCxnSpPr>
              <p:nvPr/>
            </p:nvCxnSpPr>
            <p:spPr bwMode="auto">
              <a:xfrm flipV="1">
                <a:off x="816116" y="2594918"/>
                <a:ext cx="155535" cy="76231"/>
              </a:xfrm>
              <a:prstGeom prst="straightConnector1">
                <a:avLst/>
              </a:prstGeom>
              <a:ln>
                <a:solidFill>
                  <a:srgbClr val="0070C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0" name="TextBox 59"/>
              <p:cNvSpPr txBox="1">
                <a:spLocks noChangeArrowheads="1"/>
              </p:cNvSpPr>
              <p:nvPr/>
            </p:nvSpPr>
            <p:spPr bwMode="auto">
              <a:xfrm>
                <a:off x="435638" y="2823408"/>
                <a:ext cx="542175" cy="196178"/>
              </a:xfrm>
              <a:prstGeom prst="rect">
                <a:avLst/>
              </a:prstGeom>
              <a:noFill/>
              <a:ln w="9525">
                <a:noFill/>
                <a:miter lim="800000"/>
              </a:ln>
            </p:spPr>
            <p:txBody>
              <a:bodyPr wrap="none">
                <a:spAutoFit/>
              </a:bodyPr>
              <a:lstStyle/>
              <a:p>
                <a:r>
                  <a:rPr lang="en-US" altLang="zh-CN" sz="1200" dirty="0">
                    <a:solidFill>
                      <a:schemeClr val="bg1"/>
                    </a:solidFill>
                    <a:latin typeface="FrutigerNext LT Regular" pitchFamily="34" charset="0"/>
                    <a:ea typeface="MS PGothic" panose="020B0600070205080204" pitchFamily="34" charset="-128"/>
                  </a:rPr>
                  <a:t>RTMQ/</a:t>
                </a:r>
                <a:r>
                  <a:rPr lang="en-US" altLang="zh-CN" sz="1200" dirty="0" err="1">
                    <a:solidFill>
                      <a:schemeClr val="bg1"/>
                    </a:solidFill>
                    <a:latin typeface="FrutigerNext LT Regular" pitchFamily="34" charset="0"/>
                    <a:ea typeface="MS PGothic" panose="020B0600070205080204" pitchFamily="34" charset="-128"/>
                  </a:rPr>
                  <a:t>kafka</a:t>
                </a:r>
                <a:endParaRPr lang="zh-CN" altLang="en-US" sz="1200" dirty="0">
                  <a:solidFill>
                    <a:schemeClr val="bg1"/>
                  </a:solidFill>
                  <a:latin typeface="FrutigerNext LT Regular" pitchFamily="34" charset="0"/>
                  <a:ea typeface="MS PGothic" panose="020B0600070205080204" pitchFamily="34" charset="-128"/>
                </a:endParaRPr>
              </a:p>
            </p:txBody>
          </p:sp>
          <p:sp>
            <p:nvSpPr>
              <p:cNvPr id="71" name="TextBox 60"/>
              <p:cNvSpPr txBox="1">
                <a:spLocks noChangeArrowheads="1"/>
              </p:cNvSpPr>
              <p:nvPr/>
            </p:nvSpPr>
            <p:spPr bwMode="auto">
              <a:xfrm>
                <a:off x="551582" y="2333757"/>
                <a:ext cx="236122" cy="196178"/>
              </a:xfrm>
              <a:prstGeom prst="rect">
                <a:avLst/>
              </a:prstGeom>
              <a:noFill/>
              <a:ln w="9525">
                <a:noFill/>
                <a:miter lim="800000"/>
              </a:ln>
            </p:spPr>
            <p:txBody>
              <a:bodyPr wrap="none">
                <a:spAutoFit/>
              </a:bodyPr>
              <a:lstStyle/>
              <a:p>
                <a:r>
                  <a:rPr lang="en-US" altLang="zh-CN" sz="1200" dirty="0">
                    <a:solidFill>
                      <a:schemeClr val="bg1"/>
                    </a:solidFill>
                    <a:latin typeface="FrutigerNext LT Regular" pitchFamily="34" charset="0"/>
                    <a:ea typeface="MS PGothic" panose="020B0600070205080204" pitchFamily="34" charset="-128"/>
                  </a:rPr>
                  <a:t>ALB</a:t>
                </a:r>
                <a:endParaRPr lang="zh-CN" altLang="en-US" sz="1200" dirty="0">
                  <a:solidFill>
                    <a:schemeClr val="bg1"/>
                  </a:solidFill>
                  <a:latin typeface="FrutigerNext LT Regular" pitchFamily="34" charset="0"/>
                  <a:ea typeface="MS PGothic" panose="020B0600070205080204" pitchFamily="34" charset="-128"/>
                </a:endParaRPr>
              </a:p>
            </p:txBody>
          </p:sp>
          <p:sp>
            <p:nvSpPr>
              <p:cNvPr id="72" name="TextBox 61"/>
              <p:cNvSpPr txBox="1">
                <a:spLocks noChangeArrowheads="1"/>
              </p:cNvSpPr>
              <p:nvPr/>
            </p:nvSpPr>
            <p:spPr bwMode="auto">
              <a:xfrm>
                <a:off x="1525344" y="4219976"/>
                <a:ext cx="612613" cy="174736"/>
              </a:xfrm>
              <a:prstGeom prst="rect">
                <a:avLst/>
              </a:prstGeom>
              <a:noFill/>
              <a:ln w="9525">
                <a:noFill/>
                <a:miter lim="800000"/>
              </a:ln>
            </p:spPr>
            <p:txBody>
              <a:bodyPr wrap="none">
                <a:spAutoFit/>
              </a:bodyPr>
              <a:lstStyle/>
              <a:p>
                <a:r>
                  <a:rPr lang="en-US" altLang="zh-CN" sz="1200" dirty="0" smtClean="0">
                    <a:solidFill>
                      <a:schemeClr val="bg1"/>
                    </a:solidFill>
                    <a:latin typeface="FrutigerNext LT Regular" pitchFamily="34" charset="0"/>
                    <a:ea typeface="MS PGothic" panose="020B0600070205080204" pitchFamily="34" charset="-128"/>
                  </a:rPr>
                  <a:t>openGauss MOT</a:t>
                </a:r>
                <a:endParaRPr lang="zh-CN" altLang="en-US" sz="1200" dirty="0">
                  <a:solidFill>
                    <a:schemeClr val="bg1"/>
                  </a:solidFill>
                  <a:latin typeface="FrutigerNext LT Regular" pitchFamily="34" charset="0"/>
                  <a:ea typeface="MS PGothic" panose="020B0600070205080204" pitchFamily="34" charset="-128"/>
                </a:endParaRPr>
              </a:p>
            </p:txBody>
          </p:sp>
          <p:sp>
            <p:nvSpPr>
              <p:cNvPr id="73" name="矩形 72"/>
              <p:cNvSpPr/>
              <p:nvPr/>
            </p:nvSpPr>
            <p:spPr bwMode="auto">
              <a:xfrm>
                <a:off x="3276112" y="3838196"/>
                <a:ext cx="504696" cy="136580"/>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模型管理</a:t>
                </a:r>
                <a:endParaRPr lang="en-US" altLang="zh-CN" dirty="0">
                  <a:solidFill>
                    <a:schemeClr val="bg1"/>
                  </a:solidFill>
                  <a:latin typeface="+mn-ea"/>
                </a:endParaRPr>
              </a:p>
            </p:txBody>
          </p:sp>
          <p:cxnSp>
            <p:nvCxnSpPr>
              <p:cNvPr id="74" name="直接连接符 111"/>
              <p:cNvCxnSpPr>
                <a:cxnSpLocks noChangeShapeType="1"/>
              </p:cNvCxnSpPr>
              <p:nvPr/>
            </p:nvCxnSpPr>
            <p:spPr bwMode="auto">
              <a:xfrm>
                <a:off x="2987824" y="3808608"/>
                <a:ext cx="1080120" cy="0"/>
              </a:xfrm>
              <a:prstGeom prst="line">
                <a:avLst/>
              </a:prstGeom>
              <a:noFill/>
              <a:ln w="9525">
                <a:solidFill>
                  <a:schemeClr val="tx1"/>
                </a:solidFill>
                <a:round/>
              </a:ln>
            </p:spPr>
          </p:cxnSp>
          <p:cxnSp>
            <p:nvCxnSpPr>
              <p:cNvPr id="75" name="直接箭头连接符 74"/>
              <p:cNvCxnSpPr/>
              <p:nvPr/>
            </p:nvCxnSpPr>
            <p:spPr bwMode="auto">
              <a:xfrm flipH="1">
                <a:off x="2029317" y="2572482"/>
                <a:ext cx="1588" cy="907414"/>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6" name="直接箭头连接符 75"/>
              <p:cNvCxnSpPr/>
              <p:nvPr/>
            </p:nvCxnSpPr>
            <p:spPr bwMode="auto">
              <a:xfrm>
                <a:off x="3491957" y="2546059"/>
                <a:ext cx="0" cy="1081522"/>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7" name="上下箭头 76"/>
              <p:cNvSpPr/>
              <p:nvPr/>
            </p:nvSpPr>
            <p:spPr bwMode="auto">
              <a:xfrm>
                <a:off x="2484152" y="2709264"/>
                <a:ext cx="215845" cy="360508"/>
              </a:xfrm>
              <a:prstGeom prst="upDownArrow">
                <a:avLst>
                  <a:gd name="adj1" fmla="val 50000"/>
                  <a:gd name="adj2" fmla="val 48228"/>
                </a:avLst>
              </a:prstGeom>
              <a:noFill/>
              <a:ln w="9525" cap="flat" cmpd="sng" algn="ctr">
                <a:solidFill>
                  <a:schemeClr val="tx1"/>
                </a:solidFill>
                <a:prstDash val="solid"/>
                <a:round/>
                <a:headEnd type="none" w="med" len="med"/>
                <a:tailEnd type="none" w="med" len="med"/>
              </a:ln>
              <a:effectLst/>
            </p:spPr>
            <p:txBody>
              <a:bodyPr lIns="79200" tIns="39600" rIns="79200" bIns="39600"/>
              <a:lstStyle>
                <a:defPPr>
                  <a:defRPr lang="en-US"/>
                </a:defPPr>
                <a:lvl1pPr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bg1"/>
                    </a:solidFill>
                    <a:latin typeface="FrutigerNext LT Regular" pitchFamily="34"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FrutigerNext LT Regular" pitchFamily="34" charset="0"/>
                    <a:ea typeface="MS PGothic" panose="020B0600070205080204" pitchFamily="34" charset="-128"/>
                    <a:cs typeface="+mn-cs"/>
                  </a:defRPr>
                </a:lvl9pPr>
              </a:lstStyle>
              <a:p>
                <a:pPr defTabSz="802005">
                  <a:defRPr/>
                </a:pPr>
                <a:endParaRPr lang="zh-CN" altLang="en-US" dirty="0">
                  <a:latin typeface="+mn-ea"/>
                  <a:ea typeface="+mn-ea"/>
                  <a:cs typeface="Arial" panose="020B0604020202020204" pitchFamily="34" charset="0"/>
                </a:endParaRPr>
              </a:p>
            </p:txBody>
          </p:sp>
          <p:cxnSp>
            <p:nvCxnSpPr>
              <p:cNvPr id="78" name="直接箭头连接符 77"/>
              <p:cNvCxnSpPr>
                <a:stCxn id="49" idx="2"/>
              </p:cNvCxnSpPr>
              <p:nvPr/>
            </p:nvCxnSpPr>
            <p:spPr bwMode="auto">
              <a:xfrm flipH="1">
                <a:off x="2474629" y="2588566"/>
                <a:ext cx="1387120" cy="919532"/>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9" name="TextBox 68"/>
              <p:cNvSpPr txBox="1">
                <a:spLocks noChangeArrowheads="1"/>
              </p:cNvSpPr>
              <p:nvPr/>
            </p:nvSpPr>
            <p:spPr bwMode="auto">
              <a:xfrm>
                <a:off x="3314128" y="4219769"/>
                <a:ext cx="525077" cy="196178"/>
              </a:xfrm>
              <a:prstGeom prst="rect">
                <a:avLst/>
              </a:prstGeom>
              <a:noFill/>
              <a:ln w="9525">
                <a:noFill/>
                <a:miter lim="800000"/>
              </a:ln>
            </p:spPr>
            <p:txBody>
              <a:bodyPr wrap="none">
                <a:spAutoFit/>
              </a:bodyPr>
              <a:lstStyle/>
              <a:p>
                <a:r>
                  <a:rPr lang="en-US" altLang="zh-CN" sz="1200" dirty="0" err="1">
                    <a:solidFill>
                      <a:schemeClr val="bg1"/>
                    </a:solidFill>
                    <a:latin typeface="FrutigerNext LT Regular" pitchFamily="34" charset="0"/>
                    <a:ea typeface="MS PGothic" panose="020B0600070205080204" pitchFamily="34" charset="-128"/>
                  </a:rPr>
                  <a:t>RTDScoring</a:t>
                </a:r>
                <a:endParaRPr lang="zh-CN" altLang="en-US" sz="1200" dirty="0">
                  <a:solidFill>
                    <a:schemeClr val="bg1"/>
                  </a:solidFill>
                  <a:latin typeface="FrutigerNext LT Regular" pitchFamily="34" charset="0"/>
                  <a:ea typeface="MS PGothic" panose="020B0600070205080204" pitchFamily="34" charset="-128"/>
                </a:endParaRPr>
              </a:p>
            </p:txBody>
          </p:sp>
        </p:grpSp>
        <p:sp>
          <p:nvSpPr>
            <p:cNvPr id="42" name="矩形 197"/>
            <p:cNvSpPr>
              <a:spLocks noChangeArrowheads="1"/>
            </p:cNvSpPr>
            <p:nvPr/>
          </p:nvSpPr>
          <p:spPr bwMode="auto">
            <a:xfrm>
              <a:off x="35496" y="1436066"/>
              <a:ext cx="4464496" cy="2529903"/>
            </a:xfrm>
            <a:prstGeom prst="rect">
              <a:avLst/>
            </a:prstGeom>
            <a:noFill/>
            <a:ln w="9525" algn="ctr">
              <a:solidFill>
                <a:schemeClr val="tx1"/>
              </a:solidFill>
              <a:prstDash val="dash"/>
              <a:round/>
            </a:ln>
          </p:spPr>
          <p:txBody>
            <a:bodyPr lIns="79200" tIns="39600" rIns="79200" bIns="39600"/>
            <a:lstStyle/>
            <a:p>
              <a:pPr defTabSz="802005"/>
              <a:endParaRPr lang="zh-CN" altLang="en-US" sz="1200" b="1">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90" name="矩形 89"/>
          <p:cNvSpPr/>
          <p:nvPr/>
        </p:nvSpPr>
        <p:spPr bwMode="auto">
          <a:xfrm>
            <a:off x="6531661" y="4674644"/>
            <a:ext cx="451766" cy="179243"/>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p>
            <a:pPr algn="ctr">
              <a:buClr>
                <a:srgbClr val="CC9900"/>
              </a:buClr>
              <a:defRPr/>
            </a:pPr>
            <a:r>
              <a:rPr lang="en-US" altLang="zh-CN" sz="1200" dirty="0" err="1">
                <a:solidFill>
                  <a:schemeClr val="bg1"/>
                </a:solidFill>
                <a:latin typeface="+mn-ea"/>
              </a:rPr>
              <a:t>i</a:t>
            </a:r>
            <a:endParaRPr lang="en-US" altLang="zh-CN" sz="1200" dirty="0">
              <a:solidFill>
                <a:schemeClr val="bg1"/>
              </a:solidFill>
              <a:latin typeface="+mn-ea"/>
            </a:endParaRPr>
          </a:p>
        </p:txBody>
      </p:sp>
      <p:sp>
        <p:nvSpPr>
          <p:cNvPr id="91" name="矩形 90"/>
          <p:cNvSpPr/>
          <p:nvPr/>
        </p:nvSpPr>
        <p:spPr bwMode="auto">
          <a:xfrm>
            <a:off x="8130301" y="4685035"/>
            <a:ext cx="451766" cy="179243"/>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p>
            <a:pPr algn="ctr">
              <a:buClr>
                <a:srgbClr val="CC9900"/>
              </a:buClr>
              <a:defRPr/>
            </a:pPr>
            <a:r>
              <a:rPr lang="en-US" altLang="zh-CN" sz="1200" dirty="0">
                <a:solidFill>
                  <a:schemeClr val="bg1"/>
                </a:solidFill>
                <a:latin typeface="+mn-ea"/>
              </a:rPr>
              <a:t>o</a:t>
            </a:r>
            <a:endParaRPr lang="en-US" altLang="zh-CN" sz="1200" dirty="0">
              <a:solidFill>
                <a:schemeClr val="bg1"/>
              </a:solidFill>
              <a:latin typeface="+mn-ea"/>
            </a:endParaRPr>
          </a:p>
        </p:txBody>
      </p:sp>
      <p:sp>
        <p:nvSpPr>
          <p:cNvPr id="92" name="矩形 91"/>
          <p:cNvSpPr/>
          <p:nvPr/>
        </p:nvSpPr>
        <p:spPr bwMode="auto">
          <a:xfrm>
            <a:off x="7005363" y="5378475"/>
            <a:ext cx="1056334" cy="179243"/>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模型插件</a:t>
            </a:r>
            <a:endParaRPr lang="en-US" altLang="zh-CN" dirty="0">
              <a:solidFill>
                <a:schemeClr val="bg1"/>
              </a:solidFill>
              <a:latin typeface="+mn-ea"/>
            </a:endParaRPr>
          </a:p>
        </p:txBody>
      </p:sp>
      <p:sp>
        <p:nvSpPr>
          <p:cNvPr id="93" name="矩形 92"/>
          <p:cNvSpPr/>
          <p:nvPr/>
        </p:nvSpPr>
        <p:spPr bwMode="auto">
          <a:xfrm>
            <a:off x="3767153" y="2369265"/>
            <a:ext cx="255778" cy="741800"/>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过滤规则</a:t>
            </a:r>
            <a:endParaRPr lang="zh-CN" altLang="en-US" dirty="0">
              <a:solidFill>
                <a:schemeClr val="bg1"/>
              </a:solidFill>
              <a:latin typeface="+mn-ea"/>
            </a:endParaRPr>
          </a:p>
        </p:txBody>
      </p:sp>
      <p:cxnSp>
        <p:nvCxnSpPr>
          <p:cNvPr id="94" name="直接箭头连接符 93"/>
          <p:cNvCxnSpPr/>
          <p:nvPr/>
        </p:nvCxnSpPr>
        <p:spPr bwMode="auto">
          <a:xfrm>
            <a:off x="3464868" y="2697595"/>
            <a:ext cx="272388" cy="0"/>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5" name="矩形 94"/>
          <p:cNvSpPr/>
          <p:nvPr/>
        </p:nvSpPr>
        <p:spPr bwMode="auto">
          <a:xfrm>
            <a:off x="4368397" y="2414142"/>
            <a:ext cx="255780" cy="566907"/>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批次变量</a:t>
            </a:r>
            <a:endParaRPr lang="zh-CN" altLang="en-US" dirty="0">
              <a:solidFill>
                <a:schemeClr val="bg1"/>
              </a:solidFill>
              <a:latin typeface="+mn-ea"/>
            </a:endParaRPr>
          </a:p>
        </p:txBody>
      </p:sp>
      <p:sp>
        <p:nvSpPr>
          <p:cNvPr id="96" name="矩形 95"/>
          <p:cNvSpPr/>
          <p:nvPr/>
        </p:nvSpPr>
        <p:spPr bwMode="auto">
          <a:xfrm>
            <a:off x="4972966" y="2466097"/>
            <a:ext cx="601248" cy="566907"/>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实时查询变量</a:t>
            </a:r>
            <a:endParaRPr lang="zh-CN" altLang="en-US" dirty="0">
              <a:solidFill>
                <a:schemeClr val="bg1"/>
              </a:solidFill>
              <a:latin typeface="+mn-ea"/>
            </a:endParaRPr>
          </a:p>
        </p:txBody>
      </p:sp>
      <p:cxnSp>
        <p:nvCxnSpPr>
          <p:cNvPr id="97" name="直接箭头连接符 96"/>
          <p:cNvCxnSpPr/>
          <p:nvPr/>
        </p:nvCxnSpPr>
        <p:spPr bwMode="auto">
          <a:xfrm>
            <a:off x="4670684" y="2697595"/>
            <a:ext cx="272388" cy="0"/>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8" name="矩形 97"/>
          <p:cNvSpPr/>
          <p:nvPr/>
        </p:nvSpPr>
        <p:spPr bwMode="auto">
          <a:xfrm>
            <a:off x="5876497" y="2476488"/>
            <a:ext cx="601248" cy="566907"/>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动态扩展变量</a:t>
            </a:r>
            <a:endParaRPr lang="zh-CN" altLang="en-US" dirty="0">
              <a:solidFill>
                <a:schemeClr val="bg1"/>
              </a:solidFill>
              <a:latin typeface="+mn-ea"/>
            </a:endParaRPr>
          </a:p>
        </p:txBody>
      </p:sp>
      <p:cxnSp>
        <p:nvCxnSpPr>
          <p:cNvPr id="99" name="直接箭头连接符 98"/>
          <p:cNvCxnSpPr/>
          <p:nvPr/>
        </p:nvCxnSpPr>
        <p:spPr bwMode="auto">
          <a:xfrm>
            <a:off x="5574215" y="2697595"/>
            <a:ext cx="272388" cy="0"/>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0" name="矩形 99"/>
          <p:cNvSpPr/>
          <p:nvPr/>
        </p:nvSpPr>
        <p:spPr bwMode="auto">
          <a:xfrm>
            <a:off x="6780028" y="2445315"/>
            <a:ext cx="601248" cy="566907"/>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模型衍生变量</a:t>
            </a:r>
            <a:endParaRPr lang="zh-CN" altLang="en-US" dirty="0">
              <a:solidFill>
                <a:schemeClr val="bg1"/>
              </a:solidFill>
              <a:latin typeface="+mn-ea"/>
            </a:endParaRPr>
          </a:p>
        </p:txBody>
      </p:sp>
      <p:cxnSp>
        <p:nvCxnSpPr>
          <p:cNvPr id="101" name="直接箭头连接符 100"/>
          <p:cNvCxnSpPr/>
          <p:nvPr/>
        </p:nvCxnSpPr>
        <p:spPr bwMode="auto">
          <a:xfrm>
            <a:off x="6477747" y="2697595"/>
            <a:ext cx="272388" cy="0"/>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2" name="矩形 101"/>
          <p:cNvSpPr/>
          <p:nvPr/>
        </p:nvSpPr>
        <p:spPr bwMode="auto">
          <a:xfrm>
            <a:off x="7683559" y="2414142"/>
            <a:ext cx="255780" cy="566907"/>
          </a:xfrm>
          <a:prstGeom prst="rect">
            <a:avLst/>
          </a:prstGeom>
          <a:noFill/>
          <a:ln>
            <a:solidFill>
              <a:schemeClr val="tx2"/>
            </a:solidFill>
          </a:ln>
        </p:spPr>
        <p:style>
          <a:lnRef idx="1">
            <a:schemeClr val="accent2"/>
          </a:lnRef>
          <a:fillRef idx="3">
            <a:schemeClr val="accent2"/>
          </a:fillRef>
          <a:effectRef idx="2">
            <a:schemeClr val="accent2"/>
          </a:effectRef>
          <a:fontRef idx="minor">
            <a:schemeClr val="lt1"/>
          </a:fontRef>
        </p:style>
        <p:txBody>
          <a:bodyPr lIns="36000" rIns="36000" anchor="ctr"/>
          <a:lstStyle>
            <a:defPPr>
              <a:defRPr lang="en-US"/>
            </a:defPPr>
            <a:lvl1pPr algn="l" rtl="0" fontAlgn="base">
              <a:spcBef>
                <a:spcPct val="0"/>
              </a:spcBef>
              <a:spcAft>
                <a:spcPct val="0"/>
              </a:spcAft>
              <a:defRPr sz="1200" kern="1200">
                <a:solidFill>
                  <a:schemeClr val="lt1"/>
                </a:solidFill>
                <a:latin typeface="+mn-lt"/>
                <a:ea typeface="+mn-ea"/>
                <a:cs typeface="+mn-cs"/>
              </a:defRPr>
            </a:lvl1pPr>
            <a:lvl2pPr marL="457200" algn="l" rtl="0" fontAlgn="base">
              <a:spcBef>
                <a:spcPct val="0"/>
              </a:spcBef>
              <a:spcAft>
                <a:spcPct val="0"/>
              </a:spcAft>
              <a:defRPr sz="1200" kern="1200">
                <a:solidFill>
                  <a:schemeClr val="lt1"/>
                </a:solidFill>
                <a:latin typeface="+mn-lt"/>
                <a:ea typeface="+mn-ea"/>
                <a:cs typeface="+mn-cs"/>
              </a:defRPr>
            </a:lvl2pPr>
            <a:lvl3pPr marL="914400" algn="l" rtl="0" fontAlgn="base">
              <a:spcBef>
                <a:spcPct val="0"/>
              </a:spcBef>
              <a:spcAft>
                <a:spcPct val="0"/>
              </a:spcAft>
              <a:defRPr sz="1200" kern="1200">
                <a:solidFill>
                  <a:schemeClr val="lt1"/>
                </a:solidFill>
                <a:latin typeface="+mn-lt"/>
                <a:ea typeface="+mn-ea"/>
                <a:cs typeface="+mn-cs"/>
              </a:defRPr>
            </a:lvl3pPr>
            <a:lvl4pPr marL="1371600" algn="l" rtl="0" fontAlgn="base">
              <a:spcBef>
                <a:spcPct val="0"/>
              </a:spcBef>
              <a:spcAft>
                <a:spcPct val="0"/>
              </a:spcAft>
              <a:defRPr sz="1200" kern="1200">
                <a:solidFill>
                  <a:schemeClr val="lt1"/>
                </a:solidFill>
                <a:latin typeface="+mn-lt"/>
                <a:ea typeface="+mn-ea"/>
                <a:cs typeface="+mn-cs"/>
              </a:defRPr>
            </a:lvl4pPr>
            <a:lvl5pPr marL="1828800" algn="l" rtl="0" fontAlgn="base">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buClr>
                <a:srgbClr val="CC9900"/>
              </a:buClr>
              <a:defRPr/>
            </a:pPr>
            <a:r>
              <a:rPr lang="zh-CN" altLang="en-US" dirty="0" smtClean="0">
                <a:solidFill>
                  <a:schemeClr val="bg1"/>
                </a:solidFill>
                <a:latin typeface="+mn-ea"/>
              </a:rPr>
              <a:t>模型评分</a:t>
            </a:r>
            <a:endParaRPr lang="zh-CN" altLang="en-US" dirty="0">
              <a:solidFill>
                <a:schemeClr val="bg1"/>
              </a:solidFill>
              <a:latin typeface="+mn-ea"/>
            </a:endParaRPr>
          </a:p>
        </p:txBody>
      </p:sp>
      <p:cxnSp>
        <p:nvCxnSpPr>
          <p:cNvPr id="103" name="直接箭头连接符 102"/>
          <p:cNvCxnSpPr/>
          <p:nvPr/>
        </p:nvCxnSpPr>
        <p:spPr bwMode="auto">
          <a:xfrm>
            <a:off x="7869580" y="2697595"/>
            <a:ext cx="265744"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4" name="直接箭头连接符 103"/>
          <p:cNvCxnSpPr/>
          <p:nvPr/>
        </p:nvCxnSpPr>
        <p:spPr bwMode="auto">
          <a:xfrm>
            <a:off x="7411173" y="2697595"/>
            <a:ext cx="272388" cy="0"/>
          </a:xfrm>
          <a:prstGeom prst="straightConnector1">
            <a:avLst/>
          </a:prstGeom>
          <a:ln>
            <a:solidFill>
              <a:srgbClr val="002060"/>
            </a:solidFill>
            <a:headEnd type="non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a:t>
            </a:r>
            <a:r>
              <a:rPr lang="zh-CN" altLang="en-US" dirty="0" smtClean="0"/>
              <a:t>磁盘引擎问题</a:t>
            </a:r>
            <a:endParaRPr lang="zh-CN" altLang="en-US" dirty="0"/>
          </a:p>
        </p:txBody>
      </p:sp>
      <p:pic>
        <p:nvPicPr>
          <p:cNvPr id="2" name="图片 1"/>
          <p:cNvPicPr>
            <a:picLocks noChangeAspect="1"/>
          </p:cNvPicPr>
          <p:nvPr/>
        </p:nvPicPr>
        <p:blipFill>
          <a:blip r:embed="rId1"/>
          <a:stretch>
            <a:fillRect/>
          </a:stretch>
        </p:blipFill>
        <p:spPr>
          <a:xfrm>
            <a:off x="723033" y="1321692"/>
            <a:ext cx="4781550" cy="3612574"/>
          </a:xfrm>
          <a:prstGeom prst="rect">
            <a:avLst/>
          </a:prstGeom>
        </p:spPr>
      </p:pic>
      <p:pic>
        <p:nvPicPr>
          <p:cNvPr id="4" name="图片 3"/>
          <p:cNvPicPr>
            <a:picLocks noChangeAspect="1"/>
          </p:cNvPicPr>
          <p:nvPr/>
        </p:nvPicPr>
        <p:blipFill>
          <a:blip r:embed="rId2"/>
          <a:stretch>
            <a:fillRect/>
          </a:stretch>
        </p:blipFill>
        <p:spPr>
          <a:xfrm>
            <a:off x="723034" y="5008418"/>
            <a:ext cx="4781550" cy="1444336"/>
          </a:xfrm>
          <a:prstGeom prst="rect">
            <a:avLst/>
          </a:prstGeom>
        </p:spPr>
      </p:pic>
      <p:sp>
        <p:nvSpPr>
          <p:cNvPr id="14" name="文本框 13"/>
          <p:cNvSpPr txBox="1"/>
          <p:nvPr/>
        </p:nvSpPr>
        <p:spPr>
          <a:xfrm>
            <a:off x="6192827" y="1693453"/>
            <a:ext cx="4673413" cy="3939412"/>
          </a:xfrm>
          <a:prstGeom prst="rect">
            <a:avLst/>
          </a:prstGeom>
          <a:noFill/>
        </p:spPr>
        <p:txBody>
          <a:bodyPr wrap="square" rtlCol="0">
            <a:spAutoFit/>
          </a:bodyPr>
          <a:lstStyle/>
          <a:p>
            <a:r>
              <a:rPr lang="en-US" altLang="zh-CN"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zh-CN" altLang="zh-CN"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图</a:t>
            </a:r>
            <a:r>
              <a:rPr lang="zh-CN"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灵奖获得者</a:t>
            </a:r>
            <a:r>
              <a:rPr lang="en-US" altLang="zh-CN" dirty="0" err="1">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Micheal</a:t>
            </a:r>
            <a:r>
              <a:rPr lang="en-US" altLang="zh-CN" dirty="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 </a:t>
            </a:r>
            <a:r>
              <a:rPr lang="en-US" altLang="zh-CN" dirty="0" err="1"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Stonebraker</a:t>
            </a:r>
            <a:r>
              <a:rPr lang="zh-CN" altLang="en-US"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a:t>
            </a:r>
            <a:r>
              <a:rPr lang="zh-CN" altLang="en-US"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磁盘</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架构</a:t>
            </a:r>
            <a:r>
              <a:rPr lang="en-US" altLang="zh-CN" dirty="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70%</a:t>
            </a:r>
            <a:r>
              <a:rPr lang="zh-CN"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左右指令在等待锁</a:t>
            </a:r>
            <a:r>
              <a:rPr lang="en-US" altLang="zh-CN" dirty="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a:t>
            </a:r>
            <a:r>
              <a:rPr lang="zh-CN"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闩，</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仅不到</a:t>
            </a:r>
            <a:r>
              <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30%CPU</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做</a:t>
            </a:r>
            <a:r>
              <a:rPr lang="zh-CN" altLang="en-US"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有用功。</a:t>
            </a:r>
            <a:endParaRPr lang="en-US" altLang="zh-CN"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endPar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r>
              <a:rPr lang="en-US" altLang="zh-CN"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a:t>
            </a:r>
            <a:r>
              <a:rPr lang="zh-CN" altLang="en-US"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、内存</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数据库在保证</a:t>
            </a:r>
            <a:r>
              <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ACID</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的前提下，以</a:t>
            </a:r>
            <a:r>
              <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Lock-free</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无锁方式实现事务处理，能有效规避磁盘架构</a:t>
            </a:r>
            <a:r>
              <a:rPr lang="zh-CN" altLang="en-US"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缺点：</a:t>
            </a:r>
            <a:endParaRPr lang="en-US" altLang="zh-CN"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endPar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r>
              <a:rPr lang="en-US" altLang="zh-CN"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CPU</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利用率高，一般可达</a:t>
            </a:r>
            <a:r>
              <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80%</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以上，提升硬件投资回报</a:t>
            </a:r>
            <a:r>
              <a:rPr lang="zh-CN" altLang="en-US"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endPar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r>
              <a:rPr lang="zh-CN" altLang="en-US"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时延</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低，没有锁</a:t>
            </a:r>
            <a:r>
              <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zh-CN" altLang="en-US"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闩等待，事务处理延迟低，满足实时业务；</a:t>
            </a:r>
            <a:endParaRPr lang="en-US" altLang="zh-CN"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endParaRPr lang="en-US" altLang="zh-CN" sz="16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MOT</a:t>
            </a:r>
            <a:r>
              <a:rPr lang="zh-CN" altLang="en-US" dirty="0" smtClean="0"/>
              <a:t>原理</a:t>
            </a:r>
            <a:endParaRPr lang="zh-CN" altLang="en-US" dirty="0"/>
          </a:p>
        </p:txBody>
      </p:sp>
      <p:pic>
        <p:nvPicPr>
          <p:cNvPr id="39" name="图片 38"/>
          <p:cNvPicPr/>
          <p:nvPr/>
        </p:nvPicPr>
        <p:blipFill>
          <a:blip r:embed="rId1"/>
          <a:stretch>
            <a:fillRect/>
          </a:stretch>
        </p:blipFill>
        <p:spPr>
          <a:xfrm>
            <a:off x="410305" y="2311120"/>
            <a:ext cx="5513297" cy="3428297"/>
          </a:xfrm>
          <a:prstGeom prst="rect">
            <a:avLst/>
          </a:prstGeom>
        </p:spPr>
      </p:pic>
      <p:sp>
        <p:nvSpPr>
          <p:cNvPr id="40" name="右箭头 39"/>
          <p:cNvSpPr/>
          <p:nvPr/>
        </p:nvSpPr>
        <p:spPr bwMode="auto">
          <a:xfrm>
            <a:off x="6240839" y="3208153"/>
            <a:ext cx="436709" cy="1185036"/>
          </a:xfrm>
          <a:prstGeom prst="rightArrow">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1" name="文本框 40"/>
          <p:cNvSpPr txBox="1"/>
          <p:nvPr/>
        </p:nvSpPr>
        <p:spPr>
          <a:xfrm>
            <a:off x="7148789" y="1651428"/>
            <a:ext cx="4275463" cy="369188"/>
          </a:xfrm>
          <a:prstGeom prst="rect">
            <a:avLst/>
          </a:prstGeom>
          <a:noFill/>
        </p:spPr>
        <p:txBody>
          <a:bodyPr wrap="none" rtlCol="0">
            <a:spAutoFit/>
          </a:bodyPr>
          <a:lstStyle/>
          <a:p>
            <a:r>
              <a:rPr lang="zh-CN" altLang="en-US" sz="1800" b="1" dirty="0">
                <a:solidFill>
                  <a:schemeClr val="bg1"/>
                </a:solidFill>
                <a:latin typeface="Microsoft YaHei" panose="020B0503020204020204" pitchFamily="34" charset="-122"/>
                <a:ea typeface="Microsoft YaHei" panose="020B0503020204020204" pitchFamily="34" charset="-122"/>
              </a:rPr>
              <a:t>优势</a:t>
            </a:r>
            <a:r>
              <a:rPr lang="en-US" altLang="zh-CN" sz="1800" b="1" dirty="0">
                <a:solidFill>
                  <a:schemeClr val="bg1"/>
                </a:solidFill>
                <a:latin typeface="Microsoft YaHei" panose="020B0503020204020204" pitchFamily="34" charset="-122"/>
                <a:ea typeface="Microsoft YaHei" panose="020B0503020204020204" pitchFamily="34" charset="-122"/>
              </a:rPr>
              <a:t>1</a:t>
            </a:r>
            <a:r>
              <a:rPr lang="zh-CN" altLang="en-US" sz="1800" b="1" dirty="0">
                <a:solidFill>
                  <a:schemeClr val="bg1"/>
                </a:solidFill>
                <a:latin typeface="Microsoft YaHei" panose="020B0503020204020204" pitchFamily="34" charset="-122"/>
                <a:ea typeface="Microsoft YaHei" panose="020B0503020204020204" pitchFamily="34" charset="-122"/>
              </a:rPr>
              <a:t>：性能高、</a:t>
            </a:r>
            <a:r>
              <a:rPr lang="en-US" altLang="zh-CN" sz="1800" b="1" dirty="0">
                <a:solidFill>
                  <a:schemeClr val="bg1"/>
                </a:solidFill>
                <a:latin typeface="Microsoft YaHei" panose="020B0503020204020204" pitchFamily="34" charset="-122"/>
                <a:ea typeface="Microsoft YaHei" panose="020B0503020204020204" pitchFamily="34" charset="-122"/>
              </a:rPr>
              <a:t>CPU</a:t>
            </a:r>
            <a:r>
              <a:rPr lang="zh-CN" altLang="en-US" sz="1800" b="1" dirty="0">
                <a:solidFill>
                  <a:schemeClr val="bg1"/>
                </a:solidFill>
                <a:latin typeface="Microsoft YaHei" panose="020B0503020204020204" pitchFamily="34" charset="-122"/>
                <a:ea typeface="Microsoft YaHei" panose="020B0503020204020204" pitchFamily="34" charset="-122"/>
              </a:rPr>
              <a:t>利用率高、延迟低</a:t>
            </a:r>
            <a:endParaRPr lang="zh-CN" altLang="en-US" sz="1800" b="1" dirty="0">
              <a:solidFill>
                <a:schemeClr val="bg1"/>
              </a:solidFill>
              <a:latin typeface="Microsoft YaHei" panose="020B0503020204020204" pitchFamily="34" charset="-122"/>
              <a:ea typeface="Microsoft YaHei" panose="020B0503020204020204" pitchFamily="34" charset="-122"/>
            </a:endParaRPr>
          </a:p>
        </p:txBody>
      </p:sp>
      <p:sp>
        <p:nvSpPr>
          <p:cNvPr id="42" name="文本框 41"/>
          <p:cNvSpPr txBox="1"/>
          <p:nvPr/>
        </p:nvSpPr>
        <p:spPr>
          <a:xfrm>
            <a:off x="7148789" y="3879267"/>
            <a:ext cx="3788340" cy="369188"/>
          </a:xfrm>
          <a:prstGeom prst="rect">
            <a:avLst/>
          </a:prstGeom>
          <a:noFill/>
        </p:spPr>
        <p:txBody>
          <a:bodyPr wrap="none" rtlCol="0">
            <a:spAutoFit/>
          </a:bodyPr>
          <a:lstStyle/>
          <a:p>
            <a:r>
              <a:rPr lang="zh-CN" altLang="en-US" sz="1800" b="1" dirty="0">
                <a:solidFill>
                  <a:schemeClr val="bg1"/>
                </a:solidFill>
                <a:latin typeface="Microsoft YaHei" panose="020B0503020204020204" pitchFamily="34" charset="-122"/>
                <a:ea typeface="Microsoft YaHei" panose="020B0503020204020204" pitchFamily="34" charset="-122"/>
              </a:rPr>
              <a:t>优势</a:t>
            </a:r>
            <a:r>
              <a:rPr lang="en-US" altLang="zh-CN" sz="1800" b="1" dirty="0">
                <a:solidFill>
                  <a:schemeClr val="bg1"/>
                </a:solidFill>
                <a:latin typeface="Microsoft YaHei" panose="020B0503020204020204" pitchFamily="34" charset="-122"/>
                <a:ea typeface="Microsoft YaHei" panose="020B0503020204020204" pitchFamily="34" charset="-122"/>
              </a:rPr>
              <a:t>2</a:t>
            </a:r>
            <a:r>
              <a:rPr lang="zh-CN" altLang="en-US" sz="1800" b="1" dirty="0">
                <a:solidFill>
                  <a:schemeClr val="bg1"/>
                </a:solidFill>
                <a:latin typeface="Microsoft YaHei" panose="020B0503020204020204" pitchFamily="34" charset="-122"/>
                <a:ea typeface="Microsoft YaHei" panose="020B0503020204020204" pitchFamily="34" charset="-122"/>
              </a:rPr>
              <a:t>：生态好、兼容好，功能完整</a:t>
            </a:r>
            <a:endParaRPr lang="zh-CN" altLang="en-US" sz="1800" b="1" dirty="0">
              <a:solidFill>
                <a:schemeClr val="bg1"/>
              </a:solidFill>
              <a:latin typeface="Microsoft YaHei" panose="020B0503020204020204" pitchFamily="34" charset="-122"/>
              <a:ea typeface="Microsoft YaHei" panose="020B0503020204020204" pitchFamily="34" charset="-122"/>
            </a:endParaRPr>
          </a:p>
        </p:txBody>
      </p:sp>
      <p:sp>
        <p:nvSpPr>
          <p:cNvPr id="43" name="文本框 42"/>
          <p:cNvSpPr txBox="1"/>
          <p:nvPr/>
        </p:nvSpPr>
        <p:spPr>
          <a:xfrm>
            <a:off x="7148790" y="2049151"/>
            <a:ext cx="4673413" cy="1568891"/>
          </a:xfrm>
          <a:prstGeom prst="rect">
            <a:avLst/>
          </a:prstGeom>
          <a:noFill/>
        </p:spPr>
        <p:txBody>
          <a:bodyPr wrap="square" rtlCol="0">
            <a:spAutoFit/>
          </a:bodyPr>
          <a:lstStyle/>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高度优化的全内存免锁存储引擎</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基于全内存优化实现的免锁索引</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高度优化的并发访问控制</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针对</a:t>
            </a:r>
            <a:r>
              <a:rPr lang="en-US" altLang="zh-CN" sz="1600" dirty="0">
                <a:solidFill>
                  <a:schemeClr val="bg1"/>
                </a:solidFill>
                <a:latin typeface="Microsoft YaHei" panose="020B0503020204020204" pitchFamily="34" charset="-122"/>
                <a:ea typeface="Microsoft YaHei" panose="020B0503020204020204" pitchFamily="34" charset="-122"/>
              </a:rPr>
              <a:t>NUMA</a:t>
            </a:r>
            <a:r>
              <a:rPr lang="zh-CN" altLang="en-US" sz="1600" dirty="0">
                <a:solidFill>
                  <a:schemeClr val="bg1"/>
                </a:solidFill>
                <a:latin typeface="Microsoft YaHei" panose="020B0503020204020204" pitchFamily="34" charset="-122"/>
                <a:ea typeface="Microsoft YaHei" panose="020B0503020204020204" pitchFamily="34" charset="-122"/>
              </a:rPr>
              <a:t>优化的内存管理，预缓存对象池</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针对</a:t>
            </a:r>
            <a:r>
              <a:rPr lang="en-US" altLang="zh-CN" sz="1600" dirty="0">
                <a:solidFill>
                  <a:schemeClr val="bg1"/>
                </a:solidFill>
                <a:latin typeface="Microsoft YaHei" panose="020B0503020204020204" pitchFamily="34" charset="-122"/>
                <a:ea typeface="Microsoft YaHei" panose="020B0503020204020204" pitchFamily="34" charset="-122"/>
              </a:rPr>
              <a:t>NUMA</a:t>
            </a:r>
            <a:r>
              <a:rPr lang="zh-CN" altLang="en-US" sz="1600" dirty="0">
                <a:solidFill>
                  <a:schemeClr val="bg1"/>
                </a:solidFill>
                <a:latin typeface="Microsoft YaHei" panose="020B0503020204020204" pitchFamily="34" charset="-122"/>
                <a:ea typeface="Microsoft YaHei" panose="020B0503020204020204" pitchFamily="34" charset="-122"/>
              </a:rPr>
              <a:t>高度优化的组提交</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342900" indent="-342900">
              <a:buFont typeface="+mj-ea"/>
              <a:buAutoNum type="circleNumDbPlain"/>
            </a:pPr>
            <a:endParaRPr lang="en-US" altLang="zh-CN" sz="1600" dirty="0">
              <a:solidFill>
                <a:schemeClr val="bg1"/>
              </a:solidFill>
              <a:latin typeface="Microsoft YaHei" panose="020B0503020204020204" pitchFamily="34" charset="-122"/>
              <a:ea typeface="Microsoft YaHei" panose="020B0503020204020204" pitchFamily="34" charset="-122"/>
            </a:endParaRPr>
          </a:p>
        </p:txBody>
      </p:sp>
      <p:sp>
        <p:nvSpPr>
          <p:cNvPr id="44" name="文本框 43"/>
          <p:cNvSpPr txBox="1"/>
          <p:nvPr/>
        </p:nvSpPr>
        <p:spPr>
          <a:xfrm>
            <a:off x="7148790" y="4302173"/>
            <a:ext cx="4223063" cy="1569047"/>
          </a:xfrm>
          <a:prstGeom prst="rect">
            <a:avLst/>
          </a:prstGeom>
          <a:noFill/>
        </p:spPr>
        <p:txBody>
          <a:bodyPr wrap="square" rtlCol="0">
            <a:spAutoFit/>
          </a:bodyPr>
          <a:lstStyle/>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有效利用</a:t>
            </a:r>
            <a:r>
              <a:rPr lang="en-US" altLang="zh-CN" sz="1600" dirty="0" err="1">
                <a:solidFill>
                  <a:schemeClr val="bg1"/>
                </a:solidFill>
                <a:latin typeface="Microsoft YaHei" panose="020B0503020204020204" pitchFamily="34" charset="-122"/>
                <a:ea typeface="Microsoft YaHei" panose="020B0503020204020204" pitchFamily="34" charset="-122"/>
              </a:rPr>
              <a:t>openGauss</a:t>
            </a:r>
            <a:r>
              <a:rPr lang="zh-CN" altLang="en-US" sz="1600" dirty="0">
                <a:solidFill>
                  <a:schemeClr val="bg1"/>
                </a:solidFill>
                <a:latin typeface="Microsoft YaHei" panose="020B0503020204020204" pitchFamily="34" charset="-122"/>
                <a:ea typeface="Microsoft YaHei" panose="020B0503020204020204" pitchFamily="34" charset="-122"/>
              </a:rPr>
              <a:t>现有的查询引擎，兼容</a:t>
            </a:r>
            <a:r>
              <a:rPr lang="en-US" altLang="zh-CN" sz="1600" dirty="0">
                <a:solidFill>
                  <a:schemeClr val="bg1"/>
                </a:solidFill>
                <a:latin typeface="Microsoft YaHei" panose="020B0503020204020204" pitchFamily="34" charset="-122"/>
                <a:ea typeface="Microsoft YaHei" panose="020B0503020204020204" pitchFamily="34" charset="-122"/>
              </a:rPr>
              <a:t>PG</a:t>
            </a:r>
            <a:r>
              <a:rPr lang="zh-CN" altLang="en-US" sz="1600" dirty="0">
                <a:solidFill>
                  <a:schemeClr val="bg1"/>
                </a:solidFill>
                <a:latin typeface="Microsoft YaHei" panose="020B0503020204020204" pitchFamily="34" charset="-122"/>
                <a:ea typeface="Microsoft YaHei" panose="020B0503020204020204" pitchFamily="34" charset="-122"/>
              </a:rPr>
              <a:t>生态</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兼容</a:t>
            </a:r>
            <a:r>
              <a:rPr lang="en-US" altLang="zh-CN" sz="1600" dirty="0">
                <a:solidFill>
                  <a:schemeClr val="bg1"/>
                </a:solidFill>
                <a:latin typeface="Microsoft YaHei" panose="020B0503020204020204" pitchFamily="34" charset="-122"/>
                <a:ea typeface="Microsoft YaHei" panose="020B0503020204020204" pitchFamily="34" charset="-122"/>
              </a:rPr>
              <a:t>PG</a:t>
            </a:r>
            <a:r>
              <a:rPr lang="zh-CN" altLang="en-US" sz="1600" dirty="0">
                <a:solidFill>
                  <a:schemeClr val="bg1"/>
                </a:solidFill>
                <a:latin typeface="Microsoft YaHei" panose="020B0503020204020204" pitchFamily="34" charset="-122"/>
                <a:ea typeface="Microsoft YaHei" panose="020B0503020204020204" pitchFamily="34" charset="-122"/>
              </a:rPr>
              <a:t>原生</a:t>
            </a:r>
            <a:r>
              <a:rPr lang="en-US" altLang="zh-CN" sz="1600" dirty="0">
                <a:solidFill>
                  <a:schemeClr val="bg1"/>
                </a:solidFill>
                <a:latin typeface="Microsoft YaHei" panose="020B0503020204020204" pitchFamily="34" charset="-122"/>
                <a:ea typeface="Microsoft YaHei" panose="020B0503020204020204" pitchFamily="34" charset="-122"/>
              </a:rPr>
              <a:t>FDW</a:t>
            </a:r>
            <a:r>
              <a:rPr lang="zh-CN" altLang="en-US" sz="1600" dirty="0">
                <a:solidFill>
                  <a:schemeClr val="bg1"/>
                </a:solidFill>
                <a:latin typeface="Microsoft YaHei" panose="020B0503020204020204" pitchFamily="34" charset="-122"/>
                <a:ea typeface="Microsoft YaHei" panose="020B0503020204020204" pitchFamily="34" charset="-122"/>
              </a:rPr>
              <a:t>和索引，</a:t>
            </a:r>
            <a:r>
              <a:rPr lang="en-US" altLang="zh-CN" sz="1600" dirty="0">
                <a:solidFill>
                  <a:schemeClr val="bg1"/>
                </a:solidFill>
                <a:latin typeface="Microsoft YaHei" panose="020B0503020204020204" pitchFamily="34" charset="-122"/>
                <a:ea typeface="Microsoft YaHei" panose="020B0503020204020204" pitchFamily="34" charset="-122"/>
              </a:rPr>
              <a:t>SQL</a:t>
            </a:r>
            <a:r>
              <a:rPr lang="zh-CN" altLang="en-US" sz="1600" dirty="0">
                <a:solidFill>
                  <a:schemeClr val="bg1"/>
                </a:solidFill>
                <a:latin typeface="Microsoft YaHei" panose="020B0503020204020204" pitchFamily="34" charset="-122"/>
                <a:ea typeface="Microsoft YaHei" panose="020B0503020204020204" pitchFamily="34" charset="-122"/>
              </a:rPr>
              <a:t>标准兼容度高，功能完整</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342900" indent="-342900">
              <a:buFont typeface="+mj-ea"/>
              <a:buAutoNum type="circleNumDbPlain"/>
            </a:pPr>
            <a:r>
              <a:rPr lang="zh-CN" altLang="en-US" sz="1600" dirty="0">
                <a:solidFill>
                  <a:schemeClr val="bg1"/>
                </a:solidFill>
                <a:latin typeface="Microsoft YaHei" panose="020B0503020204020204" pitchFamily="34" charset="-122"/>
                <a:ea typeface="Microsoft YaHei" panose="020B0503020204020204" pitchFamily="34" charset="-122"/>
              </a:rPr>
              <a:t>除</a:t>
            </a:r>
            <a:r>
              <a:rPr lang="en-US" altLang="zh-CN" sz="1600" dirty="0">
                <a:solidFill>
                  <a:schemeClr val="bg1"/>
                </a:solidFill>
                <a:latin typeface="Microsoft YaHei" panose="020B0503020204020204" pitchFamily="34" charset="-122"/>
                <a:ea typeface="Microsoft YaHei" panose="020B0503020204020204" pitchFamily="34" charset="-122"/>
              </a:rPr>
              <a:t>PG</a:t>
            </a:r>
            <a:r>
              <a:rPr lang="zh-CN" altLang="en-US" sz="1600" dirty="0">
                <a:solidFill>
                  <a:schemeClr val="bg1"/>
                </a:solidFill>
                <a:latin typeface="Microsoft YaHei" panose="020B0503020204020204" pitchFamily="34" charset="-122"/>
                <a:ea typeface="Microsoft YaHei" panose="020B0503020204020204" pitchFamily="34" charset="-122"/>
              </a:rPr>
              <a:t>原生</a:t>
            </a:r>
            <a:r>
              <a:rPr lang="en-US" altLang="zh-CN" sz="1600" dirty="0">
                <a:solidFill>
                  <a:schemeClr val="bg1"/>
                </a:solidFill>
                <a:latin typeface="Microsoft YaHei" panose="020B0503020204020204" pitchFamily="34" charset="-122"/>
                <a:ea typeface="Microsoft YaHei" panose="020B0503020204020204" pitchFamily="34" charset="-122"/>
              </a:rPr>
              <a:t>FDW</a:t>
            </a:r>
            <a:r>
              <a:rPr lang="zh-CN" altLang="en-US" sz="1600" dirty="0">
                <a:solidFill>
                  <a:schemeClr val="bg1"/>
                </a:solidFill>
                <a:latin typeface="Microsoft YaHei" panose="020B0503020204020204" pitchFamily="34" charset="-122"/>
                <a:ea typeface="Microsoft YaHei" panose="020B0503020204020204" pitchFamily="34" charset="-122"/>
              </a:rPr>
              <a:t>之外，还支持存储过程、用户定义函数等功能</a:t>
            </a:r>
            <a:endParaRPr lang="en-US" altLang="zh-CN" sz="1600" dirty="0">
              <a:solidFill>
                <a:schemeClr val="bg1"/>
              </a:solidFill>
              <a:latin typeface="Microsoft YaHei" panose="020B0503020204020204" pitchFamily="34" charset="-122"/>
              <a:ea typeface="Microsoft YaHei" panose="020B0503020204020204" pitchFamily="34" charset="-122"/>
            </a:endParaRPr>
          </a:p>
        </p:txBody>
      </p:sp>
      <p:sp>
        <p:nvSpPr>
          <p:cNvPr id="45" name="矩形 44"/>
          <p:cNvSpPr/>
          <p:nvPr/>
        </p:nvSpPr>
        <p:spPr>
          <a:xfrm>
            <a:off x="877252" y="1887315"/>
            <a:ext cx="4071949" cy="369332"/>
          </a:xfrm>
          <a:prstGeom prst="rect">
            <a:avLst/>
          </a:prstGeom>
        </p:spPr>
        <p:txBody>
          <a:bodyPr wrap="none">
            <a:spAutoFit/>
          </a:bodyPr>
          <a:lstStyle/>
          <a:p>
            <a:r>
              <a:rPr lang="en-US" altLang="zh-CN" b="1" kern="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openGauss</a:t>
            </a:r>
            <a:r>
              <a:rPr lang="zh-CN" altLang="en-US" b="1" kern="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的融合内存引擎</a:t>
            </a:r>
            <a:r>
              <a:rPr lang="en-US" altLang="zh-CN" b="1" kern="0" dirty="0" err="1">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MoT</a:t>
            </a:r>
            <a:r>
              <a:rPr lang="zh-CN" altLang="en-US" b="1" kern="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架构</a:t>
            </a:r>
            <a:endParaRPr lang="zh-CN" altLang="en-US" b="1" kern="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46" name="矩形 45"/>
          <p:cNvSpPr/>
          <p:nvPr/>
        </p:nvSpPr>
        <p:spPr>
          <a:xfrm>
            <a:off x="1028736" y="1500958"/>
            <a:ext cx="3768980" cy="369332"/>
          </a:xfrm>
          <a:prstGeom prst="rect">
            <a:avLst/>
          </a:prstGeom>
        </p:spPr>
        <p:txBody>
          <a:bodyPr wrap="none">
            <a:spAutoFit/>
          </a:bodyPr>
          <a:lstStyle/>
          <a:p>
            <a:r>
              <a:rPr lang="en-US" altLang="zh-CN" b="1" kern="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openGauss</a:t>
            </a:r>
            <a:r>
              <a:rPr lang="zh-CN" altLang="en-US" b="1" dirty="0" smtClean="0">
                <a:solidFill>
                  <a:schemeClr val="bg1"/>
                </a:solidFill>
                <a:latin typeface="Microsoft YaHei" panose="020B0503020204020204" pitchFamily="34" charset="-122"/>
                <a:ea typeface="Microsoft YaHei" panose="020B0503020204020204" pitchFamily="34" charset="-122"/>
              </a:rPr>
              <a:t>免锁，高吞吐，低时延</a:t>
            </a:r>
            <a:endParaRPr lang="en-US" altLang="zh-CN" b="1" dirty="0" smtClean="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MOT</a:t>
            </a:r>
            <a:r>
              <a:rPr lang="zh-CN" altLang="en-US" dirty="0" smtClean="0"/>
              <a:t>性能</a:t>
            </a:r>
            <a:endParaRPr lang="zh-CN" altLang="en-US" dirty="0"/>
          </a:p>
        </p:txBody>
      </p:sp>
      <p:sp>
        <p:nvSpPr>
          <p:cNvPr id="11" name="TextBox 13"/>
          <p:cNvSpPr txBox="1"/>
          <p:nvPr/>
        </p:nvSpPr>
        <p:spPr>
          <a:xfrm>
            <a:off x="1501307" y="3917120"/>
            <a:ext cx="3538883" cy="307528"/>
          </a:xfrm>
          <a:prstGeom prst="rect">
            <a:avLst/>
          </a:prstGeom>
          <a:noFill/>
        </p:spPr>
        <p:txBody>
          <a:bodyPr wrap="none" rtlCol="0">
            <a:spAutoFit/>
          </a:bodyPr>
          <a:lstStyle/>
          <a:p>
            <a:r>
              <a:rPr lang="en-US" sz="1400" b="1" dirty="0">
                <a:solidFill>
                  <a:srgbClr val="FF0000"/>
                </a:solidFill>
              </a:rPr>
              <a:t>TPCC Throughput on ARM-128 Cores</a:t>
            </a:r>
            <a:endParaRPr lang="en-US" sz="1400" b="1" dirty="0">
              <a:solidFill>
                <a:srgbClr val="FF0000"/>
              </a:solidFill>
            </a:endParaRPr>
          </a:p>
        </p:txBody>
      </p:sp>
      <p:graphicFrame>
        <p:nvGraphicFramePr>
          <p:cNvPr id="12" name="Chart 27"/>
          <p:cNvGraphicFramePr/>
          <p:nvPr/>
        </p:nvGraphicFramePr>
        <p:xfrm>
          <a:off x="754809" y="4224649"/>
          <a:ext cx="4701100" cy="2195906"/>
        </p:xfrm>
        <a:graphic>
          <a:graphicData uri="http://schemas.openxmlformats.org/drawingml/2006/chart">
            <c:chart xmlns:c="http://schemas.openxmlformats.org/drawingml/2006/chart" xmlns:r="http://schemas.openxmlformats.org/officeDocument/2006/relationships" r:id="rId1"/>
          </a:graphicData>
        </a:graphic>
      </p:graphicFrame>
      <p:sp>
        <p:nvSpPr>
          <p:cNvPr id="13" name="TextBox 19"/>
          <p:cNvSpPr txBox="1"/>
          <p:nvPr/>
        </p:nvSpPr>
        <p:spPr>
          <a:xfrm>
            <a:off x="1387997" y="1233271"/>
            <a:ext cx="3434727" cy="307528"/>
          </a:xfrm>
          <a:prstGeom prst="rect">
            <a:avLst/>
          </a:prstGeom>
          <a:noFill/>
        </p:spPr>
        <p:txBody>
          <a:bodyPr wrap="none" rtlCol="0">
            <a:spAutoFit/>
          </a:bodyPr>
          <a:lstStyle/>
          <a:p>
            <a:r>
              <a:rPr lang="en-US" sz="1400" b="1" dirty="0">
                <a:solidFill>
                  <a:srgbClr val="FF0000"/>
                </a:solidFill>
              </a:rPr>
              <a:t>TPCC Throughput on X86-72 </a:t>
            </a:r>
            <a:r>
              <a:rPr lang="en-US" sz="1400" b="1" dirty="0" err="1">
                <a:solidFill>
                  <a:srgbClr val="FF0000"/>
                </a:solidFill>
              </a:rPr>
              <a:t>vCores</a:t>
            </a:r>
            <a:endParaRPr lang="en-US" sz="1400" b="1" dirty="0">
              <a:solidFill>
                <a:srgbClr val="FF0000"/>
              </a:solidFill>
            </a:endParaRPr>
          </a:p>
        </p:txBody>
      </p:sp>
      <p:graphicFrame>
        <p:nvGraphicFramePr>
          <p:cNvPr id="14" name="Chart 7"/>
          <p:cNvGraphicFramePr/>
          <p:nvPr/>
        </p:nvGraphicFramePr>
        <p:xfrm>
          <a:off x="754809" y="1540800"/>
          <a:ext cx="4701100" cy="2174059"/>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9"/>
          <p:cNvSpPr txBox="1"/>
          <p:nvPr/>
        </p:nvSpPr>
        <p:spPr>
          <a:xfrm>
            <a:off x="7277647" y="1197861"/>
            <a:ext cx="1394324" cy="307528"/>
          </a:xfrm>
          <a:prstGeom prst="rect">
            <a:avLst/>
          </a:prstGeom>
          <a:noFill/>
        </p:spPr>
        <p:txBody>
          <a:bodyPr wrap="none" rtlCol="0">
            <a:spAutoFit/>
          </a:bodyPr>
          <a:lstStyle/>
          <a:p>
            <a:r>
              <a:rPr lang="en-US" sz="1400" b="1" dirty="0">
                <a:solidFill>
                  <a:srgbClr val="FF0000"/>
                </a:solidFill>
              </a:rPr>
              <a:t>TPCC Latency</a:t>
            </a:r>
            <a:endParaRPr lang="en-US" sz="1400" b="1" dirty="0">
              <a:solidFill>
                <a:srgbClr val="FF0000"/>
              </a:solidFill>
            </a:endParaRPr>
          </a:p>
        </p:txBody>
      </p:sp>
      <p:graphicFrame>
        <p:nvGraphicFramePr>
          <p:cNvPr id="16" name="Chart 12"/>
          <p:cNvGraphicFramePr/>
          <p:nvPr/>
        </p:nvGraphicFramePr>
        <p:xfrm>
          <a:off x="6053989" y="1540799"/>
          <a:ext cx="4278273" cy="229828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6"/>
          <p:cNvSpPr txBox="1"/>
          <p:nvPr/>
        </p:nvSpPr>
        <p:spPr>
          <a:xfrm>
            <a:off x="7425113" y="3982920"/>
            <a:ext cx="1971245" cy="307528"/>
          </a:xfrm>
          <a:prstGeom prst="rect">
            <a:avLst/>
          </a:prstGeom>
          <a:noFill/>
        </p:spPr>
        <p:txBody>
          <a:bodyPr wrap="none" rtlCol="0">
            <a:spAutoFit/>
          </a:bodyPr>
          <a:lstStyle/>
          <a:p>
            <a:r>
              <a:rPr lang="en-US" sz="1400" b="1" dirty="0">
                <a:solidFill>
                  <a:srgbClr val="FF0000"/>
                </a:solidFill>
              </a:rPr>
              <a:t>Basic SQL Speed Up</a:t>
            </a:r>
            <a:endParaRPr lang="en-US" sz="1400" b="1" dirty="0">
              <a:solidFill>
                <a:srgbClr val="FF0000"/>
              </a:solidFill>
            </a:endParaRPr>
          </a:p>
        </p:txBody>
      </p:sp>
      <p:graphicFrame>
        <p:nvGraphicFramePr>
          <p:cNvPr id="18" name="Chart 9"/>
          <p:cNvGraphicFramePr/>
          <p:nvPr/>
        </p:nvGraphicFramePr>
        <p:xfrm>
          <a:off x="6053989" y="4302688"/>
          <a:ext cx="4278273" cy="222730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10178674" cy="540000"/>
          </a:xfrm>
        </p:spPr>
        <p:txBody>
          <a:bodyPr>
            <a:noAutofit/>
          </a:bodyPr>
          <a:lstStyle/>
          <a:p>
            <a:r>
              <a:rPr lang="en-US" altLang="zh-CN" dirty="0">
                <a:sym typeface="+mn-ea"/>
              </a:rPr>
              <a:t>In-place Update</a:t>
            </a:r>
            <a:r>
              <a:rPr lang="zh-CN" altLang="en-US" dirty="0">
                <a:sym typeface="+mn-ea"/>
              </a:rPr>
              <a:t>引擎</a:t>
            </a:r>
            <a:endParaRPr lang="en-US" altLang="zh-CN" dirty="0"/>
          </a:p>
        </p:txBody>
      </p:sp>
      <p:sp>
        <p:nvSpPr>
          <p:cNvPr id="33" name="矩形 32"/>
          <p:cNvSpPr/>
          <p:nvPr/>
        </p:nvSpPr>
        <p:spPr bwMode="auto">
          <a:xfrm>
            <a:off x="481599" y="1747114"/>
            <a:ext cx="5548593" cy="568846"/>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endParaRPr lang="en-US" sz="1400" dirty="0">
              <a:latin typeface="Microsoft YaHei" panose="020B0503020204020204" pitchFamily="34" charset="-122"/>
              <a:ea typeface="Microsoft YaHei" panose="020B0503020204020204" pitchFamily="34" charset="-122"/>
            </a:endParaRPr>
          </a:p>
        </p:txBody>
      </p:sp>
      <p:sp>
        <p:nvSpPr>
          <p:cNvPr id="37" name="文本框 36"/>
          <p:cNvSpPr txBox="1"/>
          <p:nvPr/>
        </p:nvSpPr>
        <p:spPr>
          <a:xfrm>
            <a:off x="877252" y="1439337"/>
            <a:ext cx="674770" cy="307777"/>
          </a:xfrm>
          <a:prstGeom prst="rect">
            <a:avLst/>
          </a:prstGeom>
          <a:noFill/>
        </p:spPr>
        <p:txBody>
          <a:bodyPr wrap="square" rtlCol="0">
            <a:spAutoFit/>
          </a:bodyPr>
          <a:lstStyle/>
          <a:p>
            <a:pPr algn="ctr"/>
            <a:r>
              <a:rPr lang="en-US" altLang="zh-CN" sz="1400" dirty="0" smtClean="0">
                <a:solidFill>
                  <a:schemeClr val="bg1"/>
                </a:solidFill>
                <a:latin typeface="Microsoft YaHei" panose="020B0503020204020204" pitchFamily="34" charset="-122"/>
                <a:ea typeface="Microsoft YaHei" panose="020B0503020204020204" pitchFamily="34" charset="-122"/>
              </a:rPr>
              <a:t>0th</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20" name="矩形 19"/>
          <p:cNvSpPr/>
          <p:nvPr/>
        </p:nvSpPr>
        <p:spPr bwMode="auto">
          <a:xfrm>
            <a:off x="481599" y="1747114"/>
            <a:ext cx="1388765" cy="568846"/>
          </a:xfrm>
          <a:prstGeom prst="rect">
            <a:avLst/>
          </a:prstGeom>
          <a:no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Page</a:t>
            </a:r>
            <a:endParaRPr lang="en-US" sz="1400" dirty="0" smtClean="0">
              <a:latin typeface="Microsoft YaHei" panose="020B0503020204020204" pitchFamily="34" charset="-122"/>
              <a:ea typeface="Microsoft YaHei" panose="020B0503020204020204" pitchFamily="34" charset="-122"/>
            </a:endParaRPr>
          </a:p>
          <a:p>
            <a:pPr algn="ctr"/>
            <a:r>
              <a:rPr lang="en-US" sz="1400" dirty="0" smtClean="0">
                <a:latin typeface="Microsoft YaHei" panose="020B0503020204020204" pitchFamily="34" charset="-122"/>
                <a:ea typeface="Microsoft YaHei" panose="020B0503020204020204" pitchFamily="34" charset="-122"/>
              </a:rPr>
              <a:t>(8K Bytes)</a:t>
            </a:r>
            <a:endParaRPr lang="en-US" sz="1400" dirty="0">
              <a:latin typeface="Microsoft YaHei" panose="020B0503020204020204" pitchFamily="34" charset="-122"/>
              <a:ea typeface="Microsoft YaHei" panose="020B0503020204020204" pitchFamily="34" charset="-122"/>
            </a:endParaRPr>
          </a:p>
        </p:txBody>
      </p:sp>
      <p:sp>
        <p:nvSpPr>
          <p:cNvPr id="23" name="矩形 22"/>
          <p:cNvSpPr/>
          <p:nvPr/>
        </p:nvSpPr>
        <p:spPr bwMode="auto">
          <a:xfrm>
            <a:off x="1870517" y="1747115"/>
            <a:ext cx="1388765" cy="572306"/>
          </a:xfrm>
          <a:prstGeom prst="rect">
            <a:avLst/>
          </a:prstGeom>
          <a:no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Page</a:t>
            </a:r>
            <a:endParaRPr lang="en-US" sz="1400" dirty="0" smtClean="0">
              <a:latin typeface="Microsoft YaHei" panose="020B0503020204020204" pitchFamily="34" charset="-122"/>
              <a:ea typeface="Microsoft YaHei" panose="020B0503020204020204" pitchFamily="34" charset="-122"/>
            </a:endParaRPr>
          </a:p>
          <a:p>
            <a:pPr algn="ctr"/>
            <a:r>
              <a:rPr lang="en-US" sz="1400" dirty="0" smtClean="0">
                <a:latin typeface="Microsoft YaHei" panose="020B0503020204020204" pitchFamily="34" charset="-122"/>
                <a:ea typeface="Microsoft YaHei" panose="020B0503020204020204" pitchFamily="34" charset="-122"/>
              </a:rPr>
              <a:t>(8K Bytes)</a:t>
            </a:r>
            <a:endParaRPr lang="en-US" sz="1400" dirty="0">
              <a:latin typeface="Microsoft YaHei" panose="020B0503020204020204" pitchFamily="34" charset="-122"/>
              <a:ea typeface="Microsoft YaHei" panose="020B0503020204020204" pitchFamily="34" charset="-122"/>
            </a:endParaRPr>
          </a:p>
        </p:txBody>
      </p:sp>
      <p:sp>
        <p:nvSpPr>
          <p:cNvPr id="24" name="矩形 23"/>
          <p:cNvSpPr/>
          <p:nvPr/>
        </p:nvSpPr>
        <p:spPr bwMode="auto">
          <a:xfrm>
            <a:off x="3259434" y="1743649"/>
            <a:ext cx="1388765" cy="572311"/>
          </a:xfrm>
          <a:prstGeom prst="rect">
            <a:avLst/>
          </a:prstGeom>
          <a:no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a:t>
            </a:r>
            <a:endParaRPr lang="en-US" sz="1400" dirty="0">
              <a:latin typeface="Microsoft YaHei" panose="020B0503020204020204" pitchFamily="34" charset="-122"/>
              <a:ea typeface="Microsoft YaHei" panose="020B0503020204020204" pitchFamily="34" charset="-122"/>
            </a:endParaRPr>
          </a:p>
        </p:txBody>
      </p:sp>
      <p:sp>
        <p:nvSpPr>
          <p:cNvPr id="25" name="矩形 24"/>
          <p:cNvSpPr/>
          <p:nvPr/>
        </p:nvSpPr>
        <p:spPr bwMode="auto">
          <a:xfrm>
            <a:off x="4641427" y="1743649"/>
            <a:ext cx="1388765" cy="575772"/>
          </a:xfrm>
          <a:prstGeom prst="rect">
            <a:avLst/>
          </a:prstGeom>
          <a:no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Page</a:t>
            </a:r>
            <a:endParaRPr lang="en-US" sz="1400" dirty="0" smtClean="0">
              <a:latin typeface="Microsoft YaHei" panose="020B0503020204020204" pitchFamily="34" charset="-122"/>
              <a:ea typeface="Microsoft YaHei" panose="020B0503020204020204" pitchFamily="34" charset="-122"/>
            </a:endParaRPr>
          </a:p>
          <a:p>
            <a:pPr algn="ctr"/>
            <a:r>
              <a:rPr lang="en-US" sz="1400" dirty="0" smtClean="0">
                <a:latin typeface="Microsoft YaHei" panose="020B0503020204020204" pitchFamily="34" charset="-122"/>
                <a:ea typeface="Microsoft YaHei" panose="020B0503020204020204" pitchFamily="34" charset="-122"/>
              </a:rPr>
              <a:t>(8K Bytes)</a:t>
            </a:r>
            <a:endParaRPr lang="en-US" sz="1400" dirty="0">
              <a:latin typeface="Microsoft YaHei" panose="020B0503020204020204" pitchFamily="34" charset="-122"/>
              <a:ea typeface="Microsoft YaHei" panose="020B0503020204020204" pitchFamily="34" charset="-122"/>
            </a:endParaRPr>
          </a:p>
        </p:txBody>
      </p:sp>
      <p:sp>
        <p:nvSpPr>
          <p:cNvPr id="26" name="文本框 25"/>
          <p:cNvSpPr txBox="1"/>
          <p:nvPr/>
        </p:nvSpPr>
        <p:spPr>
          <a:xfrm>
            <a:off x="2214217" y="1435872"/>
            <a:ext cx="674770" cy="307777"/>
          </a:xfrm>
          <a:prstGeom prst="rect">
            <a:avLst/>
          </a:prstGeom>
          <a:noFill/>
        </p:spPr>
        <p:txBody>
          <a:bodyPr wrap="square" rtlCol="0">
            <a:spAutoFit/>
          </a:bodyPr>
          <a:lstStyle/>
          <a:p>
            <a:pPr algn="ctr"/>
            <a:r>
              <a:rPr lang="en-US" altLang="zh-CN" sz="1400" dirty="0">
                <a:solidFill>
                  <a:schemeClr val="bg1"/>
                </a:solidFill>
                <a:latin typeface="Microsoft YaHei" panose="020B0503020204020204" pitchFamily="34" charset="-122"/>
                <a:ea typeface="Microsoft YaHei" panose="020B0503020204020204" pitchFamily="34" charset="-122"/>
              </a:rPr>
              <a:t>1</a:t>
            </a:r>
            <a:r>
              <a:rPr lang="en-US" altLang="zh-CN" sz="1400" dirty="0" smtClean="0">
                <a:solidFill>
                  <a:schemeClr val="bg1"/>
                </a:solidFill>
                <a:latin typeface="Microsoft YaHei" panose="020B0503020204020204" pitchFamily="34" charset="-122"/>
                <a:ea typeface="Microsoft YaHei" panose="020B0503020204020204" pitchFamily="34" charset="-122"/>
              </a:rPr>
              <a:t>th</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27" name="文本框 26"/>
          <p:cNvSpPr txBox="1"/>
          <p:nvPr/>
        </p:nvSpPr>
        <p:spPr>
          <a:xfrm>
            <a:off x="4926243" y="1446263"/>
            <a:ext cx="674770" cy="307777"/>
          </a:xfrm>
          <a:prstGeom prst="rect">
            <a:avLst/>
          </a:prstGeom>
          <a:noFill/>
        </p:spPr>
        <p:txBody>
          <a:bodyPr wrap="square" rtlCol="0">
            <a:spAutoFit/>
          </a:bodyPr>
          <a:lstStyle/>
          <a:p>
            <a:pPr algn="ctr"/>
            <a:r>
              <a:rPr lang="en-US" altLang="zh-CN" sz="1400" dirty="0" smtClean="0">
                <a:solidFill>
                  <a:schemeClr val="bg1"/>
                </a:solidFill>
                <a:latin typeface="Microsoft YaHei" panose="020B0503020204020204" pitchFamily="34" charset="-122"/>
                <a:ea typeface="Microsoft YaHei" panose="020B0503020204020204" pitchFamily="34" charset="-122"/>
              </a:rPr>
              <a:t>N </a:t>
            </a:r>
            <a:r>
              <a:rPr lang="en-US" altLang="zh-CN" sz="1400" dirty="0" err="1" smtClean="0">
                <a:solidFill>
                  <a:schemeClr val="bg1"/>
                </a:solidFill>
                <a:latin typeface="Microsoft YaHei" panose="020B0503020204020204" pitchFamily="34" charset="-122"/>
                <a:ea typeface="Microsoft YaHei" panose="020B0503020204020204" pitchFamily="34" charset="-122"/>
              </a:rPr>
              <a:t>th</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9" name="矩形 8"/>
          <p:cNvSpPr/>
          <p:nvPr/>
        </p:nvSpPr>
        <p:spPr bwMode="auto">
          <a:xfrm>
            <a:off x="481599" y="2880363"/>
            <a:ext cx="5065660" cy="3010925"/>
          </a:xfrm>
          <a:prstGeom prst="rect">
            <a:avLst/>
          </a:prstGeom>
          <a:solidFill>
            <a:srgbClr val="E0E0E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endParaRPr lang="en-US" sz="1400" dirty="0">
              <a:latin typeface="Microsoft YaHei" panose="020B0503020204020204" pitchFamily="34" charset="-122"/>
              <a:ea typeface="Microsoft YaHei" panose="020B0503020204020204" pitchFamily="34" charset="-122"/>
            </a:endParaRPr>
          </a:p>
        </p:txBody>
      </p:sp>
      <p:sp>
        <p:nvSpPr>
          <p:cNvPr id="30" name="矩形 29"/>
          <p:cNvSpPr/>
          <p:nvPr/>
        </p:nvSpPr>
        <p:spPr bwMode="auto">
          <a:xfrm>
            <a:off x="481599" y="2880363"/>
            <a:ext cx="1581816" cy="356238"/>
          </a:xfrm>
          <a:prstGeom prst="rect">
            <a:avLst/>
          </a:prstGeom>
          <a:solidFill>
            <a:srgbClr val="00B0F0"/>
          </a:solidFill>
          <a:ln>
            <a:solidFill>
              <a:schemeClr val="tx1"/>
            </a:solidFill>
          </a:ln>
          <a:effectLst/>
        </p:spPr>
        <p:txBody>
          <a:bodyPr vert="horz" wrap="square" lIns="91416" tIns="45708" rIns="91416" bIns="45708" numCol="1" rtlCol="0" anchor="ctr" anchorCtr="0" compatLnSpc="1"/>
          <a:lstStyle/>
          <a:p>
            <a:pPr algn="ctr"/>
            <a:r>
              <a:rPr lang="en-US" altLang="zh-CN" sz="1400" dirty="0" smtClean="0">
                <a:solidFill>
                  <a:srgbClr val="1D02BE"/>
                </a:solidFill>
                <a:latin typeface="Microsoft YaHei" panose="020B0503020204020204" pitchFamily="34" charset="-122"/>
                <a:ea typeface="Microsoft YaHei" panose="020B0503020204020204" pitchFamily="34" charset="-122"/>
              </a:rPr>
              <a:t>Page Header</a:t>
            </a:r>
            <a:endParaRPr lang="en-US" sz="1400" dirty="0">
              <a:solidFill>
                <a:srgbClr val="1D02BE"/>
              </a:solidFill>
              <a:latin typeface="Microsoft YaHei" panose="020B0503020204020204" pitchFamily="34" charset="-122"/>
              <a:ea typeface="Microsoft YaHei" panose="020B0503020204020204" pitchFamily="34" charset="-122"/>
            </a:endParaRPr>
          </a:p>
        </p:txBody>
      </p:sp>
      <p:sp>
        <p:nvSpPr>
          <p:cNvPr id="28" name="矩形 27"/>
          <p:cNvSpPr/>
          <p:nvPr/>
        </p:nvSpPr>
        <p:spPr bwMode="auto">
          <a:xfrm>
            <a:off x="3837405" y="5474374"/>
            <a:ext cx="1709854" cy="416914"/>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Tuple1</a:t>
            </a:r>
            <a:endParaRPr lang="en-US" sz="1400" dirty="0">
              <a:latin typeface="Microsoft YaHei" panose="020B0503020204020204" pitchFamily="34" charset="-122"/>
              <a:ea typeface="Microsoft YaHei" panose="020B0503020204020204" pitchFamily="34" charset="-122"/>
            </a:endParaRPr>
          </a:p>
        </p:txBody>
      </p:sp>
      <p:sp>
        <p:nvSpPr>
          <p:cNvPr id="29" name="矩形 28"/>
          <p:cNvSpPr/>
          <p:nvPr/>
        </p:nvSpPr>
        <p:spPr bwMode="auto">
          <a:xfrm>
            <a:off x="2187193" y="5477385"/>
            <a:ext cx="1654849" cy="416914"/>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Tuple2</a:t>
            </a:r>
            <a:endParaRPr lang="en-US" sz="1400" dirty="0">
              <a:latin typeface="Microsoft YaHei" panose="020B0503020204020204" pitchFamily="34" charset="-122"/>
              <a:ea typeface="Microsoft YaHei" panose="020B0503020204020204" pitchFamily="34" charset="-122"/>
            </a:endParaRPr>
          </a:p>
        </p:txBody>
      </p:sp>
      <p:sp>
        <p:nvSpPr>
          <p:cNvPr id="31" name="矩形 30"/>
          <p:cNvSpPr/>
          <p:nvPr/>
        </p:nvSpPr>
        <p:spPr bwMode="auto">
          <a:xfrm>
            <a:off x="481599" y="5471357"/>
            <a:ext cx="1705594" cy="416914"/>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a:t>
            </a:r>
            <a:endParaRPr lang="en-US" sz="1400" dirty="0">
              <a:latin typeface="Microsoft YaHei" panose="020B0503020204020204" pitchFamily="34" charset="-122"/>
              <a:ea typeface="Microsoft YaHei" panose="020B0503020204020204" pitchFamily="34" charset="-122"/>
            </a:endParaRPr>
          </a:p>
        </p:txBody>
      </p:sp>
      <p:sp>
        <p:nvSpPr>
          <p:cNvPr id="34" name="矩形 33"/>
          <p:cNvSpPr/>
          <p:nvPr/>
        </p:nvSpPr>
        <p:spPr bwMode="auto">
          <a:xfrm>
            <a:off x="3837405" y="5037361"/>
            <a:ext cx="1706623" cy="416914"/>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Tuple2’</a:t>
            </a:r>
            <a:endParaRPr lang="en-US" sz="1400" dirty="0">
              <a:latin typeface="Microsoft YaHei" panose="020B0503020204020204" pitchFamily="34" charset="-122"/>
              <a:ea typeface="Microsoft YaHei" panose="020B0503020204020204" pitchFamily="34" charset="-122"/>
            </a:endParaRPr>
          </a:p>
        </p:txBody>
      </p:sp>
      <p:sp>
        <p:nvSpPr>
          <p:cNvPr id="8" name="矩形 7"/>
          <p:cNvSpPr/>
          <p:nvPr/>
        </p:nvSpPr>
        <p:spPr bwMode="auto">
          <a:xfrm>
            <a:off x="2063415" y="2877352"/>
            <a:ext cx="758050" cy="359248"/>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Item1</a:t>
            </a:r>
            <a:endParaRPr lang="en-US" sz="1400" dirty="0">
              <a:latin typeface="Microsoft YaHei" panose="020B0503020204020204" pitchFamily="34" charset="-122"/>
              <a:ea typeface="Microsoft YaHei" panose="020B0503020204020204" pitchFamily="34" charset="-122"/>
            </a:endParaRPr>
          </a:p>
        </p:txBody>
      </p:sp>
      <p:sp>
        <p:nvSpPr>
          <p:cNvPr id="36" name="矩形 35"/>
          <p:cNvSpPr/>
          <p:nvPr/>
        </p:nvSpPr>
        <p:spPr bwMode="auto">
          <a:xfrm>
            <a:off x="2819176" y="2877764"/>
            <a:ext cx="713778" cy="350292"/>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Item2</a:t>
            </a:r>
            <a:endParaRPr lang="en-US" sz="1400" dirty="0">
              <a:latin typeface="Microsoft YaHei" panose="020B0503020204020204" pitchFamily="34" charset="-122"/>
              <a:ea typeface="Microsoft YaHei" panose="020B0503020204020204" pitchFamily="34" charset="-122"/>
            </a:endParaRPr>
          </a:p>
        </p:txBody>
      </p:sp>
      <p:sp>
        <p:nvSpPr>
          <p:cNvPr id="42" name="矩形 41"/>
          <p:cNvSpPr/>
          <p:nvPr/>
        </p:nvSpPr>
        <p:spPr bwMode="auto">
          <a:xfrm>
            <a:off x="3536987" y="2874817"/>
            <a:ext cx="498753" cy="355572"/>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a:t>
            </a:r>
            <a:endParaRPr lang="en-US" sz="1400" dirty="0">
              <a:latin typeface="Microsoft YaHei" panose="020B0503020204020204" pitchFamily="34" charset="-122"/>
              <a:ea typeface="Microsoft YaHei" panose="020B0503020204020204" pitchFamily="34" charset="-122"/>
            </a:endParaRPr>
          </a:p>
        </p:txBody>
      </p:sp>
      <p:cxnSp>
        <p:nvCxnSpPr>
          <p:cNvPr id="4" name="直接箭头连接符 3"/>
          <p:cNvCxnSpPr/>
          <p:nvPr/>
        </p:nvCxnSpPr>
        <p:spPr>
          <a:xfrm>
            <a:off x="4035740" y="3045649"/>
            <a:ext cx="111969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34" idx="1"/>
          </p:cNvCxnSpPr>
          <p:nvPr/>
        </p:nvCxnSpPr>
        <p:spPr>
          <a:xfrm flipH="1" flipV="1">
            <a:off x="1958193" y="5228170"/>
            <a:ext cx="1879212"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3955286" y="3044179"/>
            <a:ext cx="1679823" cy="307777"/>
          </a:xfrm>
          <a:prstGeom prst="rect">
            <a:avLst/>
          </a:prstGeom>
          <a:noFill/>
        </p:spPr>
        <p:txBody>
          <a:bodyPr wrap="square" rtlCol="0">
            <a:spAutoFit/>
          </a:bodyPr>
          <a:lstStyle/>
          <a:p>
            <a:pPr algn="ctr"/>
            <a:r>
              <a:rPr lang="en-US" altLang="zh-CN" sz="1400" dirty="0" smtClean="0">
                <a:latin typeface="Microsoft YaHei" panose="020B0503020204020204" pitchFamily="34" charset="-122"/>
                <a:ea typeface="Microsoft YaHei" panose="020B0503020204020204" pitchFamily="34" charset="-122"/>
              </a:rPr>
              <a:t>Item</a:t>
            </a:r>
            <a:r>
              <a:rPr lang="zh-CN" altLang="en-US" sz="1400" dirty="0" smtClean="0">
                <a:latin typeface="Microsoft YaHei" panose="020B0503020204020204" pitchFamily="34" charset="-122"/>
                <a:ea typeface="Microsoft YaHei" panose="020B0503020204020204" pitchFamily="34" charset="-122"/>
              </a:rPr>
              <a:t>数组扩展方向</a:t>
            </a:r>
            <a:endParaRPr lang="en-US" sz="1400" dirty="0">
              <a:latin typeface="Microsoft YaHei" panose="020B0503020204020204" pitchFamily="34" charset="-122"/>
              <a:ea typeface="Microsoft YaHei" panose="020B0503020204020204" pitchFamily="34" charset="-122"/>
            </a:endParaRPr>
          </a:p>
        </p:txBody>
      </p:sp>
      <p:sp>
        <p:nvSpPr>
          <p:cNvPr id="47" name="文本框 46"/>
          <p:cNvSpPr txBox="1"/>
          <p:nvPr/>
        </p:nvSpPr>
        <p:spPr>
          <a:xfrm>
            <a:off x="2117167" y="4952947"/>
            <a:ext cx="1583380" cy="261724"/>
          </a:xfrm>
          <a:prstGeom prst="rect">
            <a:avLst/>
          </a:prstGeom>
          <a:noFill/>
        </p:spPr>
        <p:txBody>
          <a:bodyPr wrap="square" rtlCol="0">
            <a:spAutoFit/>
          </a:bodyPr>
          <a:lstStyle/>
          <a:p>
            <a:pPr algn="ctr"/>
            <a:r>
              <a:rPr lang="en-US" altLang="zh-CN" sz="1400" dirty="0" smtClean="0">
                <a:latin typeface="Microsoft YaHei" panose="020B0503020204020204" pitchFamily="34" charset="-122"/>
                <a:ea typeface="Microsoft YaHei" panose="020B0503020204020204" pitchFamily="34" charset="-122"/>
              </a:rPr>
              <a:t>Tuple</a:t>
            </a:r>
            <a:r>
              <a:rPr lang="zh-CN" altLang="en-US" sz="1400" dirty="0" smtClean="0">
                <a:latin typeface="Microsoft YaHei" panose="020B0503020204020204" pitchFamily="34" charset="-122"/>
                <a:ea typeface="Microsoft YaHei" panose="020B0503020204020204" pitchFamily="34" charset="-122"/>
              </a:rPr>
              <a:t>放置方向</a:t>
            </a:r>
            <a:endParaRPr lang="en-US" sz="1400" dirty="0">
              <a:latin typeface="Microsoft YaHei" panose="020B0503020204020204" pitchFamily="34" charset="-122"/>
              <a:ea typeface="Microsoft YaHei" panose="020B0503020204020204" pitchFamily="34" charset="-122"/>
            </a:endParaRPr>
          </a:p>
        </p:txBody>
      </p:sp>
      <p:sp>
        <p:nvSpPr>
          <p:cNvPr id="48" name="文本框 47"/>
          <p:cNvSpPr txBox="1"/>
          <p:nvPr/>
        </p:nvSpPr>
        <p:spPr>
          <a:xfrm>
            <a:off x="603813" y="4101522"/>
            <a:ext cx="1583380" cy="261724"/>
          </a:xfrm>
          <a:prstGeom prst="rect">
            <a:avLst/>
          </a:prstGeom>
          <a:noFill/>
        </p:spPr>
        <p:txBody>
          <a:bodyPr wrap="square" rtlCol="0">
            <a:spAutoFit/>
          </a:bodyPr>
          <a:lstStyle/>
          <a:p>
            <a:pPr algn="ctr"/>
            <a:r>
              <a:rPr lang="en-US" altLang="zh-CN" sz="1400" dirty="0" smtClean="0">
                <a:latin typeface="Microsoft YaHei" panose="020B0503020204020204" pitchFamily="34" charset="-122"/>
                <a:ea typeface="Microsoft YaHei" panose="020B0503020204020204" pitchFamily="34" charset="-122"/>
              </a:rPr>
              <a:t>Free Space</a:t>
            </a:r>
            <a:endParaRPr lang="en-US" sz="1400" dirty="0">
              <a:latin typeface="Microsoft YaHei" panose="020B0503020204020204" pitchFamily="34" charset="-122"/>
              <a:ea typeface="Microsoft YaHei" panose="020B0503020204020204" pitchFamily="34" charset="-122"/>
            </a:endParaRPr>
          </a:p>
        </p:txBody>
      </p:sp>
      <p:cxnSp>
        <p:nvCxnSpPr>
          <p:cNvPr id="13" name="直接箭头连接符 12"/>
          <p:cNvCxnSpPr/>
          <p:nvPr/>
        </p:nvCxnSpPr>
        <p:spPr>
          <a:xfrm flipV="1">
            <a:off x="4036606" y="3255996"/>
            <a:ext cx="0" cy="31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837405" y="4591970"/>
            <a:ext cx="0" cy="405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523465" y="3521497"/>
            <a:ext cx="1211107" cy="261724"/>
          </a:xfrm>
          <a:prstGeom prst="rect">
            <a:avLst/>
          </a:prstGeom>
          <a:noFill/>
        </p:spPr>
        <p:txBody>
          <a:bodyPr wrap="square" rtlCol="0">
            <a:spAutoFit/>
          </a:bodyPr>
          <a:lstStyle/>
          <a:p>
            <a:pPr algn="ctr"/>
            <a:r>
              <a:rPr lang="en-US" altLang="zh-CN" sz="1400" dirty="0" err="1">
                <a:latin typeface="Microsoft YaHei" panose="020B0503020204020204" pitchFamily="34" charset="-122"/>
                <a:ea typeface="Microsoft YaHei" panose="020B0503020204020204" pitchFamily="34" charset="-122"/>
              </a:rPr>
              <a:t>p</a:t>
            </a:r>
            <a:r>
              <a:rPr lang="en-US" altLang="zh-CN" sz="1400" dirty="0" err="1" smtClean="0">
                <a:latin typeface="Microsoft YaHei" panose="020B0503020204020204" pitchFamily="34" charset="-122"/>
                <a:ea typeface="Microsoft YaHei" panose="020B0503020204020204" pitchFamily="34" charset="-122"/>
              </a:rPr>
              <a:t>d_lower</a:t>
            </a:r>
            <a:endParaRPr lang="en-US" sz="1400" dirty="0">
              <a:latin typeface="Microsoft YaHei" panose="020B0503020204020204" pitchFamily="34" charset="-122"/>
              <a:ea typeface="Microsoft YaHei" panose="020B0503020204020204" pitchFamily="34" charset="-122"/>
            </a:endParaRPr>
          </a:p>
        </p:txBody>
      </p:sp>
      <p:sp>
        <p:nvSpPr>
          <p:cNvPr id="50" name="文本框 49"/>
          <p:cNvSpPr txBox="1"/>
          <p:nvPr/>
        </p:nvSpPr>
        <p:spPr>
          <a:xfrm>
            <a:off x="3330569" y="4384492"/>
            <a:ext cx="1211107" cy="261724"/>
          </a:xfrm>
          <a:prstGeom prst="rect">
            <a:avLst/>
          </a:prstGeom>
          <a:noFill/>
        </p:spPr>
        <p:txBody>
          <a:bodyPr wrap="square" rtlCol="0">
            <a:spAutoFit/>
          </a:bodyPr>
          <a:lstStyle/>
          <a:p>
            <a:pPr algn="ctr"/>
            <a:r>
              <a:rPr lang="en-US" altLang="zh-CN" sz="1400" dirty="0" err="1" smtClean="0">
                <a:latin typeface="Microsoft YaHei" panose="020B0503020204020204" pitchFamily="34" charset="-122"/>
                <a:ea typeface="Microsoft YaHei" panose="020B0503020204020204" pitchFamily="34" charset="-122"/>
              </a:rPr>
              <a:t>pd_upper</a:t>
            </a:r>
            <a:endParaRPr lang="en-US" sz="1400" dirty="0">
              <a:latin typeface="Microsoft YaHei" panose="020B0503020204020204" pitchFamily="34" charset="-122"/>
              <a:ea typeface="Microsoft YaHei" panose="020B0503020204020204" pitchFamily="34" charset="-122"/>
            </a:endParaRPr>
          </a:p>
        </p:txBody>
      </p:sp>
      <p:sp>
        <p:nvSpPr>
          <p:cNvPr id="55" name="任意多边形 54"/>
          <p:cNvSpPr/>
          <p:nvPr/>
        </p:nvSpPr>
        <p:spPr bwMode="auto">
          <a:xfrm>
            <a:off x="2232248" y="3266552"/>
            <a:ext cx="1613761" cy="2297389"/>
          </a:xfrm>
          <a:custGeom>
            <a:avLst/>
            <a:gdLst>
              <a:gd name="connsiteX0" fmla="*/ 73890 w 1767609"/>
              <a:gd name="connsiteY0" fmla="*/ 0 h 2701636"/>
              <a:gd name="connsiteX1" fmla="*/ 32327 w 1767609"/>
              <a:gd name="connsiteY1" fmla="*/ 322118 h 2701636"/>
              <a:gd name="connsiteX2" fmla="*/ 489527 w 1767609"/>
              <a:gd name="connsiteY2" fmla="*/ 1652154 h 2701636"/>
              <a:gd name="connsiteX3" fmla="*/ 1767609 w 1767609"/>
              <a:gd name="connsiteY3" fmla="*/ 2701636 h 2701636"/>
            </a:gdLst>
            <a:ahLst/>
            <a:cxnLst>
              <a:cxn ang="0">
                <a:pos x="connsiteX0" y="connsiteY0"/>
              </a:cxn>
              <a:cxn ang="0">
                <a:pos x="connsiteX1" y="connsiteY1"/>
              </a:cxn>
              <a:cxn ang="0">
                <a:pos x="connsiteX2" y="connsiteY2"/>
              </a:cxn>
              <a:cxn ang="0">
                <a:pos x="connsiteX3" y="connsiteY3"/>
              </a:cxn>
            </a:cxnLst>
            <a:rect l="l" t="t" r="r" b="b"/>
            <a:pathLst>
              <a:path w="1767609" h="2701636">
                <a:moveTo>
                  <a:pt x="73890" y="0"/>
                </a:moveTo>
                <a:cubicBezTo>
                  <a:pt x="18472" y="23379"/>
                  <a:pt x="-36946" y="46759"/>
                  <a:pt x="32327" y="322118"/>
                </a:cubicBezTo>
                <a:cubicBezTo>
                  <a:pt x="101600" y="597477"/>
                  <a:pt x="200313" y="1255568"/>
                  <a:pt x="489527" y="1652154"/>
                </a:cubicBezTo>
                <a:cubicBezTo>
                  <a:pt x="778741" y="2048740"/>
                  <a:pt x="1584036" y="2523259"/>
                  <a:pt x="1767609" y="2701636"/>
                </a:cubicBezTo>
              </a:path>
            </a:pathLst>
          </a:custGeom>
          <a:noFill/>
          <a:ln w="12700">
            <a:solidFill>
              <a:schemeClr val="tx1"/>
            </a:solidFill>
            <a:headEnd type="none"/>
            <a:tail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6" name="任意多边形 55"/>
          <p:cNvSpPr/>
          <p:nvPr/>
        </p:nvSpPr>
        <p:spPr bwMode="auto">
          <a:xfrm>
            <a:off x="2984237" y="3248880"/>
            <a:ext cx="852286" cy="1935109"/>
          </a:xfrm>
          <a:custGeom>
            <a:avLst/>
            <a:gdLst>
              <a:gd name="connsiteX0" fmla="*/ 60702 w 933539"/>
              <a:gd name="connsiteY0" fmla="*/ 0 h 2275609"/>
              <a:gd name="connsiteX1" fmla="*/ 91875 w 933539"/>
              <a:gd name="connsiteY1" fmla="*/ 1589809 h 2275609"/>
              <a:gd name="connsiteX2" fmla="*/ 933539 w 933539"/>
              <a:gd name="connsiteY2" fmla="*/ 2275609 h 2275609"/>
            </a:gdLst>
            <a:ahLst/>
            <a:cxnLst>
              <a:cxn ang="0">
                <a:pos x="connsiteX0" y="connsiteY0"/>
              </a:cxn>
              <a:cxn ang="0">
                <a:pos x="connsiteX1" y="connsiteY1"/>
              </a:cxn>
              <a:cxn ang="0">
                <a:pos x="connsiteX2" y="connsiteY2"/>
              </a:cxn>
            </a:cxnLst>
            <a:rect l="l" t="t" r="r" b="b"/>
            <a:pathLst>
              <a:path w="933539" h="2275609">
                <a:moveTo>
                  <a:pt x="60702" y="0"/>
                </a:moveTo>
                <a:cubicBezTo>
                  <a:pt x="3552" y="605270"/>
                  <a:pt x="-53598" y="1210541"/>
                  <a:pt x="91875" y="1589809"/>
                </a:cubicBezTo>
                <a:cubicBezTo>
                  <a:pt x="237348" y="1969077"/>
                  <a:pt x="933539" y="2275609"/>
                  <a:pt x="933539" y="2275609"/>
                </a:cubicBezTo>
              </a:path>
            </a:pathLst>
          </a:custGeom>
          <a:noFill/>
          <a:ln w="12700">
            <a:solidFill>
              <a:schemeClr val="tx1"/>
            </a:solidFill>
            <a:headEnd type="none"/>
            <a:tail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58" name="直接箭头连接符 57"/>
          <p:cNvCxnSpPr/>
          <p:nvPr/>
        </p:nvCxnSpPr>
        <p:spPr>
          <a:xfrm flipH="1">
            <a:off x="481599" y="2315960"/>
            <a:ext cx="1388765" cy="558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3259282" y="2315960"/>
            <a:ext cx="2228843" cy="550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矩形 60"/>
          <p:cNvSpPr/>
          <p:nvPr/>
        </p:nvSpPr>
        <p:spPr bwMode="auto">
          <a:xfrm>
            <a:off x="5891357" y="2855151"/>
            <a:ext cx="4554688" cy="3018731"/>
          </a:xfrm>
          <a:prstGeom prst="rect">
            <a:avLst/>
          </a:prstGeom>
          <a:solidFill>
            <a:srgbClr val="E0E0E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endParaRPr lang="en-US" sz="1400" dirty="0">
              <a:latin typeface="Microsoft YaHei" panose="020B0503020204020204" pitchFamily="34" charset="-122"/>
              <a:ea typeface="Microsoft YaHei" panose="020B0503020204020204" pitchFamily="34" charset="-122"/>
            </a:endParaRPr>
          </a:p>
        </p:txBody>
      </p:sp>
      <p:sp>
        <p:nvSpPr>
          <p:cNvPr id="62" name="矩形 61"/>
          <p:cNvSpPr/>
          <p:nvPr/>
        </p:nvSpPr>
        <p:spPr bwMode="auto">
          <a:xfrm>
            <a:off x="5891357" y="2846080"/>
            <a:ext cx="1422259" cy="360000"/>
          </a:xfrm>
          <a:prstGeom prst="rect">
            <a:avLst/>
          </a:prstGeom>
          <a:solidFill>
            <a:srgbClr val="00B0F0"/>
          </a:solidFill>
          <a:ln>
            <a:solidFill>
              <a:schemeClr val="tx1"/>
            </a:solidFill>
          </a:ln>
          <a:effectLst/>
        </p:spPr>
        <p:txBody>
          <a:bodyPr vert="horz" wrap="square" lIns="91416" tIns="45708" rIns="91416" bIns="45708" numCol="1" rtlCol="0" anchor="ctr" anchorCtr="0" compatLnSpc="1"/>
          <a:lstStyle/>
          <a:p>
            <a:pPr algn="ctr"/>
            <a:r>
              <a:rPr lang="en-US" altLang="zh-CN" sz="1400" dirty="0" smtClean="0">
                <a:solidFill>
                  <a:srgbClr val="1D02BE"/>
                </a:solidFill>
                <a:latin typeface="Microsoft YaHei" panose="020B0503020204020204" pitchFamily="34" charset="-122"/>
                <a:ea typeface="Microsoft YaHei" panose="020B0503020204020204" pitchFamily="34" charset="-122"/>
              </a:rPr>
              <a:t>Page Header</a:t>
            </a:r>
            <a:endParaRPr lang="en-US" sz="1400" dirty="0">
              <a:solidFill>
                <a:srgbClr val="1D02BE"/>
              </a:solidFill>
              <a:latin typeface="Microsoft YaHei" panose="020B0503020204020204" pitchFamily="34" charset="-122"/>
              <a:ea typeface="Microsoft YaHei" panose="020B0503020204020204" pitchFamily="34" charset="-122"/>
            </a:endParaRPr>
          </a:p>
        </p:txBody>
      </p:sp>
      <p:sp>
        <p:nvSpPr>
          <p:cNvPr id="63" name="矩形 62"/>
          <p:cNvSpPr/>
          <p:nvPr/>
        </p:nvSpPr>
        <p:spPr bwMode="auto">
          <a:xfrm>
            <a:off x="8908664" y="5455887"/>
            <a:ext cx="1537381" cy="417995"/>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Tuple1</a:t>
            </a:r>
            <a:endParaRPr lang="en-US" sz="1400" dirty="0">
              <a:latin typeface="Microsoft YaHei" panose="020B0503020204020204" pitchFamily="34" charset="-122"/>
              <a:ea typeface="Microsoft YaHei" panose="020B0503020204020204" pitchFamily="34" charset="-122"/>
            </a:endParaRPr>
          </a:p>
        </p:txBody>
      </p:sp>
      <p:sp>
        <p:nvSpPr>
          <p:cNvPr id="64" name="矩形 63"/>
          <p:cNvSpPr/>
          <p:nvPr/>
        </p:nvSpPr>
        <p:spPr bwMode="auto">
          <a:xfrm>
            <a:off x="7424908" y="5458907"/>
            <a:ext cx="1487925" cy="417600"/>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Tuple2’</a:t>
            </a:r>
            <a:r>
              <a:rPr lang="zh-CN" altLang="en-US" sz="1400" dirty="0" smtClean="0">
                <a:latin typeface="Microsoft YaHei" panose="020B0503020204020204" pitchFamily="34" charset="-122"/>
                <a:ea typeface="Microsoft YaHei" panose="020B0503020204020204" pitchFamily="34" charset="-122"/>
              </a:rPr>
              <a:t>（</a:t>
            </a:r>
            <a:r>
              <a:rPr lang="en-US" altLang="zh-CN" sz="1400" dirty="0" smtClean="0">
                <a:latin typeface="Microsoft YaHei" panose="020B0503020204020204" pitchFamily="34" charset="-122"/>
                <a:ea typeface="Microsoft YaHei" panose="020B0503020204020204" pitchFamily="34" charset="-122"/>
              </a:rPr>
              <a:t>slot1</a:t>
            </a:r>
            <a:r>
              <a:rPr lang="zh-CN" altLang="en-US" sz="1400" dirty="0" smtClean="0">
                <a:latin typeface="Microsoft YaHei" panose="020B0503020204020204" pitchFamily="34" charset="-122"/>
                <a:ea typeface="Microsoft YaHei" panose="020B0503020204020204" pitchFamily="34" charset="-122"/>
              </a:rPr>
              <a:t>）</a:t>
            </a:r>
            <a:endParaRPr lang="en-US" sz="1400" dirty="0">
              <a:latin typeface="Microsoft YaHei" panose="020B0503020204020204" pitchFamily="34" charset="-122"/>
              <a:ea typeface="Microsoft YaHei" panose="020B0503020204020204" pitchFamily="34" charset="-122"/>
            </a:endParaRPr>
          </a:p>
        </p:txBody>
      </p:sp>
      <p:sp>
        <p:nvSpPr>
          <p:cNvPr id="65" name="矩形 64"/>
          <p:cNvSpPr/>
          <p:nvPr/>
        </p:nvSpPr>
        <p:spPr bwMode="auto">
          <a:xfrm>
            <a:off x="5891357" y="5452862"/>
            <a:ext cx="1533551" cy="417995"/>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a:t>
            </a:r>
            <a:endParaRPr lang="en-US" sz="1400" dirty="0">
              <a:latin typeface="Microsoft YaHei" panose="020B0503020204020204" pitchFamily="34" charset="-122"/>
              <a:ea typeface="Microsoft YaHei" panose="020B0503020204020204" pitchFamily="34" charset="-122"/>
            </a:endParaRPr>
          </a:p>
        </p:txBody>
      </p:sp>
      <p:sp>
        <p:nvSpPr>
          <p:cNvPr id="67" name="矩形 66"/>
          <p:cNvSpPr/>
          <p:nvPr/>
        </p:nvSpPr>
        <p:spPr bwMode="auto">
          <a:xfrm>
            <a:off x="7313616" y="2852133"/>
            <a:ext cx="854630" cy="360179"/>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Slot1</a:t>
            </a:r>
            <a:endParaRPr lang="en-US" sz="1400" dirty="0">
              <a:latin typeface="Microsoft YaHei" panose="020B0503020204020204" pitchFamily="34" charset="-122"/>
              <a:ea typeface="Microsoft YaHei" panose="020B0503020204020204" pitchFamily="34" charset="-122"/>
            </a:endParaRPr>
          </a:p>
        </p:txBody>
      </p:sp>
      <p:sp>
        <p:nvSpPr>
          <p:cNvPr id="68" name="矩形 67"/>
          <p:cNvSpPr/>
          <p:nvPr/>
        </p:nvSpPr>
        <p:spPr bwMode="auto">
          <a:xfrm>
            <a:off x="8169790" y="2842154"/>
            <a:ext cx="765310" cy="365672"/>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Slot2</a:t>
            </a:r>
            <a:endParaRPr lang="en-US" sz="1400" dirty="0">
              <a:latin typeface="Microsoft YaHei" panose="020B0503020204020204" pitchFamily="34" charset="-122"/>
              <a:ea typeface="Microsoft YaHei" panose="020B0503020204020204" pitchFamily="34" charset="-122"/>
            </a:endParaRPr>
          </a:p>
        </p:txBody>
      </p:sp>
      <p:sp>
        <p:nvSpPr>
          <p:cNvPr id="69" name="矩形 68"/>
          <p:cNvSpPr/>
          <p:nvPr/>
        </p:nvSpPr>
        <p:spPr bwMode="auto">
          <a:xfrm>
            <a:off x="8904805" y="2849386"/>
            <a:ext cx="754054" cy="365672"/>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Item1</a:t>
            </a:r>
            <a:endParaRPr lang="en-US" sz="1400" dirty="0">
              <a:latin typeface="Microsoft YaHei" panose="020B0503020204020204" pitchFamily="34" charset="-122"/>
              <a:ea typeface="Microsoft YaHei" panose="020B0503020204020204" pitchFamily="34" charset="-122"/>
            </a:endParaRPr>
          </a:p>
        </p:txBody>
      </p:sp>
      <p:cxnSp>
        <p:nvCxnSpPr>
          <p:cNvPr id="70" name="直接箭头连接符 69"/>
          <p:cNvCxnSpPr/>
          <p:nvPr/>
        </p:nvCxnSpPr>
        <p:spPr>
          <a:xfrm>
            <a:off x="6681049" y="3443106"/>
            <a:ext cx="100675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6711039" y="3467837"/>
            <a:ext cx="1692966" cy="307777"/>
          </a:xfrm>
          <a:prstGeom prst="rect">
            <a:avLst/>
          </a:prstGeom>
          <a:noFill/>
        </p:spPr>
        <p:txBody>
          <a:bodyPr wrap="square" rtlCol="0">
            <a:spAutoFit/>
          </a:bodyPr>
          <a:lstStyle/>
          <a:p>
            <a:pPr algn="ctr"/>
            <a:r>
              <a:rPr lang="en-US" altLang="zh-CN" sz="1400" dirty="0" smtClean="0">
                <a:latin typeface="Microsoft YaHei" panose="020B0503020204020204" pitchFamily="34" charset="-122"/>
                <a:ea typeface="Microsoft YaHei" panose="020B0503020204020204" pitchFamily="34" charset="-122"/>
              </a:rPr>
              <a:t>Item</a:t>
            </a:r>
            <a:r>
              <a:rPr lang="zh-CN" altLang="en-US" sz="1400" dirty="0" smtClean="0">
                <a:latin typeface="Microsoft YaHei" panose="020B0503020204020204" pitchFamily="34" charset="-122"/>
                <a:ea typeface="Microsoft YaHei" panose="020B0503020204020204" pitchFamily="34" charset="-122"/>
              </a:rPr>
              <a:t>数组扩展方向</a:t>
            </a:r>
            <a:endParaRPr lang="en-US" sz="1400" dirty="0">
              <a:latin typeface="Microsoft YaHei" panose="020B0503020204020204" pitchFamily="34" charset="-122"/>
              <a:ea typeface="Microsoft YaHei" panose="020B0503020204020204" pitchFamily="34" charset="-122"/>
            </a:endParaRPr>
          </a:p>
        </p:txBody>
      </p:sp>
      <p:sp>
        <p:nvSpPr>
          <p:cNvPr id="73" name="文本框 72"/>
          <p:cNvSpPr txBox="1"/>
          <p:nvPr/>
        </p:nvSpPr>
        <p:spPr>
          <a:xfrm>
            <a:off x="7538592" y="4933108"/>
            <a:ext cx="1423665" cy="262403"/>
          </a:xfrm>
          <a:prstGeom prst="rect">
            <a:avLst/>
          </a:prstGeom>
          <a:noFill/>
        </p:spPr>
        <p:txBody>
          <a:bodyPr wrap="square" rtlCol="0">
            <a:spAutoFit/>
          </a:bodyPr>
          <a:lstStyle/>
          <a:p>
            <a:pPr algn="ctr"/>
            <a:r>
              <a:rPr lang="en-US" altLang="zh-CN" sz="1400" dirty="0" smtClean="0">
                <a:latin typeface="Microsoft YaHei" panose="020B0503020204020204" pitchFamily="34" charset="-122"/>
                <a:ea typeface="Microsoft YaHei" panose="020B0503020204020204" pitchFamily="34" charset="-122"/>
              </a:rPr>
              <a:t>Tuple</a:t>
            </a:r>
            <a:r>
              <a:rPr lang="zh-CN" altLang="en-US" sz="1400" dirty="0" smtClean="0">
                <a:latin typeface="Microsoft YaHei" panose="020B0503020204020204" pitchFamily="34" charset="-122"/>
                <a:ea typeface="Microsoft YaHei" panose="020B0503020204020204" pitchFamily="34" charset="-122"/>
              </a:rPr>
              <a:t>放置方向</a:t>
            </a:r>
            <a:endParaRPr lang="en-US" sz="1400" dirty="0">
              <a:latin typeface="Microsoft YaHei" panose="020B0503020204020204" pitchFamily="34" charset="-122"/>
              <a:ea typeface="Microsoft YaHei" panose="020B0503020204020204" pitchFamily="34" charset="-122"/>
            </a:endParaRPr>
          </a:p>
        </p:txBody>
      </p:sp>
      <p:sp>
        <p:nvSpPr>
          <p:cNvPr id="74" name="文本框 73"/>
          <p:cNvSpPr txBox="1"/>
          <p:nvPr/>
        </p:nvSpPr>
        <p:spPr>
          <a:xfrm>
            <a:off x="7488748" y="4269436"/>
            <a:ext cx="1423665" cy="262403"/>
          </a:xfrm>
          <a:prstGeom prst="rect">
            <a:avLst/>
          </a:prstGeom>
          <a:noFill/>
        </p:spPr>
        <p:txBody>
          <a:bodyPr wrap="square" rtlCol="0">
            <a:spAutoFit/>
          </a:bodyPr>
          <a:lstStyle/>
          <a:p>
            <a:pPr algn="ctr"/>
            <a:r>
              <a:rPr lang="en-US" altLang="zh-CN" sz="1400" dirty="0" smtClean="0">
                <a:latin typeface="Microsoft YaHei" panose="020B0503020204020204" pitchFamily="34" charset="-122"/>
                <a:ea typeface="Microsoft YaHei" panose="020B0503020204020204" pitchFamily="34" charset="-122"/>
              </a:rPr>
              <a:t>Free Space</a:t>
            </a:r>
            <a:endParaRPr lang="en-US" sz="1400" dirty="0">
              <a:latin typeface="Microsoft YaHei" panose="020B0503020204020204" pitchFamily="34" charset="-122"/>
              <a:ea typeface="Microsoft YaHei" panose="020B0503020204020204" pitchFamily="34" charset="-122"/>
            </a:endParaRPr>
          </a:p>
        </p:txBody>
      </p:sp>
      <p:cxnSp>
        <p:nvCxnSpPr>
          <p:cNvPr id="75" name="直接箭头连接符 74"/>
          <p:cNvCxnSpPr/>
          <p:nvPr/>
        </p:nvCxnSpPr>
        <p:spPr>
          <a:xfrm flipV="1">
            <a:off x="6649486" y="3571374"/>
            <a:ext cx="0" cy="320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a:off x="5990017" y="5025066"/>
            <a:ext cx="0" cy="406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6214864" y="3862457"/>
            <a:ext cx="1088943" cy="262403"/>
          </a:xfrm>
          <a:prstGeom prst="rect">
            <a:avLst/>
          </a:prstGeom>
          <a:noFill/>
        </p:spPr>
        <p:txBody>
          <a:bodyPr wrap="square" rtlCol="0">
            <a:spAutoFit/>
          </a:bodyPr>
          <a:lstStyle/>
          <a:p>
            <a:pPr algn="ctr"/>
            <a:r>
              <a:rPr lang="en-US" altLang="zh-CN" sz="1400" dirty="0" err="1">
                <a:latin typeface="Microsoft YaHei" panose="020B0503020204020204" pitchFamily="34" charset="-122"/>
                <a:ea typeface="Microsoft YaHei" panose="020B0503020204020204" pitchFamily="34" charset="-122"/>
              </a:rPr>
              <a:t>p</a:t>
            </a:r>
            <a:r>
              <a:rPr lang="en-US" altLang="zh-CN" sz="1400" dirty="0" err="1" smtClean="0">
                <a:latin typeface="Microsoft YaHei" panose="020B0503020204020204" pitchFamily="34" charset="-122"/>
                <a:ea typeface="Microsoft YaHei" panose="020B0503020204020204" pitchFamily="34" charset="-122"/>
              </a:rPr>
              <a:t>d_lower</a:t>
            </a:r>
            <a:endParaRPr lang="en-US" sz="1400" dirty="0">
              <a:latin typeface="Microsoft YaHei" panose="020B0503020204020204" pitchFamily="34" charset="-122"/>
              <a:ea typeface="Microsoft YaHei" panose="020B0503020204020204" pitchFamily="34" charset="-122"/>
            </a:endParaRPr>
          </a:p>
        </p:txBody>
      </p:sp>
      <p:sp>
        <p:nvSpPr>
          <p:cNvPr id="78" name="文本框 77"/>
          <p:cNvSpPr txBox="1"/>
          <p:nvPr/>
        </p:nvSpPr>
        <p:spPr>
          <a:xfrm>
            <a:off x="5813141" y="4751869"/>
            <a:ext cx="1088943" cy="262403"/>
          </a:xfrm>
          <a:prstGeom prst="rect">
            <a:avLst/>
          </a:prstGeom>
          <a:noFill/>
        </p:spPr>
        <p:txBody>
          <a:bodyPr wrap="square" rtlCol="0">
            <a:spAutoFit/>
          </a:bodyPr>
          <a:lstStyle/>
          <a:p>
            <a:pPr algn="ctr"/>
            <a:r>
              <a:rPr lang="en-US" altLang="zh-CN" sz="1400" dirty="0" err="1" smtClean="0">
                <a:latin typeface="Microsoft YaHei" panose="020B0503020204020204" pitchFamily="34" charset="-122"/>
                <a:ea typeface="Microsoft YaHei" panose="020B0503020204020204" pitchFamily="34" charset="-122"/>
              </a:rPr>
              <a:t>pd_upper</a:t>
            </a:r>
            <a:endParaRPr lang="en-US" sz="1400" dirty="0">
              <a:latin typeface="Microsoft YaHei" panose="020B0503020204020204" pitchFamily="34" charset="-122"/>
              <a:ea typeface="Microsoft YaHei" panose="020B0503020204020204" pitchFamily="34" charset="-122"/>
            </a:endParaRPr>
          </a:p>
        </p:txBody>
      </p:sp>
      <p:sp>
        <p:nvSpPr>
          <p:cNvPr id="79" name="任意多边形 78"/>
          <p:cNvSpPr/>
          <p:nvPr/>
        </p:nvSpPr>
        <p:spPr bwMode="auto">
          <a:xfrm flipH="1">
            <a:off x="8916401" y="3228056"/>
            <a:ext cx="1129802" cy="2317632"/>
          </a:xfrm>
          <a:custGeom>
            <a:avLst/>
            <a:gdLst>
              <a:gd name="connsiteX0" fmla="*/ 73890 w 1767609"/>
              <a:gd name="connsiteY0" fmla="*/ 0 h 2701636"/>
              <a:gd name="connsiteX1" fmla="*/ 32327 w 1767609"/>
              <a:gd name="connsiteY1" fmla="*/ 322118 h 2701636"/>
              <a:gd name="connsiteX2" fmla="*/ 489527 w 1767609"/>
              <a:gd name="connsiteY2" fmla="*/ 1652154 h 2701636"/>
              <a:gd name="connsiteX3" fmla="*/ 1767609 w 1767609"/>
              <a:gd name="connsiteY3" fmla="*/ 2701636 h 2701636"/>
            </a:gdLst>
            <a:ahLst/>
            <a:cxnLst>
              <a:cxn ang="0">
                <a:pos x="connsiteX0" y="connsiteY0"/>
              </a:cxn>
              <a:cxn ang="0">
                <a:pos x="connsiteX1" y="connsiteY1"/>
              </a:cxn>
              <a:cxn ang="0">
                <a:pos x="connsiteX2" y="connsiteY2"/>
              </a:cxn>
              <a:cxn ang="0">
                <a:pos x="connsiteX3" y="connsiteY3"/>
              </a:cxn>
            </a:cxnLst>
            <a:rect l="l" t="t" r="r" b="b"/>
            <a:pathLst>
              <a:path w="1767609" h="2701636">
                <a:moveTo>
                  <a:pt x="73890" y="0"/>
                </a:moveTo>
                <a:cubicBezTo>
                  <a:pt x="18472" y="23379"/>
                  <a:pt x="-36946" y="46759"/>
                  <a:pt x="32327" y="322118"/>
                </a:cubicBezTo>
                <a:cubicBezTo>
                  <a:pt x="101600" y="597477"/>
                  <a:pt x="200313" y="1255568"/>
                  <a:pt x="489527" y="1652154"/>
                </a:cubicBezTo>
                <a:cubicBezTo>
                  <a:pt x="778741" y="2048740"/>
                  <a:pt x="1584036" y="2523259"/>
                  <a:pt x="1767609" y="2701636"/>
                </a:cubicBezTo>
              </a:path>
            </a:pathLst>
          </a:custGeom>
          <a:noFill/>
          <a:ln w="12700">
            <a:solidFill>
              <a:schemeClr val="tx1"/>
            </a:solidFill>
            <a:headEnd type="none"/>
            <a:tail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0" name="任意多边形 79"/>
          <p:cNvSpPr/>
          <p:nvPr/>
        </p:nvSpPr>
        <p:spPr bwMode="auto">
          <a:xfrm>
            <a:off x="9165063" y="3205883"/>
            <a:ext cx="930283" cy="2265474"/>
          </a:xfrm>
          <a:custGeom>
            <a:avLst/>
            <a:gdLst>
              <a:gd name="connsiteX0" fmla="*/ 60702 w 933539"/>
              <a:gd name="connsiteY0" fmla="*/ 0 h 2275609"/>
              <a:gd name="connsiteX1" fmla="*/ 91875 w 933539"/>
              <a:gd name="connsiteY1" fmla="*/ 1589809 h 2275609"/>
              <a:gd name="connsiteX2" fmla="*/ 933539 w 933539"/>
              <a:gd name="connsiteY2" fmla="*/ 2275609 h 2275609"/>
            </a:gdLst>
            <a:ahLst/>
            <a:cxnLst>
              <a:cxn ang="0">
                <a:pos x="connsiteX0" y="connsiteY0"/>
              </a:cxn>
              <a:cxn ang="0">
                <a:pos x="connsiteX1" y="connsiteY1"/>
              </a:cxn>
              <a:cxn ang="0">
                <a:pos x="connsiteX2" y="connsiteY2"/>
              </a:cxn>
            </a:cxnLst>
            <a:rect l="l" t="t" r="r" b="b"/>
            <a:pathLst>
              <a:path w="933539" h="2275609">
                <a:moveTo>
                  <a:pt x="60702" y="0"/>
                </a:moveTo>
                <a:cubicBezTo>
                  <a:pt x="3552" y="605270"/>
                  <a:pt x="-53598" y="1210541"/>
                  <a:pt x="91875" y="1589809"/>
                </a:cubicBezTo>
                <a:cubicBezTo>
                  <a:pt x="237348" y="1969077"/>
                  <a:pt x="933539" y="2275609"/>
                  <a:pt x="933539" y="2275609"/>
                </a:cubicBezTo>
              </a:path>
            </a:pathLst>
          </a:custGeom>
          <a:noFill/>
          <a:ln w="12700">
            <a:solidFill>
              <a:schemeClr val="tx1"/>
            </a:solidFill>
            <a:headEnd type="none"/>
            <a:tail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5" name="矩形 104"/>
          <p:cNvSpPr/>
          <p:nvPr/>
        </p:nvSpPr>
        <p:spPr bwMode="auto">
          <a:xfrm>
            <a:off x="9660403" y="2849386"/>
            <a:ext cx="785642" cy="365672"/>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Item2</a:t>
            </a:r>
            <a:endParaRPr lang="en-US" sz="1400" dirty="0">
              <a:latin typeface="Microsoft YaHei" panose="020B0503020204020204" pitchFamily="34" charset="-122"/>
              <a:ea typeface="Microsoft YaHei" panose="020B0503020204020204" pitchFamily="34" charset="-122"/>
            </a:endParaRPr>
          </a:p>
        </p:txBody>
      </p:sp>
      <p:sp>
        <p:nvSpPr>
          <p:cNvPr id="106" name="矩形 105"/>
          <p:cNvSpPr/>
          <p:nvPr/>
        </p:nvSpPr>
        <p:spPr bwMode="auto">
          <a:xfrm>
            <a:off x="5895432" y="3219997"/>
            <a:ext cx="754054" cy="365672"/>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smtClean="0">
                <a:latin typeface="Microsoft YaHei" panose="020B0503020204020204" pitchFamily="34" charset="-122"/>
                <a:ea typeface="Microsoft YaHei" panose="020B0503020204020204" pitchFamily="34" charset="-122"/>
              </a:rPr>
              <a:t>……..</a:t>
            </a:r>
            <a:endParaRPr lang="en-US" sz="1400" dirty="0">
              <a:latin typeface="Microsoft YaHei" panose="020B0503020204020204" pitchFamily="34" charset="-122"/>
              <a:ea typeface="Microsoft YaHei" panose="020B0503020204020204" pitchFamily="34" charset="-122"/>
            </a:endParaRPr>
          </a:p>
        </p:txBody>
      </p:sp>
      <p:sp>
        <p:nvSpPr>
          <p:cNvPr id="107" name="矩形 106"/>
          <p:cNvSpPr/>
          <p:nvPr/>
        </p:nvSpPr>
        <p:spPr bwMode="auto">
          <a:xfrm>
            <a:off x="10811741" y="2842154"/>
            <a:ext cx="1148403" cy="288323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endParaRPr lang="en-US" sz="1400" dirty="0">
              <a:latin typeface="Microsoft YaHei" panose="020B0503020204020204" pitchFamily="34" charset="-122"/>
              <a:ea typeface="Microsoft YaHei" panose="020B0503020204020204" pitchFamily="34" charset="-122"/>
            </a:endParaRPr>
          </a:p>
        </p:txBody>
      </p:sp>
      <p:sp>
        <p:nvSpPr>
          <p:cNvPr id="108" name="文本框 107"/>
          <p:cNvSpPr txBox="1"/>
          <p:nvPr/>
        </p:nvSpPr>
        <p:spPr>
          <a:xfrm>
            <a:off x="10913995" y="2534377"/>
            <a:ext cx="943894" cy="307777"/>
          </a:xfrm>
          <a:prstGeom prst="rect">
            <a:avLst/>
          </a:prstGeom>
          <a:noFill/>
        </p:spPr>
        <p:txBody>
          <a:bodyPr wrap="square" rtlCol="0">
            <a:spAutoFit/>
          </a:bodyPr>
          <a:lstStyle/>
          <a:p>
            <a:pPr algn="ctr"/>
            <a:r>
              <a:rPr lang="zh-CN" altLang="en-US" sz="1400" dirty="0">
                <a:solidFill>
                  <a:schemeClr val="bg1"/>
                </a:solidFill>
                <a:latin typeface="Microsoft YaHei" panose="020B0503020204020204" pitchFamily="34" charset="-122"/>
                <a:ea typeface="Microsoft YaHei" panose="020B0503020204020204" pitchFamily="34" charset="-122"/>
              </a:rPr>
              <a:t>回</a:t>
            </a:r>
            <a:r>
              <a:rPr lang="zh-CN" altLang="en-US" sz="1400" dirty="0" smtClean="0">
                <a:solidFill>
                  <a:schemeClr val="bg1"/>
                </a:solidFill>
                <a:latin typeface="Microsoft YaHei" panose="020B0503020204020204" pitchFamily="34" charset="-122"/>
                <a:ea typeface="Microsoft YaHei" panose="020B0503020204020204" pitchFamily="34" charset="-122"/>
              </a:rPr>
              <a:t>滚段</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66" name="矩形 65"/>
          <p:cNvSpPr/>
          <p:nvPr/>
        </p:nvSpPr>
        <p:spPr bwMode="auto">
          <a:xfrm>
            <a:off x="10831688" y="2853168"/>
            <a:ext cx="1115105" cy="417995"/>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Tuple2</a:t>
            </a:r>
            <a:endParaRPr lang="en-US" sz="1400" dirty="0">
              <a:latin typeface="Microsoft YaHei" panose="020B0503020204020204" pitchFamily="34" charset="-122"/>
              <a:ea typeface="Microsoft YaHei" panose="020B0503020204020204" pitchFamily="34" charset="-122"/>
            </a:endParaRPr>
          </a:p>
        </p:txBody>
      </p:sp>
      <p:cxnSp>
        <p:nvCxnSpPr>
          <p:cNvPr id="111" name="直接箭头连接符 110"/>
          <p:cNvCxnSpPr/>
          <p:nvPr/>
        </p:nvCxnSpPr>
        <p:spPr>
          <a:xfrm>
            <a:off x="11107881" y="2452255"/>
            <a:ext cx="0" cy="42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a:off x="7768933" y="2448790"/>
            <a:ext cx="0" cy="42256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7768933" y="2448790"/>
            <a:ext cx="3338948"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8894694" y="2104886"/>
            <a:ext cx="943894" cy="307777"/>
          </a:xfrm>
          <a:prstGeom prst="rect">
            <a:avLst/>
          </a:prstGeom>
          <a:noFill/>
        </p:spPr>
        <p:txBody>
          <a:bodyPr wrap="square" rtlCol="0">
            <a:spAutoFit/>
          </a:bodyPr>
          <a:lstStyle/>
          <a:p>
            <a:pPr algn="ctr"/>
            <a:r>
              <a:rPr lang="zh-CN" altLang="en-US" sz="1400" dirty="0">
                <a:solidFill>
                  <a:schemeClr val="bg1"/>
                </a:solidFill>
                <a:latin typeface="Microsoft YaHei" panose="020B0503020204020204" pitchFamily="34" charset="-122"/>
                <a:ea typeface="Microsoft YaHei" panose="020B0503020204020204" pitchFamily="34" charset="-122"/>
              </a:rPr>
              <a:t>回</a:t>
            </a:r>
            <a:r>
              <a:rPr lang="zh-CN" altLang="en-US" sz="1400" dirty="0" smtClean="0">
                <a:solidFill>
                  <a:schemeClr val="bg1"/>
                </a:solidFill>
                <a:latin typeface="Microsoft YaHei" panose="020B0503020204020204" pitchFamily="34" charset="-122"/>
                <a:ea typeface="Microsoft YaHei" panose="020B0503020204020204" pitchFamily="34" charset="-122"/>
              </a:rPr>
              <a:t>滚指针</a:t>
            </a:r>
            <a:endParaRPr 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119" name="直接箭头连接符 118"/>
          <p:cNvCxnSpPr/>
          <p:nvPr/>
        </p:nvCxnSpPr>
        <p:spPr>
          <a:xfrm flipH="1">
            <a:off x="7378781" y="5183989"/>
            <a:ext cx="3067264" cy="954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877253" y="665625"/>
            <a:ext cx="6735898" cy="540000"/>
          </a:xfrm>
        </p:spPr>
        <p:txBody>
          <a:bodyPr/>
          <a:lstStyle/>
          <a:p>
            <a:r>
              <a:rPr lang="en-US" altLang="zh-CN" dirty="0" smtClean="0"/>
              <a:t>openGauss</a:t>
            </a:r>
            <a:r>
              <a:rPr lang="zh-CN" altLang="en-US" dirty="0"/>
              <a:t> </a:t>
            </a:r>
            <a:r>
              <a:rPr lang="zh-CN" altLang="en-US" dirty="0" smtClean="0"/>
              <a:t>目录</a:t>
            </a:r>
            <a:endParaRPr lang="zh-CN" altLang="en-US" dirty="0"/>
          </a:p>
        </p:txBody>
      </p:sp>
      <p:sp>
        <p:nvSpPr>
          <p:cNvPr id="43" name="文本占位符 2"/>
          <p:cNvSpPr>
            <a:spLocks noGrp="1"/>
          </p:cNvSpPr>
          <p:nvPr>
            <p:ph type="body" idx="10"/>
          </p:nvPr>
        </p:nvSpPr>
        <p:spPr>
          <a:xfrm>
            <a:off x="3017268" y="4459475"/>
            <a:ext cx="2791748" cy="540000"/>
          </a:xfrm>
        </p:spPr>
        <p:txBody>
          <a:bodyPr>
            <a:normAutofit/>
          </a:bodyPr>
          <a:lstStyle/>
          <a:p>
            <a:pPr marL="285750" indent="-285750">
              <a:buFont typeface="Wingdings" panose="05000000000000000000" pitchFamily="2" charset="2"/>
              <a:buChar char="Ø"/>
            </a:pPr>
            <a:r>
              <a:rPr lang="zh-CN" altLang="en-US" sz="1800" dirty="0" smtClean="0"/>
              <a:t>全密态等值查询原理</a:t>
            </a:r>
            <a:endParaRPr lang="zh-CN" altLang="en-US" sz="1800" dirty="0"/>
          </a:p>
        </p:txBody>
      </p:sp>
      <p:sp>
        <p:nvSpPr>
          <p:cNvPr id="44" name="文本占位符 3"/>
          <p:cNvSpPr>
            <a:spLocks noGrp="1"/>
          </p:cNvSpPr>
          <p:nvPr>
            <p:ph type="body" idx="11"/>
          </p:nvPr>
        </p:nvSpPr>
        <p:spPr>
          <a:xfrm>
            <a:off x="5646740" y="3331519"/>
            <a:ext cx="1715726" cy="540000"/>
          </a:xfrm>
        </p:spPr>
        <p:txBody>
          <a:bodyPr>
            <a:normAutofit/>
          </a:bodyPr>
          <a:lstStyle/>
          <a:p>
            <a:pPr marL="285750" indent="-285750">
              <a:buFont typeface="Wingdings" panose="05000000000000000000" pitchFamily="2" charset="2"/>
              <a:buChar char="Ø"/>
            </a:pPr>
            <a:r>
              <a:rPr lang="zh-CN" altLang="en-US" sz="1800" dirty="0"/>
              <a:t>线程池</a:t>
            </a:r>
            <a:r>
              <a:rPr lang="zh-CN" altLang="en-US" sz="1800" dirty="0" smtClean="0"/>
              <a:t>原理</a:t>
            </a:r>
            <a:endParaRPr lang="zh-CN" altLang="en-US" sz="1800" dirty="0"/>
          </a:p>
        </p:txBody>
      </p:sp>
      <p:sp>
        <p:nvSpPr>
          <p:cNvPr id="45" name="文本占位符 4"/>
          <p:cNvSpPr>
            <a:spLocks noGrp="1"/>
          </p:cNvSpPr>
          <p:nvPr>
            <p:ph type="body" idx="12"/>
          </p:nvPr>
        </p:nvSpPr>
        <p:spPr>
          <a:xfrm>
            <a:off x="3018049" y="4034650"/>
            <a:ext cx="2025220" cy="540000"/>
          </a:xfrm>
        </p:spPr>
        <p:txBody>
          <a:bodyPr>
            <a:normAutofit/>
          </a:bodyPr>
          <a:lstStyle/>
          <a:p>
            <a:pPr marL="285750" indent="-285750">
              <a:buFont typeface="Wingdings" panose="05000000000000000000" pitchFamily="2" charset="2"/>
              <a:buChar char="Ø"/>
            </a:pPr>
            <a:r>
              <a:rPr lang="zh-CN" altLang="en-US" sz="1800" dirty="0"/>
              <a:t>极致</a:t>
            </a:r>
            <a:r>
              <a:rPr lang="en-US" altLang="zh-CN" sz="1800" dirty="0" smtClean="0"/>
              <a:t>RTO</a:t>
            </a:r>
            <a:r>
              <a:rPr lang="zh-CN" altLang="en-US" sz="1800" dirty="0" smtClean="0"/>
              <a:t>优化</a:t>
            </a:r>
            <a:endParaRPr lang="zh-CN" altLang="en-US" sz="1800" dirty="0"/>
          </a:p>
        </p:txBody>
      </p:sp>
      <p:sp>
        <p:nvSpPr>
          <p:cNvPr id="46" name="文本占位符 5"/>
          <p:cNvSpPr>
            <a:spLocks noGrp="1"/>
          </p:cNvSpPr>
          <p:nvPr>
            <p:ph type="body" idx="13"/>
          </p:nvPr>
        </p:nvSpPr>
        <p:spPr>
          <a:xfrm>
            <a:off x="7911230" y="3331519"/>
            <a:ext cx="2123643" cy="540000"/>
          </a:xfrm>
        </p:spPr>
        <p:txBody>
          <a:bodyPr>
            <a:normAutofit/>
          </a:bodyPr>
          <a:lstStyle/>
          <a:p>
            <a:pPr marL="285750" indent="-285750">
              <a:buFont typeface="Wingdings" panose="05000000000000000000" pitchFamily="2" charset="2"/>
              <a:buChar char="Ø"/>
            </a:pPr>
            <a:r>
              <a:rPr lang="zh-CN" altLang="en-US" sz="1800" dirty="0" smtClean="0"/>
              <a:t>增量检查点原理</a:t>
            </a:r>
            <a:endParaRPr lang="zh-CN" altLang="en-US" sz="1800" dirty="0"/>
          </a:p>
        </p:txBody>
      </p:sp>
      <p:sp>
        <p:nvSpPr>
          <p:cNvPr id="47" name="文本占位符 2"/>
          <p:cNvSpPr txBox="1"/>
          <p:nvPr/>
        </p:nvSpPr>
        <p:spPr>
          <a:xfrm>
            <a:off x="1184334" y="2169821"/>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架构</a:t>
            </a:r>
            <a:endParaRPr lang="zh-CN" altLang="en-US" dirty="0"/>
          </a:p>
        </p:txBody>
      </p:sp>
      <p:sp>
        <p:nvSpPr>
          <p:cNvPr id="48" name="文本占位符 2"/>
          <p:cNvSpPr txBox="1"/>
          <p:nvPr/>
        </p:nvSpPr>
        <p:spPr>
          <a:xfrm>
            <a:off x="1182624" y="2783147"/>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b="1" dirty="0" smtClean="0"/>
              <a:t>openGauss </a:t>
            </a:r>
            <a:r>
              <a:rPr lang="zh-CN" altLang="en-US" b="1" dirty="0" smtClean="0"/>
              <a:t>核心技术及实践</a:t>
            </a:r>
            <a:endParaRPr lang="zh-CN" altLang="en-US" b="1" dirty="0"/>
          </a:p>
        </p:txBody>
      </p:sp>
      <p:sp>
        <p:nvSpPr>
          <p:cNvPr id="49" name="文本占位符 5"/>
          <p:cNvSpPr txBox="1"/>
          <p:nvPr/>
        </p:nvSpPr>
        <p:spPr>
          <a:xfrm>
            <a:off x="3028587" y="3315190"/>
            <a:ext cx="228116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a:t>NUMA</a:t>
            </a:r>
            <a:r>
              <a:rPr lang="zh-CN" altLang="en-US" sz="1800" dirty="0"/>
              <a:t>多</a:t>
            </a:r>
            <a:r>
              <a:rPr lang="zh-CN" altLang="en-US" sz="1800" dirty="0" smtClean="0"/>
              <a:t>核优化</a:t>
            </a:r>
            <a:endParaRPr lang="zh-CN" altLang="en-US" sz="1800" dirty="0"/>
          </a:p>
        </p:txBody>
      </p:sp>
      <p:sp>
        <p:nvSpPr>
          <p:cNvPr id="50" name="文本占位符 5"/>
          <p:cNvSpPr txBox="1"/>
          <p:nvPr/>
        </p:nvSpPr>
        <p:spPr>
          <a:xfrm>
            <a:off x="3045263" y="3645430"/>
            <a:ext cx="2988684"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a:t>行列混合引擎</a:t>
            </a:r>
            <a:endParaRPr lang="zh-CN" altLang="en-US" sz="1800" dirty="0"/>
          </a:p>
        </p:txBody>
      </p:sp>
      <p:sp>
        <p:nvSpPr>
          <p:cNvPr id="51" name="文本占位符 2"/>
          <p:cNvSpPr txBox="1"/>
          <p:nvPr/>
        </p:nvSpPr>
        <p:spPr>
          <a:xfrm>
            <a:off x="1180869" y="1522114"/>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开</a:t>
            </a:r>
            <a:r>
              <a:rPr lang="zh-CN" altLang="en-US" dirty="0" smtClean="0"/>
              <a:t>源社区介绍</a:t>
            </a:r>
            <a:endParaRPr lang="zh-CN" altLang="en-US" dirty="0"/>
          </a:p>
        </p:txBody>
      </p:sp>
      <p:sp>
        <p:nvSpPr>
          <p:cNvPr id="52" name="文本占位符 2"/>
          <p:cNvSpPr txBox="1"/>
          <p:nvPr/>
        </p:nvSpPr>
        <p:spPr>
          <a:xfrm>
            <a:off x="1137595" y="5512489"/>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未来技术发展方向</a:t>
            </a:r>
            <a:endParaRPr lang="zh-CN" altLang="en-US" dirty="0"/>
          </a:p>
        </p:txBody>
      </p:sp>
      <p:sp>
        <p:nvSpPr>
          <p:cNvPr id="53" name="文本占位符 5"/>
          <p:cNvSpPr txBox="1"/>
          <p:nvPr/>
        </p:nvSpPr>
        <p:spPr>
          <a:xfrm>
            <a:off x="5652595" y="3635371"/>
            <a:ext cx="241820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MOT</a:t>
            </a:r>
            <a:r>
              <a:rPr lang="zh-CN" altLang="en-US" sz="1800" dirty="0" smtClean="0"/>
              <a:t>内存表原理</a:t>
            </a:r>
            <a:endParaRPr lang="zh-CN" altLang="en-US" sz="1800" dirty="0"/>
          </a:p>
        </p:txBody>
      </p:sp>
      <p:sp>
        <p:nvSpPr>
          <p:cNvPr id="54" name="文本占位符 5"/>
          <p:cNvSpPr txBox="1"/>
          <p:nvPr/>
        </p:nvSpPr>
        <p:spPr>
          <a:xfrm>
            <a:off x="3024194"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AI4DB</a:t>
            </a:r>
            <a:r>
              <a:rPr lang="zh-CN" altLang="en-US" sz="1800" dirty="0" smtClean="0"/>
              <a:t>自治数据库</a:t>
            </a:r>
            <a:endParaRPr lang="zh-CN" altLang="en-US" sz="1800" dirty="0"/>
          </a:p>
        </p:txBody>
      </p:sp>
      <p:sp>
        <p:nvSpPr>
          <p:cNvPr id="55" name="文本占位符 5"/>
          <p:cNvSpPr txBox="1"/>
          <p:nvPr/>
        </p:nvSpPr>
        <p:spPr>
          <a:xfrm>
            <a:off x="1681660" y="331083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smtClean="0"/>
              <a:t>高性能</a:t>
            </a:r>
            <a:endParaRPr lang="zh-CN" altLang="en-US" sz="2000" dirty="0"/>
          </a:p>
        </p:txBody>
      </p:sp>
      <p:sp>
        <p:nvSpPr>
          <p:cNvPr id="56" name="文本占位符 5"/>
          <p:cNvSpPr txBox="1"/>
          <p:nvPr/>
        </p:nvSpPr>
        <p:spPr>
          <a:xfrm>
            <a:off x="1667804" y="4024345"/>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b="1" dirty="0"/>
              <a:t>可用性</a:t>
            </a:r>
            <a:endParaRPr lang="zh-CN" altLang="en-US" sz="2000" b="1" dirty="0"/>
          </a:p>
        </p:txBody>
      </p:sp>
      <p:sp>
        <p:nvSpPr>
          <p:cNvPr id="57" name="文本占位符 5"/>
          <p:cNvSpPr txBox="1"/>
          <p:nvPr/>
        </p:nvSpPr>
        <p:spPr>
          <a:xfrm>
            <a:off x="1685121" y="444691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smtClean="0"/>
              <a:t>安全性</a:t>
            </a:r>
            <a:endParaRPr lang="zh-CN" altLang="en-US" sz="2000" dirty="0"/>
          </a:p>
        </p:txBody>
      </p:sp>
      <p:sp>
        <p:nvSpPr>
          <p:cNvPr id="58" name="文本占位符 5"/>
          <p:cNvSpPr txBox="1"/>
          <p:nvPr/>
        </p:nvSpPr>
        <p:spPr>
          <a:xfrm>
            <a:off x="1671265" y="4859086"/>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a:t>易运维</a:t>
            </a:r>
            <a:endParaRPr lang="zh-CN" altLang="en-US" sz="2000" dirty="0"/>
          </a:p>
        </p:txBody>
      </p:sp>
      <p:sp>
        <p:nvSpPr>
          <p:cNvPr id="59" name="文本占位符 4"/>
          <p:cNvSpPr txBox="1"/>
          <p:nvPr/>
        </p:nvSpPr>
        <p:spPr>
          <a:xfrm>
            <a:off x="7911230" y="3658999"/>
            <a:ext cx="2582860"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Inplace</a:t>
            </a:r>
            <a:r>
              <a:rPr lang="en-US" altLang="zh-CN" sz="1800" dirty="0" smtClean="0"/>
              <a:t> Update</a:t>
            </a:r>
            <a:r>
              <a:rPr lang="zh-CN" altLang="en-US" sz="1800" dirty="0" smtClean="0"/>
              <a:t>引擎</a:t>
            </a:r>
            <a:endParaRPr lang="zh-CN" altLang="en-US" sz="1800" dirty="0"/>
          </a:p>
        </p:txBody>
      </p:sp>
      <p:sp>
        <p:nvSpPr>
          <p:cNvPr id="60" name="文本占位符 2"/>
          <p:cNvSpPr txBox="1"/>
          <p:nvPr/>
        </p:nvSpPr>
        <p:spPr>
          <a:xfrm>
            <a:off x="5646740" y="4459475"/>
            <a:ext cx="2791748"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smtClean="0"/>
              <a:t>账本数据库</a:t>
            </a:r>
            <a:endParaRPr lang="zh-CN" altLang="en-US" sz="1800" dirty="0"/>
          </a:p>
        </p:txBody>
      </p:sp>
      <p:sp>
        <p:nvSpPr>
          <p:cNvPr id="61" name="文本占位符 4"/>
          <p:cNvSpPr txBox="1"/>
          <p:nvPr/>
        </p:nvSpPr>
        <p:spPr>
          <a:xfrm>
            <a:off x="5647520" y="4034650"/>
            <a:ext cx="2573533"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Paxos</a:t>
            </a:r>
            <a:r>
              <a:rPr lang="zh-CN" altLang="en-US" sz="1800" dirty="0" smtClean="0"/>
              <a:t>协议自选主</a:t>
            </a:r>
            <a:endParaRPr lang="zh-CN" altLang="en-US" sz="1800" dirty="0"/>
          </a:p>
        </p:txBody>
      </p:sp>
      <p:sp>
        <p:nvSpPr>
          <p:cNvPr id="62" name="文本占位符 5"/>
          <p:cNvSpPr txBox="1"/>
          <p:nvPr/>
        </p:nvSpPr>
        <p:spPr>
          <a:xfrm>
            <a:off x="5635335"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DB4AI</a:t>
            </a:r>
            <a:r>
              <a:rPr lang="zh-CN" altLang="en-US" sz="1800" dirty="0" smtClean="0"/>
              <a:t>库内</a:t>
            </a:r>
            <a:r>
              <a:rPr lang="en-US" altLang="zh-CN" sz="1800" dirty="0" smtClean="0"/>
              <a:t>AI</a:t>
            </a:r>
            <a:r>
              <a:rPr lang="zh-CN" altLang="en-US" sz="1800" dirty="0" smtClean="0"/>
              <a:t>引擎</a:t>
            </a:r>
            <a:endParaRPr lang="zh-CN" alt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573159"/>
            <a:ext cx="7096974" cy="540000"/>
          </a:xfrm>
        </p:spPr>
        <p:txBody>
          <a:bodyPr/>
          <a:lstStyle/>
          <a:p>
            <a:r>
              <a:rPr lang="en-US" altLang="zh-CN" dirty="0" smtClean="0"/>
              <a:t>openGauss </a:t>
            </a:r>
            <a:r>
              <a:rPr lang="zh-CN" altLang="en-US" dirty="0" smtClean="0"/>
              <a:t>数据库双机企业部署场景</a:t>
            </a:r>
            <a:endParaRPr lang="zh-CN" altLang="en-US" dirty="0"/>
          </a:p>
        </p:txBody>
      </p:sp>
      <p:sp>
        <p:nvSpPr>
          <p:cNvPr id="47" name="文本框 46"/>
          <p:cNvSpPr txBox="1"/>
          <p:nvPr/>
        </p:nvSpPr>
        <p:spPr>
          <a:xfrm>
            <a:off x="949134" y="2393931"/>
            <a:ext cx="5760640" cy="3018896"/>
          </a:xfrm>
          <a:prstGeom prst="rect">
            <a:avLst/>
          </a:prstGeom>
          <a:noFill/>
          <a:ln>
            <a:solidFill>
              <a:schemeClr val="tx1"/>
            </a:solidFill>
            <a:prstDash val="dash"/>
          </a:ln>
        </p:spPr>
        <p:txBody>
          <a:bodyPr wrap="square" rtlCol="0">
            <a:noAutofit/>
          </a:bodyPr>
          <a:lstStyle/>
          <a:p>
            <a:endParaRPr lang="zh-CN" altLang="en-US" sz="1600" dirty="0" smtClean="0">
              <a:latin typeface="Microsoft YaHei" panose="020B0503020204020204" pitchFamily="34" charset="-122"/>
              <a:ea typeface="Microsoft YaHei" panose="020B0503020204020204" pitchFamily="34" charset="-122"/>
            </a:endParaRPr>
          </a:p>
        </p:txBody>
      </p:sp>
      <p:sp>
        <p:nvSpPr>
          <p:cNvPr id="50" name="流程图: 磁盘 49"/>
          <p:cNvSpPr/>
          <p:nvPr/>
        </p:nvSpPr>
        <p:spPr bwMode="auto">
          <a:xfrm>
            <a:off x="1597206" y="4836763"/>
            <a:ext cx="1368152" cy="432048"/>
          </a:xfrm>
          <a:prstGeom prst="flowChartMagneticDisk">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54" name="文本框 53"/>
          <p:cNvSpPr txBox="1"/>
          <p:nvPr/>
        </p:nvSpPr>
        <p:spPr>
          <a:xfrm>
            <a:off x="1813230" y="4930257"/>
            <a:ext cx="936104" cy="338554"/>
          </a:xfrm>
          <a:prstGeom prst="rect">
            <a:avLst/>
          </a:prstGeom>
          <a:noFill/>
        </p:spPr>
        <p:txBody>
          <a:bodyPr wrap="squar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Storage</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sp>
        <p:nvSpPr>
          <p:cNvPr id="55" name="圆角矩形 54"/>
          <p:cNvSpPr/>
          <p:nvPr/>
        </p:nvSpPr>
        <p:spPr bwMode="auto">
          <a:xfrm>
            <a:off x="1165157" y="3994153"/>
            <a:ext cx="2456271" cy="482570"/>
          </a:xfrm>
          <a:prstGeom prst="roundRect">
            <a:avLst/>
          </a:prstGeom>
          <a:solidFill>
            <a:srgbClr val="00B0F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56" name="文本框 55"/>
          <p:cNvSpPr txBox="1"/>
          <p:nvPr/>
        </p:nvSpPr>
        <p:spPr>
          <a:xfrm>
            <a:off x="1657844" y="4066161"/>
            <a:ext cx="1629886" cy="338554"/>
          </a:xfrm>
          <a:prstGeom prst="rect">
            <a:avLst/>
          </a:prstGeom>
          <a:noFill/>
        </p:spPr>
        <p:txBody>
          <a:bodyPr wrap="square" rtlCol="0">
            <a:spAutoFit/>
          </a:bodyPr>
          <a:lstStyle/>
          <a:p>
            <a:r>
              <a:rPr lang="en-US" altLang="zh-CN" sz="1600" dirty="0" smtClean="0">
                <a:latin typeface="Microsoft YaHei" panose="020B0503020204020204" pitchFamily="34" charset="-122"/>
                <a:ea typeface="Microsoft YaHei" panose="020B0503020204020204" pitchFamily="34" charset="-122"/>
              </a:rPr>
              <a:t>OpenGauss </a:t>
            </a:r>
            <a:r>
              <a:rPr lang="zh-CN" altLang="en-US" sz="1600" dirty="0" smtClean="0">
                <a:latin typeface="Microsoft YaHei" panose="020B0503020204020204" pitchFamily="34" charset="-122"/>
                <a:ea typeface="Microsoft YaHei" panose="020B0503020204020204" pitchFamily="34" charset="-122"/>
              </a:rPr>
              <a:t>主</a:t>
            </a:r>
            <a:endParaRPr lang="zh-CN" altLang="en-US" sz="1600" dirty="0" smtClean="0">
              <a:latin typeface="Microsoft YaHei" panose="020B0503020204020204" pitchFamily="34" charset="-122"/>
              <a:ea typeface="Microsoft YaHei" panose="020B0503020204020204" pitchFamily="34" charset="-122"/>
            </a:endParaRPr>
          </a:p>
        </p:txBody>
      </p:sp>
      <p:sp>
        <p:nvSpPr>
          <p:cNvPr id="57" name="圆角矩形 56"/>
          <p:cNvSpPr/>
          <p:nvPr/>
        </p:nvSpPr>
        <p:spPr bwMode="auto">
          <a:xfrm>
            <a:off x="1165157" y="3252587"/>
            <a:ext cx="5328593" cy="360040"/>
          </a:xfrm>
          <a:prstGeom prst="roundRect">
            <a:avLst/>
          </a:prstGeom>
          <a:solidFill>
            <a:schemeClr val="bg1">
              <a:lumMod val="85000"/>
            </a:schemeClr>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58" name="文本框 57"/>
          <p:cNvSpPr txBox="1"/>
          <p:nvPr/>
        </p:nvSpPr>
        <p:spPr>
          <a:xfrm>
            <a:off x="2904600" y="3271441"/>
            <a:ext cx="1728192" cy="338554"/>
          </a:xfrm>
          <a:prstGeom prst="rect">
            <a:avLst/>
          </a:prstGeom>
          <a:noFill/>
        </p:spPr>
        <p:txBody>
          <a:bodyPr wrap="square" rtlCol="0">
            <a:spAutoFit/>
          </a:bodyPr>
          <a:lstStyle/>
          <a:p>
            <a:r>
              <a:rPr lang="zh-CN" altLang="en-US" sz="1600" dirty="0" smtClean="0">
                <a:latin typeface="Microsoft YaHei" panose="020B0503020204020204" pitchFamily="34" charset="-122"/>
                <a:ea typeface="Microsoft YaHei" panose="020B0503020204020204" pitchFamily="34" charset="-122"/>
              </a:rPr>
              <a:t>网络通道</a:t>
            </a:r>
            <a:r>
              <a:rPr lang="en-US" altLang="zh-CN" sz="1600" dirty="0" smtClean="0">
                <a:latin typeface="Microsoft YaHei" panose="020B0503020204020204" pitchFamily="34" charset="-122"/>
                <a:ea typeface="Microsoft YaHei" panose="020B0503020204020204" pitchFamily="34" charset="-122"/>
              </a:rPr>
              <a:t>10GE</a:t>
            </a:r>
            <a:endParaRPr lang="zh-CN" altLang="en-US" sz="1600" dirty="0" smtClean="0">
              <a:latin typeface="Microsoft YaHei" panose="020B0503020204020204" pitchFamily="34" charset="-122"/>
              <a:ea typeface="Microsoft YaHei" panose="020B0503020204020204" pitchFamily="34" charset="-122"/>
            </a:endParaRPr>
          </a:p>
        </p:txBody>
      </p:sp>
      <p:sp>
        <p:nvSpPr>
          <p:cNvPr id="59" name="圆角矩形 58"/>
          <p:cNvSpPr/>
          <p:nvPr/>
        </p:nvSpPr>
        <p:spPr bwMode="auto">
          <a:xfrm>
            <a:off x="1165157" y="2553993"/>
            <a:ext cx="5328593" cy="338554"/>
          </a:xfrm>
          <a:prstGeom prst="roundRect">
            <a:avLst/>
          </a:prstGeom>
          <a:solidFill>
            <a:srgbClr val="00B0F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0" name="文本框 59"/>
          <p:cNvSpPr txBox="1"/>
          <p:nvPr/>
        </p:nvSpPr>
        <p:spPr>
          <a:xfrm>
            <a:off x="3046562" y="2532507"/>
            <a:ext cx="1728192" cy="338554"/>
          </a:xfrm>
          <a:prstGeom prst="rect">
            <a:avLst/>
          </a:prstGeom>
          <a:noFill/>
        </p:spPr>
        <p:txBody>
          <a:bodyPr wrap="square" rtlCol="0">
            <a:spAutoFit/>
          </a:bodyPr>
          <a:lstStyle/>
          <a:p>
            <a:r>
              <a:rPr lang="zh-CN" altLang="en-US" sz="1600" dirty="0" smtClean="0">
                <a:latin typeface="Microsoft YaHei" panose="020B0503020204020204" pitchFamily="34" charset="-122"/>
                <a:ea typeface="Microsoft YaHei" panose="020B0503020204020204" pitchFamily="34" charset="-122"/>
              </a:rPr>
              <a:t>客户端驱动</a:t>
            </a:r>
            <a:endParaRPr lang="zh-CN" altLang="en-US" sz="1600" dirty="0" smtClean="0">
              <a:latin typeface="Microsoft YaHei" panose="020B0503020204020204" pitchFamily="34" charset="-122"/>
              <a:ea typeface="Microsoft YaHei" panose="020B0503020204020204" pitchFamily="34" charset="-122"/>
            </a:endParaRPr>
          </a:p>
        </p:txBody>
      </p:sp>
      <p:sp>
        <p:nvSpPr>
          <p:cNvPr id="61" name="圆角矩形 60"/>
          <p:cNvSpPr/>
          <p:nvPr/>
        </p:nvSpPr>
        <p:spPr bwMode="auto">
          <a:xfrm>
            <a:off x="949134" y="1836545"/>
            <a:ext cx="5762172" cy="338554"/>
          </a:xfrm>
          <a:prstGeom prst="round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2" name="文本框 61"/>
          <p:cNvSpPr txBox="1"/>
          <p:nvPr/>
        </p:nvSpPr>
        <p:spPr>
          <a:xfrm>
            <a:off x="3161974" y="1821854"/>
            <a:ext cx="1008112" cy="338554"/>
          </a:xfrm>
          <a:prstGeom prst="rect">
            <a:avLst/>
          </a:prstGeom>
          <a:noFill/>
        </p:spPr>
        <p:txBody>
          <a:bodyPr wrap="square" rtlCol="0">
            <a:spAutoFit/>
          </a:bodyPr>
          <a:lstStyle/>
          <a:p>
            <a:r>
              <a:rPr lang="zh-CN" altLang="en-US" sz="1600" dirty="0" smtClean="0">
                <a:solidFill>
                  <a:schemeClr val="bg1"/>
                </a:solidFill>
                <a:latin typeface="Microsoft YaHei" panose="020B0503020204020204" pitchFamily="34" charset="-122"/>
                <a:ea typeface="Microsoft YaHei" panose="020B0503020204020204" pitchFamily="34" charset="-122"/>
              </a:rPr>
              <a:t>业务应用</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sp>
        <p:nvSpPr>
          <p:cNvPr id="63" name="圆角矩形 62"/>
          <p:cNvSpPr/>
          <p:nvPr/>
        </p:nvSpPr>
        <p:spPr bwMode="auto">
          <a:xfrm>
            <a:off x="4109487" y="3994153"/>
            <a:ext cx="2456271" cy="482570"/>
          </a:xfrm>
          <a:prstGeom prst="roundRect">
            <a:avLst/>
          </a:prstGeom>
          <a:solidFill>
            <a:srgbClr val="00B0F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4" name="文本框 63"/>
          <p:cNvSpPr txBox="1"/>
          <p:nvPr/>
        </p:nvSpPr>
        <p:spPr>
          <a:xfrm>
            <a:off x="4602174" y="4066161"/>
            <a:ext cx="1654788" cy="338554"/>
          </a:xfrm>
          <a:prstGeom prst="rect">
            <a:avLst/>
          </a:prstGeom>
          <a:noFill/>
        </p:spPr>
        <p:txBody>
          <a:bodyPr wrap="square" rtlCol="0">
            <a:spAutoFit/>
          </a:bodyPr>
          <a:lstStyle/>
          <a:p>
            <a:r>
              <a:rPr lang="en-US" altLang="zh-CN" sz="1600" dirty="0" smtClean="0">
                <a:latin typeface="Microsoft YaHei" panose="020B0503020204020204" pitchFamily="34" charset="-122"/>
                <a:ea typeface="Microsoft YaHei" panose="020B0503020204020204" pitchFamily="34" charset="-122"/>
              </a:rPr>
              <a:t>OpenGauss </a:t>
            </a:r>
            <a:r>
              <a:rPr lang="zh-CN" altLang="en-US" sz="1600" dirty="0">
                <a:latin typeface="Microsoft YaHei" panose="020B0503020204020204" pitchFamily="34" charset="-122"/>
                <a:ea typeface="Microsoft YaHei" panose="020B0503020204020204" pitchFamily="34" charset="-122"/>
              </a:rPr>
              <a:t>备</a:t>
            </a:r>
            <a:endParaRPr lang="zh-CN" altLang="en-US" sz="1600" dirty="0" smtClean="0">
              <a:latin typeface="Microsoft YaHei" panose="020B0503020204020204" pitchFamily="34" charset="-122"/>
              <a:ea typeface="Microsoft YaHei" panose="020B0503020204020204" pitchFamily="34" charset="-122"/>
            </a:endParaRPr>
          </a:p>
        </p:txBody>
      </p:sp>
      <p:sp>
        <p:nvSpPr>
          <p:cNvPr id="65" name="流程图: 磁盘 64"/>
          <p:cNvSpPr/>
          <p:nvPr/>
        </p:nvSpPr>
        <p:spPr bwMode="auto">
          <a:xfrm>
            <a:off x="4621542" y="4836763"/>
            <a:ext cx="1368152" cy="432048"/>
          </a:xfrm>
          <a:prstGeom prst="flowChartMagneticDisk">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6" name="文本框 65"/>
          <p:cNvSpPr txBox="1"/>
          <p:nvPr/>
        </p:nvSpPr>
        <p:spPr>
          <a:xfrm>
            <a:off x="4837566" y="4930257"/>
            <a:ext cx="936104" cy="338554"/>
          </a:xfrm>
          <a:prstGeom prst="rect">
            <a:avLst/>
          </a:prstGeom>
          <a:noFill/>
        </p:spPr>
        <p:txBody>
          <a:bodyPr wrap="squar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Storage</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cxnSp>
        <p:nvCxnSpPr>
          <p:cNvPr id="67" name="直接连接符 66"/>
          <p:cNvCxnSpPr/>
          <p:nvPr/>
        </p:nvCxnSpPr>
        <p:spPr bwMode="auto">
          <a:xfrm>
            <a:off x="2245278" y="4476723"/>
            <a:ext cx="0" cy="360040"/>
          </a:xfrm>
          <a:prstGeom prst="line">
            <a:avLst/>
          </a:prstGeom>
          <a:noFill/>
          <a:ln w="9525" cap="flat" cmpd="sng" algn="ctr">
            <a:solidFill>
              <a:schemeClr val="tx1"/>
            </a:solidFill>
            <a:prstDash val="solid"/>
            <a:round/>
            <a:headEnd type="none" w="med" len="med"/>
            <a:tailEnd type="none"/>
          </a:ln>
          <a:effectLst/>
        </p:spPr>
      </p:cxnSp>
      <p:cxnSp>
        <p:nvCxnSpPr>
          <p:cNvPr id="68" name="直接连接符 67"/>
          <p:cNvCxnSpPr/>
          <p:nvPr/>
        </p:nvCxnSpPr>
        <p:spPr bwMode="auto">
          <a:xfrm>
            <a:off x="5269614" y="4476723"/>
            <a:ext cx="0" cy="360040"/>
          </a:xfrm>
          <a:prstGeom prst="line">
            <a:avLst/>
          </a:prstGeom>
          <a:noFill/>
          <a:ln w="9525" cap="flat" cmpd="sng" algn="ctr">
            <a:solidFill>
              <a:schemeClr val="tx1"/>
            </a:solidFill>
            <a:prstDash val="solid"/>
            <a:round/>
            <a:headEnd type="none" w="med" len="med"/>
            <a:tailEnd type="none"/>
          </a:ln>
          <a:effectLst/>
        </p:spPr>
      </p:cxnSp>
      <p:cxnSp>
        <p:nvCxnSpPr>
          <p:cNvPr id="69" name="直接连接符 68"/>
          <p:cNvCxnSpPr/>
          <p:nvPr/>
        </p:nvCxnSpPr>
        <p:spPr bwMode="auto">
          <a:xfrm>
            <a:off x="2245278" y="3612627"/>
            <a:ext cx="0" cy="360040"/>
          </a:xfrm>
          <a:prstGeom prst="line">
            <a:avLst/>
          </a:prstGeom>
          <a:noFill/>
          <a:ln w="9525" cap="flat" cmpd="sng" algn="ctr">
            <a:solidFill>
              <a:schemeClr val="tx1"/>
            </a:solidFill>
            <a:prstDash val="solid"/>
            <a:round/>
            <a:headEnd type="none" w="med" len="med"/>
            <a:tailEnd type="none"/>
          </a:ln>
          <a:effectLst/>
        </p:spPr>
      </p:cxnSp>
      <p:cxnSp>
        <p:nvCxnSpPr>
          <p:cNvPr id="70" name="直接连接符 69"/>
          <p:cNvCxnSpPr/>
          <p:nvPr/>
        </p:nvCxnSpPr>
        <p:spPr bwMode="auto">
          <a:xfrm>
            <a:off x="5269614" y="3612627"/>
            <a:ext cx="0" cy="360040"/>
          </a:xfrm>
          <a:prstGeom prst="line">
            <a:avLst/>
          </a:prstGeom>
          <a:noFill/>
          <a:ln w="9525" cap="flat" cmpd="sng" algn="ctr">
            <a:solidFill>
              <a:schemeClr val="tx1"/>
            </a:solidFill>
            <a:prstDash val="solid"/>
            <a:round/>
            <a:headEnd type="none" w="med" len="med"/>
            <a:tailEnd type="none"/>
          </a:ln>
          <a:effectLst/>
        </p:spPr>
      </p:cxnSp>
      <p:cxnSp>
        <p:nvCxnSpPr>
          <p:cNvPr id="71" name="直接连接符 70"/>
          <p:cNvCxnSpPr/>
          <p:nvPr/>
        </p:nvCxnSpPr>
        <p:spPr bwMode="auto">
          <a:xfrm>
            <a:off x="3609464" y="2892547"/>
            <a:ext cx="0" cy="360040"/>
          </a:xfrm>
          <a:prstGeom prst="line">
            <a:avLst/>
          </a:prstGeom>
          <a:noFill/>
          <a:ln w="9525" cap="flat" cmpd="sng" algn="ctr">
            <a:solidFill>
              <a:schemeClr val="tx1"/>
            </a:solidFill>
            <a:prstDash val="solid"/>
            <a:round/>
            <a:headEnd type="none" w="med" len="med"/>
            <a:tailEnd type="none"/>
          </a:ln>
          <a:effectLst/>
        </p:spPr>
      </p:cxnSp>
      <p:cxnSp>
        <p:nvCxnSpPr>
          <p:cNvPr id="72" name="直接连接符 71"/>
          <p:cNvCxnSpPr/>
          <p:nvPr/>
        </p:nvCxnSpPr>
        <p:spPr bwMode="auto">
          <a:xfrm>
            <a:off x="3618891" y="2172467"/>
            <a:ext cx="0" cy="360040"/>
          </a:xfrm>
          <a:prstGeom prst="line">
            <a:avLst/>
          </a:prstGeom>
          <a:noFill/>
          <a:ln w="9525" cap="flat" cmpd="sng" algn="ctr">
            <a:solidFill>
              <a:schemeClr val="tx1"/>
            </a:solidFill>
            <a:prstDash val="solid"/>
            <a:round/>
            <a:headEnd type="none" w="med" len="med"/>
            <a:tailEnd type="none"/>
          </a:ln>
          <a:effectLst/>
        </p:spPr>
      </p:cxnSp>
      <p:sp>
        <p:nvSpPr>
          <p:cNvPr id="73" name="文本框 72"/>
          <p:cNvSpPr txBox="1"/>
          <p:nvPr/>
        </p:nvSpPr>
        <p:spPr>
          <a:xfrm>
            <a:off x="1805742" y="3638458"/>
            <a:ext cx="897924"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读</a:t>
            </a:r>
            <a:r>
              <a:rPr lang="en-US" altLang="zh-CN" dirty="0" smtClean="0">
                <a:solidFill>
                  <a:schemeClr val="bg1"/>
                </a:solidFill>
                <a:latin typeface="Microsoft YaHei" panose="020B0503020204020204" pitchFamily="34" charset="-122"/>
                <a:ea typeface="Microsoft YaHei" panose="020B0503020204020204" pitchFamily="34" charset="-122"/>
              </a:rPr>
              <a:t>/</a:t>
            </a:r>
            <a:r>
              <a:rPr lang="zh-CN" altLang="en-US" dirty="0" smtClean="0">
                <a:solidFill>
                  <a:schemeClr val="bg1"/>
                </a:solidFill>
                <a:latin typeface="Microsoft YaHei" panose="020B0503020204020204" pitchFamily="34" charset="-122"/>
                <a:ea typeface="Microsoft YaHei" panose="020B0503020204020204" pitchFamily="34" charset="-122"/>
              </a:rPr>
              <a:t>写</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74" name="文本框 73"/>
          <p:cNvSpPr txBox="1"/>
          <p:nvPr/>
        </p:nvSpPr>
        <p:spPr>
          <a:xfrm>
            <a:off x="4932080" y="3650812"/>
            <a:ext cx="664145"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只读</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76" name="文本框 75"/>
          <p:cNvSpPr txBox="1"/>
          <p:nvPr/>
        </p:nvSpPr>
        <p:spPr>
          <a:xfrm>
            <a:off x="7755272" y="2249246"/>
            <a:ext cx="3904180" cy="2585323"/>
          </a:xfrm>
          <a:prstGeom prst="rect">
            <a:avLst/>
          </a:prstGeom>
          <a:noFill/>
        </p:spPr>
        <p:txBody>
          <a:bodyPr wrap="square" rtlCol="0">
            <a:spAutoFit/>
          </a:bodyPr>
          <a:lstStyle/>
          <a:p>
            <a:pPr defTabSz="784225" eaLnBrk="0" hangingPunct="0">
              <a:buSzPct val="50000"/>
            </a:pPr>
            <a:r>
              <a:rPr lang="en-US" altLang="zh-CN" dirty="0">
                <a:solidFill>
                  <a:schemeClr val="bg1"/>
                </a:solidFill>
                <a:latin typeface="Microsoft YaHei" panose="020B0503020204020204" pitchFamily="34" charset="-122"/>
                <a:ea typeface="Microsoft YaHei" panose="020B0503020204020204" pitchFamily="34" charset="-122"/>
              </a:rPr>
              <a:t>1</a:t>
            </a:r>
            <a:r>
              <a:rPr lang="zh-CN" altLang="en-US" dirty="0" smtClean="0">
                <a:solidFill>
                  <a:schemeClr val="bg1"/>
                </a:solidFill>
                <a:latin typeface="Microsoft YaHei" panose="020B0503020204020204" pitchFamily="34" charset="-122"/>
                <a:ea typeface="Microsoft YaHei" panose="020B0503020204020204" pitchFamily="34" charset="-122"/>
              </a:rPr>
              <a:t>、</a:t>
            </a:r>
            <a:r>
              <a:rPr lang="zh-CN" altLang="en-US" b="1" dirty="0">
                <a:solidFill>
                  <a:srgbClr val="FFFFFF"/>
                </a:solidFill>
                <a:latin typeface="Microsoft YaHei" panose="020B0503020204020204" pitchFamily="34" charset="-122"/>
                <a:ea typeface="Microsoft YaHei" panose="020B0503020204020204" pitchFamily="34" charset="-122"/>
              </a:rPr>
              <a:t>最多可能丢失的数据的时长</a:t>
            </a:r>
            <a:r>
              <a:rPr lang="en-US" altLang="zh-CN" b="1" dirty="0" smtClean="0">
                <a:solidFill>
                  <a:srgbClr val="FFFFFF"/>
                </a:solidFill>
                <a:latin typeface="Microsoft YaHei" panose="020B0503020204020204" pitchFamily="34" charset="-122"/>
                <a:ea typeface="Microsoft YaHei" panose="020B0503020204020204" pitchFamily="34" charset="-122"/>
              </a:rPr>
              <a:t>(RPO)</a:t>
            </a:r>
            <a:r>
              <a:rPr lang="zh-CN" altLang="en-US" b="1" dirty="0" smtClean="0">
                <a:solidFill>
                  <a:srgbClr val="FFFFFF"/>
                </a:solidFill>
                <a:latin typeface="Microsoft YaHei" panose="020B0503020204020204" pitchFamily="34" charset="-122"/>
                <a:ea typeface="Microsoft YaHei" panose="020B0503020204020204" pitchFamily="34" charset="-122"/>
              </a:rPr>
              <a:t>：</a:t>
            </a:r>
            <a:r>
              <a:rPr lang="zh-CN" altLang="en-US" b="1" dirty="0">
                <a:solidFill>
                  <a:srgbClr val="FFFF00"/>
                </a:solidFill>
                <a:latin typeface="Microsoft YaHei" panose="020B0503020204020204" pitchFamily="34" charset="-122"/>
                <a:ea typeface="Microsoft YaHei" panose="020B0503020204020204" pitchFamily="34" charset="-122"/>
              </a:rPr>
              <a:t>恢复业务系统后与中断时相比的数据损失量，反映恢复数据完整性的指标。</a:t>
            </a:r>
            <a:endParaRPr lang="en-US" altLang="zh-CN" b="1" dirty="0">
              <a:solidFill>
                <a:srgbClr val="FFFF00"/>
              </a:solidFill>
              <a:latin typeface="Microsoft YaHei" panose="020B0503020204020204" pitchFamily="34" charset="-122"/>
              <a:ea typeface="Microsoft YaHei" panose="020B0503020204020204" pitchFamily="34" charset="-122"/>
            </a:endParaRPr>
          </a:p>
          <a:p>
            <a:pPr defTabSz="784225" eaLnBrk="0" hangingPunct="0">
              <a:buSzPct val="50000"/>
            </a:pPr>
            <a:endParaRPr lang="en-US" altLang="zh-CN" b="1" dirty="0">
              <a:solidFill>
                <a:srgbClr val="FFFFFF"/>
              </a:solidFill>
              <a:latin typeface="Microsoft YaHei" panose="020B0503020204020204" pitchFamily="34" charset="-122"/>
              <a:ea typeface="Microsoft YaHei" panose="020B0503020204020204" pitchFamily="34" charset="-122"/>
            </a:endParaRPr>
          </a:p>
          <a:p>
            <a:pPr defTabSz="784225" eaLnBrk="0" hangingPunct="0">
              <a:buSzPct val="50000"/>
            </a:pPr>
            <a:r>
              <a:rPr lang="en-US" altLang="zh-CN" b="1" dirty="0" smtClean="0">
                <a:solidFill>
                  <a:srgbClr val="FFFFFF"/>
                </a:solidFill>
                <a:latin typeface="Microsoft YaHei" panose="020B0503020204020204" pitchFamily="34" charset="-122"/>
                <a:ea typeface="Microsoft YaHei" panose="020B0503020204020204" pitchFamily="34" charset="-122"/>
              </a:rPr>
              <a:t>2</a:t>
            </a:r>
            <a:r>
              <a:rPr lang="zh-CN" altLang="en-US" b="1" dirty="0" smtClean="0">
                <a:solidFill>
                  <a:srgbClr val="FFFFFF"/>
                </a:solidFill>
                <a:latin typeface="Microsoft YaHei" panose="020B0503020204020204" pitchFamily="34" charset="-122"/>
                <a:ea typeface="Microsoft YaHei" panose="020B0503020204020204" pitchFamily="34" charset="-122"/>
              </a:rPr>
              <a:t>、</a:t>
            </a:r>
            <a:r>
              <a:rPr lang="zh-CN" altLang="en-US" b="1" dirty="0">
                <a:solidFill>
                  <a:srgbClr val="FFFFFF"/>
                </a:solidFill>
                <a:latin typeface="Microsoft YaHei" panose="020B0503020204020204" pitchFamily="34" charset="-122"/>
                <a:ea typeface="Microsoft YaHei" panose="020B0503020204020204" pitchFamily="34" charset="-122"/>
              </a:rPr>
              <a:t>系统恢复正常所需要的最大时长</a:t>
            </a:r>
            <a:r>
              <a:rPr lang="en-US" altLang="zh-CN" b="1" dirty="0">
                <a:solidFill>
                  <a:srgbClr val="FFFFFF"/>
                </a:solidFill>
                <a:latin typeface="Microsoft YaHei" panose="020B0503020204020204" pitchFamily="34" charset="-122"/>
                <a:ea typeface="Microsoft YaHei" panose="020B0503020204020204" pitchFamily="34" charset="-122"/>
              </a:rPr>
              <a:t>(RTO)</a:t>
            </a:r>
            <a:r>
              <a:rPr lang="zh-CN" altLang="en-US" b="1" dirty="0" smtClean="0">
                <a:solidFill>
                  <a:srgbClr val="FFFFFF"/>
                </a:solidFill>
                <a:latin typeface="Microsoft YaHei" panose="020B0503020204020204" pitchFamily="34" charset="-122"/>
                <a:ea typeface="Microsoft YaHei" panose="020B0503020204020204" pitchFamily="34" charset="-122"/>
              </a:rPr>
              <a:t>：</a:t>
            </a:r>
            <a:r>
              <a:rPr lang="zh-CN" altLang="en-US" b="1" dirty="0">
                <a:solidFill>
                  <a:srgbClr val="FFFF00"/>
                </a:solidFill>
                <a:latin typeface="Microsoft YaHei" panose="020B0503020204020204" pitchFamily="34" charset="-122"/>
                <a:ea typeface="Microsoft YaHei" panose="020B0503020204020204" pitchFamily="34" charset="-122"/>
              </a:rPr>
              <a:t>业务从中断到恢复正常所需的时间，反映业务恢复及时性的</a:t>
            </a:r>
            <a:r>
              <a:rPr lang="zh-CN" altLang="en-US" b="1" dirty="0" smtClean="0">
                <a:solidFill>
                  <a:srgbClr val="FFFF00"/>
                </a:solidFill>
                <a:latin typeface="Microsoft YaHei" panose="020B0503020204020204" pitchFamily="34" charset="-122"/>
                <a:ea typeface="Microsoft YaHei" panose="020B0503020204020204" pitchFamily="34" charset="-122"/>
              </a:rPr>
              <a:t>指标。</a:t>
            </a:r>
            <a:endParaRPr lang="en-US" altLang="zh-CN" b="1" dirty="0">
              <a:solidFill>
                <a:srgbClr val="FFFFFF"/>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42402" y="552845"/>
            <a:ext cx="11955287" cy="540000"/>
          </a:xfrm>
        </p:spPr>
        <p:txBody>
          <a:bodyPr>
            <a:noAutofit/>
          </a:bodyPr>
          <a:lstStyle/>
          <a:p>
            <a:pPr defTabSz="914400" fontAlgn="base">
              <a:lnSpc>
                <a:spcPct val="110000"/>
              </a:lnSpc>
              <a:spcBef>
                <a:spcPct val="20000"/>
              </a:spcBef>
              <a:spcAft>
                <a:spcPct val="0"/>
              </a:spcAft>
              <a:defRPr/>
            </a:pPr>
            <a:r>
              <a:rPr lang="en-US" altLang="zh-CN" dirty="0" smtClean="0">
                <a:sym typeface="Huawei Sans"/>
              </a:rPr>
              <a:t>openGauss</a:t>
            </a:r>
            <a:r>
              <a:rPr lang="zh-CN" altLang="en-US" dirty="0" smtClean="0">
                <a:sym typeface="Huawei Sans"/>
              </a:rPr>
              <a:t>产品：</a:t>
            </a:r>
            <a:r>
              <a:rPr lang="zh-CN" altLang="en-US" dirty="0">
                <a:sym typeface="Huawei Sans"/>
              </a:rPr>
              <a:t>商用</a:t>
            </a:r>
            <a:r>
              <a:rPr lang="en-US" altLang="zh-CN" dirty="0">
                <a:sym typeface="Huawei Sans"/>
              </a:rPr>
              <a:t>+</a:t>
            </a:r>
            <a:r>
              <a:rPr lang="zh-CN" altLang="en-US" dirty="0">
                <a:sym typeface="Huawei Sans"/>
              </a:rPr>
              <a:t>自用</a:t>
            </a:r>
            <a:r>
              <a:rPr lang="en-US" altLang="zh-CN" dirty="0">
                <a:sym typeface="Huawei Sans"/>
              </a:rPr>
              <a:t>+</a:t>
            </a:r>
            <a:r>
              <a:rPr lang="zh-CN" altLang="en-US" dirty="0">
                <a:sym typeface="Huawei Sans"/>
              </a:rPr>
              <a:t>开源相结合，内核将长期演进</a:t>
            </a:r>
            <a:endParaRPr lang="zh-CN" altLang="en-US" dirty="0">
              <a:sym typeface="Huawei Sans"/>
            </a:endParaRPr>
          </a:p>
        </p:txBody>
      </p:sp>
      <p:sp>
        <p:nvSpPr>
          <p:cNvPr id="58" name="文本框 57"/>
          <p:cNvSpPr txBox="1"/>
          <p:nvPr/>
        </p:nvSpPr>
        <p:spPr>
          <a:xfrm>
            <a:off x="572425" y="2376410"/>
            <a:ext cx="646079" cy="369188"/>
          </a:xfrm>
          <a:prstGeom prst="rect">
            <a:avLst/>
          </a:prstGeom>
          <a:noFill/>
        </p:spPr>
        <p:txBody>
          <a:bodyPr vert="horz" wrap="none" rtlCol="0">
            <a:spAutoFit/>
          </a:bodyPr>
          <a:lstStyle/>
          <a:p>
            <a:pPr defTabSz="1217930"/>
            <a:r>
              <a:rPr lang="zh-CN" altLang="en-US" b="1" dirty="0">
                <a:solidFill>
                  <a:schemeClr val="bg1"/>
                </a:solidFill>
                <a:latin typeface="Microsoft YaHei" panose="020B0503020204020204" pitchFamily="34" charset="-122"/>
                <a:ea typeface="Microsoft YaHei" panose="020B0503020204020204" pitchFamily="34" charset="-122"/>
              </a:rPr>
              <a:t>客户</a:t>
            </a:r>
            <a:endParaRPr lang="zh-CN" altLang="en-US" b="1" dirty="0">
              <a:solidFill>
                <a:schemeClr val="bg1"/>
              </a:solidFill>
              <a:latin typeface="Microsoft YaHei" panose="020B0503020204020204" pitchFamily="34" charset="-122"/>
              <a:ea typeface="Microsoft YaHei" panose="020B0503020204020204" pitchFamily="34" charset="-122"/>
            </a:endParaRPr>
          </a:p>
        </p:txBody>
      </p:sp>
      <p:sp>
        <p:nvSpPr>
          <p:cNvPr id="59" name="文本框 58"/>
          <p:cNvSpPr txBox="1"/>
          <p:nvPr/>
        </p:nvSpPr>
        <p:spPr>
          <a:xfrm>
            <a:off x="420537" y="4811084"/>
            <a:ext cx="1106977" cy="369060"/>
          </a:xfrm>
          <a:prstGeom prst="rect">
            <a:avLst/>
          </a:prstGeom>
          <a:noFill/>
        </p:spPr>
        <p:txBody>
          <a:bodyPr vert="horz" wrap="square" rtlCol="0">
            <a:spAutoFit/>
          </a:bodyPr>
          <a:lstStyle>
            <a:defPPr>
              <a:defRPr lang="zh-CN"/>
            </a:defPPr>
            <a:lvl1pPr>
              <a:defRPr sz="1200" b="1">
                <a:solidFill>
                  <a:srgbClr val="000000"/>
                </a:solidFill>
                <a:latin typeface="Microsoft YaHei" panose="020B0503020204020204" pitchFamily="34" charset="-122"/>
                <a:ea typeface="Microsoft YaHei" panose="020B0503020204020204" pitchFamily="34" charset="-122"/>
              </a:defRPr>
            </a:lvl1pPr>
          </a:lstStyle>
          <a:p>
            <a:pPr algn="ctr" defTabSz="1217930"/>
            <a:r>
              <a:rPr lang="zh-CN" altLang="en-US" sz="1800" dirty="0">
                <a:solidFill>
                  <a:schemeClr val="bg1"/>
                </a:solidFill>
              </a:rPr>
              <a:t>统一内核</a:t>
            </a:r>
            <a:endParaRPr lang="en-US" altLang="zh-CN" sz="1800" dirty="0">
              <a:solidFill>
                <a:schemeClr val="bg1"/>
              </a:solidFill>
            </a:endParaRPr>
          </a:p>
        </p:txBody>
      </p:sp>
      <p:sp>
        <p:nvSpPr>
          <p:cNvPr id="60" name="矩形 59"/>
          <p:cNvSpPr/>
          <p:nvPr/>
        </p:nvSpPr>
        <p:spPr bwMode="auto">
          <a:xfrm flipV="1">
            <a:off x="1484648" y="3694369"/>
            <a:ext cx="9680971" cy="1217559"/>
          </a:xfrm>
          <a:prstGeom prst="rect">
            <a:avLst/>
          </a:prstGeom>
          <a:solidFill>
            <a:schemeClr val="bg1">
              <a:lumMod val="10000"/>
              <a:lumOff val="90000"/>
            </a:schemeClr>
          </a:solidFill>
          <a:ln>
            <a:solidFill>
              <a:schemeClr val="bg1">
                <a:lumMod val="50000"/>
              </a:schemeClr>
            </a:solidFill>
            <a:prstDash val="solid"/>
          </a:ln>
          <a:effectLst/>
        </p:spPr>
        <p:txBody>
          <a:bodyPr rot="0" spcFirstLastPara="0" vertOverflow="overflow" horzOverflow="overflow" vert="horz" wrap="square" lIns="91356" tIns="45678" rIns="91356" bIns="45678" numCol="1" spcCol="0" rtlCol="0" fromWordArt="0" anchor="ctr" anchorCtr="0" forceAA="0" compatLnSpc="1">
            <a:noAutofit/>
          </a:bodyPr>
          <a:lstStyle/>
          <a:p>
            <a:pPr algn="ctr" defTabSz="913765">
              <a:buClr>
                <a:srgbClr val="CC9900"/>
              </a:buClr>
              <a:defRPr/>
            </a:pPr>
            <a:endParaRPr lang="zh-CN" altLang="en-US" sz="1200" kern="0" dirty="0">
              <a:latin typeface="Microsoft YaHei" panose="020B0503020204020204" pitchFamily="34" charset="-122"/>
              <a:ea typeface="Microsoft YaHei" panose="020B0503020204020204" pitchFamily="34" charset="-122"/>
            </a:endParaRPr>
          </a:p>
        </p:txBody>
      </p:sp>
      <p:cxnSp>
        <p:nvCxnSpPr>
          <p:cNvPr id="61" name="直接连接符 60"/>
          <p:cNvCxnSpPr/>
          <p:nvPr/>
        </p:nvCxnSpPr>
        <p:spPr bwMode="auto">
          <a:xfrm>
            <a:off x="477493" y="3570783"/>
            <a:ext cx="10689911" cy="0"/>
          </a:xfrm>
          <a:prstGeom prst="line">
            <a:avLst/>
          </a:prstGeom>
          <a:noFill/>
          <a:ln w="19050" cap="flat" cmpd="sng" algn="ctr">
            <a:solidFill>
              <a:schemeClr val="bg1">
                <a:lumMod val="65000"/>
              </a:schemeClr>
            </a:solidFill>
            <a:prstDash val="dash"/>
            <a:round/>
            <a:headEnd type="none" w="med" len="med"/>
            <a:tailEnd type="none" w="med" len="med"/>
          </a:ln>
          <a:effectLst/>
        </p:spPr>
      </p:cxnSp>
      <p:sp>
        <p:nvSpPr>
          <p:cNvPr id="62" name="文本框 61"/>
          <p:cNvSpPr txBox="1"/>
          <p:nvPr/>
        </p:nvSpPr>
        <p:spPr>
          <a:xfrm>
            <a:off x="4137503" y="3708017"/>
            <a:ext cx="1825428" cy="338294"/>
          </a:xfrm>
          <a:prstGeom prst="rect">
            <a:avLst/>
          </a:prstGeom>
          <a:noFill/>
        </p:spPr>
        <p:txBody>
          <a:bodyPr vert="horz" wrap="none" rtlCol="0" anchor="ctr">
            <a:spAutoFit/>
          </a:bodyPr>
          <a:lstStyle/>
          <a:p>
            <a:pPr algn="ctr" defTabSz="914400">
              <a:defRPr/>
            </a:pPr>
            <a:r>
              <a:rPr lang="zh-CN" altLang="en-US" sz="1600" b="1" kern="0" dirty="0">
                <a:latin typeface="Microsoft YaHei" panose="020B0503020204020204" pitchFamily="34" charset="-122"/>
                <a:ea typeface="Microsoft YaHei" panose="020B0503020204020204" pitchFamily="34" charset="-122"/>
              </a:rPr>
              <a:t>云数据库服务上线</a:t>
            </a:r>
            <a:endParaRPr lang="en-US" altLang="zh-CN" sz="1600" b="1" kern="0" dirty="0">
              <a:latin typeface="Microsoft YaHei" panose="020B0503020204020204" pitchFamily="34" charset="-122"/>
              <a:ea typeface="Microsoft YaHei" panose="020B0503020204020204" pitchFamily="34" charset="-122"/>
            </a:endParaRPr>
          </a:p>
        </p:txBody>
      </p:sp>
      <p:sp>
        <p:nvSpPr>
          <p:cNvPr id="63" name="文本框 62"/>
          <p:cNvSpPr txBox="1"/>
          <p:nvPr/>
        </p:nvSpPr>
        <p:spPr>
          <a:xfrm>
            <a:off x="8985359" y="3786726"/>
            <a:ext cx="1415219" cy="338294"/>
          </a:xfrm>
          <a:prstGeom prst="rect">
            <a:avLst/>
          </a:prstGeom>
          <a:noFill/>
        </p:spPr>
        <p:txBody>
          <a:bodyPr vert="horz" wrap="none" rtlCol="0" anchor="ctr">
            <a:spAutoFit/>
          </a:bodyPr>
          <a:lstStyle/>
          <a:p>
            <a:pPr algn="ctr" defTabSz="914400">
              <a:defRPr/>
            </a:pPr>
            <a:r>
              <a:rPr lang="zh-CN" altLang="en-US" sz="1600" b="1" kern="0" dirty="0">
                <a:latin typeface="Microsoft YaHei" panose="020B0503020204020204" pitchFamily="34" charset="-122"/>
                <a:ea typeface="Microsoft YaHei" panose="020B0503020204020204" pitchFamily="34" charset="-122"/>
              </a:rPr>
              <a:t>计算产业生态</a:t>
            </a:r>
            <a:endParaRPr lang="en-US" altLang="zh-CN" sz="1600" b="1" kern="0" dirty="0">
              <a:latin typeface="Microsoft YaHei" panose="020B0503020204020204" pitchFamily="34" charset="-122"/>
              <a:ea typeface="Microsoft YaHei" panose="020B0503020204020204" pitchFamily="34" charset="-122"/>
            </a:endParaRPr>
          </a:p>
        </p:txBody>
      </p:sp>
      <p:sp>
        <p:nvSpPr>
          <p:cNvPr id="64" name="矩形 63"/>
          <p:cNvSpPr/>
          <p:nvPr/>
        </p:nvSpPr>
        <p:spPr bwMode="auto">
          <a:xfrm>
            <a:off x="1725493" y="4116604"/>
            <a:ext cx="4287833" cy="400698"/>
          </a:xfrm>
          <a:prstGeom prst="rect">
            <a:avLst/>
          </a:prstGeom>
          <a:noFill/>
          <a:ln>
            <a:solidFill>
              <a:schemeClr val="bg1"/>
            </a:solidFill>
          </a:ln>
          <a:effectLst/>
        </p:spPr>
        <p:txBody>
          <a:bodyPr rot="0" spcFirstLastPara="0" vertOverflow="overflow" horzOverflow="overflow" vert="horz" wrap="square" lIns="91356" tIns="45678" rIns="91356" bIns="45678" numCol="1" spcCol="0" rtlCol="0" fromWordArt="0" anchor="ctr" anchorCtr="0" forceAA="0" compatLnSpc="1">
            <a:noAutofit/>
          </a:bodyPr>
          <a:lstStyle/>
          <a:p>
            <a:pPr algn="ctr" defTabSz="913765">
              <a:buClr>
                <a:srgbClr val="CC9900"/>
              </a:buClr>
              <a:defRPr/>
            </a:pPr>
            <a:r>
              <a:rPr lang="en-US" altLang="zh-CN" sz="1200" kern="0" dirty="0" smtClean="0">
                <a:latin typeface="Microsoft YaHei" panose="020B0503020204020204" pitchFamily="34" charset="-122"/>
                <a:ea typeface="Microsoft YaHei" panose="020B0503020204020204" pitchFamily="34" charset="-122"/>
              </a:rPr>
              <a:t>GaussDB</a:t>
            </a:r>
            <a:r>
              <a:rPr lang="zh-CN" altLang="en-US" sz="1200" kern="0" dirty="0" smtClean="0">
                <a:latin typeface="Microsoft YaHei" panose="020B0503020204020204" pitchFamily="34" charset="-122"/>
                <a:ea typeface="Microsoft YaHei" panose="020B0503020204020204" pitchFamily="34" charset="-122"/>
              </a:rPr>
              <a:t>（</a:t>
            </a:r>
            <a:r>
              <a:rPr lang="en-US" altLang="zh-CN" sz="1200" kern="0" dirty="0" smtClean="0">
                <a:latin typeface="Microsoft YaHei" panose="020B0503020204020204" pitchFamily="34" charset="-122"/>
                <a:ea typeface="Microsoft YaHei" panose="020B0503020204020204" pitchFamily="34" charset="-122"/>
              </a:rPr>
              <a:t>for openGauss</a:t>
            </a:r>
            <a:r>
              <a:rPr lang="zh-CN" altLang="en-US" sz="1200" kern="0" dirty="0" smtClean="0">
                <a:latin typeface="Microsoft YaHei" panose="020B0503020204020204" pitchFamily="34" charset="-122"/>
                <a:ea typeface="Microsoft YaHei" panose="020B0503020204020204" pitchFamily="34" charset="-122"/>
              </a:rPr>
              <a:t>）云</a:t>
            </a:r>
            <a:r>
              <a:rPr lang="zh-CN" altLang="en-US" sz="1200" kern="0" dirty="0">
                <a:latin typeface="Microsoft YaHei" panose="020B0503020204020204" pitchFamily="34" charset="-122"/>
                <a:ea typeface="Microsoft YaHei" panose="020B0503020204020204" pitchFamily="34" charset="-122"/>
              </a:rPr>
              <a:t>服务</a:t>
            </a:r>
            <a:endParaRPr lang="en-US" altLang="zh-CN" sz="1200" kern="0" dirty="0">
              <a:latin typeface="Microsoft YaHei" panose="020B0503020204020204" pitchFamily="34" charset="-122"/>
              <a:ea typeface="Microsoft YaHei" panose="020B0503020204020204" pitchFamily="34" charset="-122"/>
            </a:endParaRPr>
          </a:p>
          <a:p>
            <a:pPr algn="ctr" defTabSz="913765">
              <a:buClr>
                <a:srgbClr val="CC9900"/>
              </a:buClr>
              <a:defRPr/>
            </a:pPr>
            <a:r>
              <a:rPr lang="zh-CN" altLang="en-US" sz="1200" kern="0" dirty="0">
                <a:latin typeface="Microsoft YaHei" panose="020B0503020204020204" pitchFamily="34" charset="-122"/>
                <a:ea typeface="Microsoft YaHei" panose="020B0503020204020204" pitchFamily="34" charset="-122"/>
              </a:rPr>
              <a:t>（分布式交易型数据库）</a:t>
            </a:r>
            <a:endParaRPr lang="zh-CN" altLang="en-US" sz="1200" kern="0" dirty="0">
              <a:latin typeface="Microsoft YaHei" panose="020B0503020204020204" pitchFamily="34" charset="-122"/>
              <a:ea typeface="Microsoft YaHei" panose="020B0503020204020204" pitchFamily="34" charset="-122"/>
            </a:endParaRPr>
          </a:p>
        </p:txBody>
      </p:sp>
      <p:sp>
        <p:nvSpPr>
          <p:cNvPr id="65" name="矩形 64"/>
          <p:cNvSpPr/>
          <p:nvPr/>
        </p:nvSpPr>
        <p:spPr bwMode="auto">
          <a:xfrm>
            <a:off x="6097589" y="4116604"/>
            <a:ext cx="4841410" cy="663825"/>
          </a:xfrm>
          <a:prstGeom prst="rect">
            <a:avLst/>
          </a:prstGeom>
          <a:solidFill>
            <a:srgbClr val="FFC000"/>
          </a:solidFill>
          <a:ln>
            <a:noFill/>
          </a:ln>
          <a:effectLst/>
        </p:spPr>
        <p:txBody>
          <a:bodyPr rot="0" spcFirstLastPara="0" vertOverflow="overflow" horzOverflow="overflow" vert="horz" wrap="square" lIns="91356" tIns="45678" rIns="91356" bIns="45678" numCol="1" spcCol="0" rtlCol="0" fromWordArt="0" anchor="ctr" anchorCtr="0" forceAA="0" compatLnSpc="1">
            <a:noAutofit/>
          </a:bodyPr>
          <a:lstStyle/>
          <a:p>
            <a:pPr algn="ctr" defTabSz="913765">
              <a:buClr>
                <a:srgbClr val="CC9900"/>
              </a:buClr>
              <a:defRPr/>
            </a:pPr>
            <a:r>
              <a:rPr lang="en-US" altLang="zh-CN" b="1" kern="0" dirty="0" err="1">
                <a:latin typeface="Microsoft YaHei" panose="020B0503020204020204" pitchFamily="34" charset="-122"/>
                <a:ea typeface="Microsoft YaHei" panose="020B0503020204020204" pitchFamily="34" charset="-122"/>
              </a:rPr>
              <a:t>openGauss</a:t>
            </a:r>
            <a:endParaRPr lang="zh-CN" altLang="en-US" b="1" kern="0" dirty="0">
              <a:latin typeface="Microsoft YaHei" panose="020B0503020204020204" pitchFamily="34" charset="-122"/>
              <a:ea typeface="Microsoft YaHei" panose="020B0503020204020204" pitchFamily="34" charset="-122"/>
            </a:endParaRPr>
          </a:p>
        </p:txBody>
      </p:sp>
      <p:sp>
        <p:nvSpPr>
          <p:cNvPr id="66" name="上箭头 65"/>
          <p:cNvSpPr/>
          <p:nvPr/>
        </p:nvSpPr>
        <p:spPr>
          <a:xfrm>
            <a:off x="8503568" y="4968527"/>
            <a:ext cx="980615" cy="180422"/>
          </a:xfrm>
          <a:prstGeom prst="upArrow">
            <a:avLst/>
          </a:prstGeom>
          <a:solidFill>
            <a:schemeClr val="bg1">
              <a:lumMod val="50000"/>
              <a:lumOff val="50000"/>
            </a:schemeClr>
          </a:solidFill>
          <a:ln w="6350" cap="flat" cmpd="sng" algn="ctr">
            <a:solidFill>
              <a:schemeClr val="tx1">
                <a:lumMod val="50000"/>
                <a:lumOff val="50000"/>
              </a:schemeClr>
            </a:solidFill>
            <a:prstDash val="solid"/>
            <a:miter lim="800000"/>
          </a:ln>
          <a:effectLst/>
        </p:spPr>
        <p:txBody>
          <a:bodyPr rtlCol="0" anchor="ctr"/>
          <a:lstStyle/>
          <a:p>
            <a:pPr algn="ctr" defTabSz="914400">
              <a:defRPr/>
            </a:pPr>
            <a:endParaRPr lang="zh-CN" altLang="en-US" sz="1200" kern="0">
              <a:latin typeface="Microsoft YaHei" panose="020B0503020204020204" pitchFamily="34" charset="-122"/>
              <a:ea typeface="Microsoft YaHei" panose="020B0503020204020204" pitchFamily="34" charset="-122"/>
            </a:endParaRPr>
          </a:p>
        </p:txBody>
      </p:sp>
      <p:sp>
        <p:nvSpPr>
          <p:cNvPr id="67" name="上箭头 66"/>
          <p:cNvSpPr/>
          <p:nvPr/>
        </p:nvSpPr>
        <p:spPr>
          <a:xfrm>
            <a:off x="3054787" y="4937511"/>
            <a:ext cx="980615" cy="180422"/>
          </a:xfrm>
          <a:prstGeom prst="upArrow">
            <a:avLst/>
          </a:prstGeom>
          <a:solidFill>
            <a:schemeClr val="bg1">
              <a:lumMod val="50000"/>
              <a:lumOff val="50000"/>
            </a:schemeClr>
          </a:solidFill>
          <a:ln w="6350" cap="flat" cmpd="sng" algn="ctr">
            <a:solidFill>
              <a:schemeClr val="tx1">
                <a:lumMod val="50000"/>
                <a:lumOff val="50000"/>
              </a:schemeClr>
            </a:solidFill>
            <a:prstDash val="solid"/>
            <a:miter lim="800000"/>
          </a:ln>
          <a:effectLst/>
        </p:spPr>
        <p:txBody>
          <a:bodyPr rtlCol="0" anchor="ctr"/>
          <a:lstStyle/>
          <a:p>
            <a:pPr algn="ctr" defTabSz="914400">
              <a:defRPr/>
            </a:pPr>
            <a:endParaRPr lang="zh-CN" altLang="en-US" sz="1200" kern="0">
              <a:latin typeface="Microsoft YaHei" panose="020B0503020204020204" pitchFamily="34" charset="-122"/>
              <a:ea typeface="Microsoft YaHei" panose="020B0503020204020204" pitchFamily="34" charset="-122"/>
            </a:endParaRPr>
          </a:p>
        </p:txBody>
      </p:sp>
      <p:sp>
        <p:nvSpPr>
          <p:cNvPr id="68" name="上箭头 67"/>
          <p:cNvSpPr/>
          <p:nvPr/>
        </p:nvSpPr>
        <p:spPr>
          <a:xfrm>
            <a:off x="9087419" y="3418417"/>
            <a:ext cx="980615" cy="237965"/>
          </a:xfrm>
          <a:prstGeom prst="upArrow">
            <a:avLst/>
          </a:prstGeom>
          <a:solidFill>
            <a:srgbClr val="00B050"/>
          </a:solidFill>
          <a:ln w="6350" cap="flat" cmpd="sng" algn="ctr">
            <a:solidFill>
              <a:schemeClr val="tx1">
                <a:lumMod val="50000"/>
                <a:lumOff val="50000"/>
              </a:schemeClr>
            </a:solidFill>
            <a:prstDash val="solid"/>
            <a:miter lim="800000"/>
          </a:ln>
          <a:effectLst/>
        </p:spPr>
        <p:txBody>
          <a:bodyPr rtlCol="0" anchor="ctr"/>
          <a:lstStyle/>
          <a:p>
            <a:pPr algn="ctr" defTabSz="914400">
              <a:defRPr/>
            </a:pPr>
            <a:endParaRPr lang="zh-CN" altLang="en-US" sz="1200" kern="0">
              <a:solidFill>
                <a:schemeClr val="bg1"/>
              </a:solidFill>
              <a:latin typeface="Microsoft YaHei" panose="020B0503020204020204" pitchFamily="34" charset="-122"/>
              <a:ea typeface="Microsoft YaHei" panose="020B0503020204020204" pitchFamily="34" charset="-122"/>
            </a:endParaRPr>
          </a:p>
        </p:txBody>
      </p:sp>
      <p:sp>
        <p:nvSpPr>
          <p:cNvPr id="90" name="上箭头 89"/>
          <p:cNvSpPr/>
          <p:nvPr/>
        </p:nvSpPr>
        <p:spPr>
          <a:xfrm>
            <a:off x="3754236" y="3418417"/>
            <a:ext cx="980615" cy="237965"/>
          </a:xfrm>
          <a:prstGeom prst="upArrow">
            <a:avLst/>
          </a:prstGeom>
          <a:solidFill>
            <a:srgbClr val="00B050"/>
          </a:solidFill>
          <a:ln w="6350" cap="flat" cmpd="sng" algn="ctr">
            <a:solidFill>
              <a:schemeClr val="tx1">
                <a:lumMod val="50000"/>
                <a:lumOff val="50000"/>
              </a:schemeClr>
            </a:solidFill>
            <a:prstDash val="solid"/>
            <a:miter lim="800000"/>
          </a:ln>
          <a:effectLst/>
        </p:spPr>
        <p:txBody>
          <a:bodyPr rtlCol="0" anchor="ctr"/>
          <a:lstStyle/>
          <a:p>
            <a:pPr algn="ctr" defTabSz="914400">
              <a:defRPr/>
            </a:pPr>
            <a:endParaRPr lang="zh-CN" altLang="en-US" sz="1200" kern="0">
              <a:solidFill>
                <a:schemeClr val="bg1"/>
              </a:solidFill>
              <a:latin typeface="Microsoft YaHei" panose="020B0503020204020204" pitchFamily="34" charset="-122"/>
              <a:ea typeface="Microsoft YaHei" panose="020B0503020204020204" pitchFamily="34" charset="-122"/>
            </a:endParaRPr>
          </a:p>
        </p:txBody>
      </p:sp>
      <p:grpSp>
        <p:nvGrpSpPr>
          <p:cNvPr id="91" name="组合 90"/>
          <p:cNvGrpSpPr/>
          <p:nvPr/>
        </p:nvGrpSpPr>
        <p:grpSpPr>
          <a:xfrm>
            <a:off x="1539651" y="1745964"/>
            <a:ext cx="9625968" cy="1649643"/>
            <a:chOff x="960964" y="1103178"/>
            <a:chExt cx="9393880" cy="995664"/>
          </a:xfrm>
        </p:grpSpPr>
        <p:sp>
          <p:nvSpPr>
            <p:cNvPr id="124" name="矩形 60"/>
            <p:cNvSpPr/>
            <p:nvPr/>
          </p:nvSpPr>
          <p:spPr bwMode="auto">
            <a:xfrm>
              <a:off x="960964" y="1103178"/>
              <a:ext cx="4365812" cy="995664"/>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25" name="矩形 60"/>
            <p:cNvSpPr/>
            <p:nvPr/>
          </p:nvSpPr>
          <p:spPr bwMode="auto">
            <a:xfrm>
              <a:off x="5403990" y="1105988"/>
              <a:ext cx="2072790" cy="99277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26" name="矩形 60"/>
            <p:cNvSpPr/>
            <p:nvPr/>
          </p:nvSpPr>
          <p:spPr bwMode="auto">
            <a:xfrm>
              <a:off x="6254746" y="1432014"/>
              <a:ext cx="456538" cy="499555"/>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r>
                <a:rPr lang="zh-CN" altLang="en-US" sz="1200" b="1" kern="0" dirty="0">
                  <a:solidFill>
                    <a:schemeClr val="bg1"/>
                  </a:solidFill>
                  <a:latin typeface="Microsoft YaHei" panose="020B0503020204020204" pitchFamily="34" charset="-122"/>
                  <a:ea typeface="Microsoft YaHei" panose="020B0503020204020204" pitchFamily="34" charset="-122"/>
                </a:rPr>
                <a:t>终端云</a:t>
              </a:r>
              <a:endParaRPr lang="zh-CN" altLang="en-US" sz="1200" b="1" kern="0" dirty="0">
                <a:solidFill>
                  <a:schemeClr val="bg1"/>
                </a:solidFill>
                <a:latin typeface="Microsoft YaHei" panose="020B0503020204020204" pitchFamily="34" charset="-122"/>
                <a:ea typeface="Microsoft YaHei" panose="020B0503020204020204" pitchFamily="34" charset="-122"/>
              </a:endParaRPr>
            </a:p>
          </p:txBody>
        </p:sp>
        <p:sp>
          <p:nvSpPr>
            <p:cNvPr id="127" name="TextBox 19"/>
            <p:cNvSpPr txBox="1"/>
            <p:nvPr/>
          </p:nvSpPr>
          <p:spPr>
            <a:xfrm>
              <a:off x="5602401" y="1237578"/>
              <a:ext cx="1682753" cy="111414"/>
            </a:xfrm>
            <a:prstGeom prst="rect">
              <a:avLst/>
            </a:prstGeom>
            <a:noFill/>
          </p:spPr>
          <p:txBody>
            <a:bodyPr wrap="square" lIns="0" tIns="0" rIns="0" bIns="0" rtlCol="0" anchor="ctr">
              <a:spAutoFit/>
            </a:bodyPr>
            <a:lstStyle/>
            <a:p>
              <a:pPr algn="ctr" defTabSz="1217930">
                <a:buClr>
                  <a:srgbClr val="CC9900"/>
                </a:buClr>
                <a:defRPr/>
              </a:pPr>
              <a:r>
                <a:rPr lang="zh-CN" altLang="en-US" sz="1200" b="1" kern="0" dirty="0">
                  <a:solidFill>
                    <a:schemeClr val="bg1"/>
                  </a:solidFill>
                  <a:latin typeface="Microsoft YaHei" panose="020B0503020204020204" pitchFamily="34" charset="-122"/>
                  <a:ea typeface="Microsoft YaHei" panose="020B0503020204020204" pitchFamily="34" charset="-122"/>
                </a:rPr>
                <a:t>华为内部业务</a:t>
              </a:r>
              <a:endParaRPr lang="zh-CN" altLang="en-US" sz="1200" b="1" kern="0" dirty="0">
                <a:solidFill>
                  <a:schemeClr val="bg1"/>
                </a:solidFill>
                <a:latin typeface="Microsoft YaHei" panose="020B0503020204020204" pitchFamily="34" charset="-122"/>
                <a:ea typeface="Microsoft YaHei" panose="020B0503020204020204" pitchFamily="34" charset="-122"/>
              </a:endParaRPr>
            </a:p>
          </p:txBody>
        </p:sp>
        <p:sp>
          <p:nvSpPr>
            <p:cNvPr id="128" name="TextBox 19"/>
            <p:cNvSpPr txBox="1"/>
            <p:nvPr/>
          </p:nvSpPr>
          <p:spPr>
            <a:xfrm>
              <a:off x="1879184" y="1235774"/>
              <a:ext cx="2342395" cy="111414"/>
            </a:xfrm>
            <a:prstGeom prst="rect">
              <a:avLst/>
            </a:prstGeom>
            <a:noFill/>
          </p:spPr>
          <p:txBody>
            <a:bodyPr wrap="square" lIns="0" tIns="0" rIns="0" bIns="0" rtlCol="0" anchor="ctr">
              <a:spAutoFit/>
            </a:bodyPr>
            <a:lstStyle/>
            <a:p>
              <a:pPr algn="ctr" defTabSz="1217930">
                <a:buClr>
                  <a:srgbClr val="CC9900"/>
                </a:buClr>
                <a:defRPr/>
              </a:pPr>
              <a:r>
                <a:rPr lang="zh-CN" altLang="en-US" sz="1200" b="1" kern="0" dirty="0">
                  <a:solidFill>
                    <a:schemeClr val="bg1"/>
                  </a:solidFill>
                  <a:latin typeface="Microsoft YaHei" panose="020B0503020204020204" pitchFamily="34" charset="-122"/>
                  <a:ea typeface="Microsoft YaHei" panose="020B0503020204020204" pitchFamily="34" charset="-122"/>
                </a:rPr>
                <a:t>公有云</a:t>
              </a:r>
              <a:r>
                <a:rPr lang="en-US" altLang="zh-CN" sz="1200" b="1" kern="0" dirty="0">
                  <a:solidFill>
                    <a:schemeClr val="bg1"/>
                  </a:solidFill>
                  <a:latin typeface="Microsoft YaHei" panose="020B0503020204020204" pitchFamily="34" charset="-122"/>
                  <a:ea typeface="Microsoft YaHei" panose="020B0503020204020204" pitchFamily="34" charset="-122"/>
                </a:rPr>
                <a:t>/</a:t>
              </a:r>
              <a:r>
                <a:rPr lang="zh-CN" altLang="en-US" sz="1200" b="1" kern="0" dirty="0">
                  <a:solidFill>
                    <a:schemeClr val="bg1"/>
                  </a:solidFill>
                  <a:latin typeface="Microsoft YaHei" panose="020B0503020204020204" pitchFamily="34" charset="-122"/>
                  <a:ea typeface="Microsoft YaHei" panose="020B0503020204020204" pitchFamily="34" charset="-122"/>
                </a:rPr>
                <a:t>混合云</a:t>
              </a:r>
              <a:endParaRPr lang="zh-CN" altLang="en-US" sz="1200" b="1" kern="0" dirty="0">
                <a:solidFill>
                  <a:schemeClr val="bg1"/>
                </a:solidFill>
                <a:latin typeface="Microsoft YaHei" panose="020B0503020204020204" pitchFamily="34" charset="-122"/>
                <a:ea typeface="Microsoft YaHei" panose="020B0503020204020204" pitchFamily="34" charset="-122"/>
              </a:endParaRPr>
            </a:p>
          </p:txBody>
        </p:sp>
        <p:sp>
          <p:nvSpPr>
            <p:cNvPr id="129" name="矩形 60"/>
            <p:cNvSpPr/>
            <p:nvPr/>
          </p:nvSpPr>
          <p:spPr bwMode="auto">
            <a:xfrm>
              <a:off x="1036034" y="1446277"/>
              <a:ext cx="729723" cy="586807"/>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t" anchorCtr="0" compatLnSpc="1"/>
            <a:lstStyle/>
            <a:p>
              <a:pPr algn="ctr" defTabSz="914400">
                <a:buClr>
                  <a:srgbClr val="CC9900"/>
                </a:buClr>
                <a:defRP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30" name="矩形 60"/>
            <p:cNvSpPr/>
            <p:nvPr/>
          </p:nvSpPr>
          <p:spPr bwMode="auto">
            <a:xfrm>
              <a:off x="3415955" y="1442374"/>
              <a:ext cx="928039" cy="586807"/>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t" anchorCtr="0" compatLnSpc="1"/>
            <a:lstStyle/>
            <a:p>
              <a:pPr algn="ctr" defTabSz="914400">
                <a:buClr>
                  <a:srgbClr val="CC9900"/>
                </a:buCl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31" name="矩形 60"/>
            <p:cNvSpPr/>
            <p:nvPr/>
          </p:nvSpPr>
          <p:spPr bwMode="auto">
            <a:xfrm>
              <a:off x="2597561" y="1446277"/>
              <a:ext cx="729723" cy="586807"/>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t" anchorCtr="0" compatLnSpc="1"/>
            <a:lstStyle/>
            <a:p>
              <a:pPr algn="ctr" defTabSz="914400">
                <a:spcBef>
                  <a:spcPts val="600"/>
                </a:spcBef>
                <a:buClr>
                  <a:srgbClr val="CC9900"/>
                </a:buCl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32" name="矩形 60"/>
            <p:cNvSpPr/>
            <p:nvPr/>
          </p:nvSpPr>
          <p:spPr bwMode="auto">
            <a:xfrm>
              <a:off x="1854428" y="1437447"/>
              <a:ext cx="654463" cy="586807"/>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t" anchorCtr="0" compatLnSpc="1"/>
            <a:lstStyle/>
            <a:p>
              <a:pPr algn="ctr" defTabSz="914400">
                <a:buClr>
                  <a:srgbClr val="CC9900"/>
                </a:buCl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33" name="矩形 60"/>
            <p:cNvSpPr/>
            <p:nvPr/>
          </p:nvSpPr>
          <p:spPr bwMode="auto">
            <a:xfrm>
              <a:off x="4432664" y="1446277"/>
              <a:ext cx="818318" cy="586807"/>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t" anchorCtr="0" compatLnSpc="1"/>
            <a:lstStyle/>
            <a:p>
              <a:pPr algn="ctr" defTabSz="914400">
                <a:buClr>
                  <a:srgbClr val="CC9900"/>
                </a:buCl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34" name="矩形 60"/>
            <p:cNvSpPr/>
            <p:nvPr/>
          </p:nvSpPr>
          <p:spPr bwMode="auto">
            <a:xfrm>
              <a:off x="5577521" y="1432014"/>
              <a:ext cx="456538" cy="499555"/>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r>
                <a:rPr lang="zh-CN" altLang="en-US" sz="1200" b="1" kern="0" dirty="0">
                  <a:solidFill>
                    <a:schemeClr val="bg1"/>
                  </a:solidFill>
                  <a:latin typeface="Microsoft YaHei" panose="020B0503020204020204" pitchFamily="34" charset="-122"/>
                  <a:ea typeface="Microsoft YaHei" panose="020B0503020204020204" pitchFamily="34" charset="-122"/>
                </a:rPr>
                <a:t>运营商</a:t>
              </a:r>
              <a:endParaRPr lang="zh-CN" altLang="en-US" sz="1200" b="1" kern="0" dirty="0">
                <a:solidFill>
                  <a:schemeClr val="bg1"/>
                </a:solidFill>
                <a:latin typeface="Microsoft YaHei" panose="020B0503020204020204" pitchFamily="34" charset="-122"/>
                <a:ea typeface="Microsoft YaHei" panose="020B0503020204020204" pitchFamily="34" charset="-122"/>
              </a:endParaRPr>
            </a:p>
          </p:txBody>
        </p:sp>
        <p:sp>
          <p:nvSpPr>
            <p:cNvPr id="135" name="矩形 60"/>
            <p:cNvSpPr/>
            <p:nvPr/>
          </p:nvSpPr>
          <p:spPr bwMode="auto">
            <a:xfrm>
              <a:off x="7626442" y="1105988"/>
              <a:ext cx="2728402" cy="992777"/>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endParaRPr lang="zh-CN" altLang="en-US" sz="1200" kern="0" dirty="0">
                <a:solidFill>
                  <a:schemeClr val="bg1"/>
                </a:solidFill>
                <a:latin typeface="Microsoft YaHei" panose="020B0503020204020204" pitchFamily="34" charset="-122"/>
                <a:ea typeface="Microsoft YaHei" panose="020B0503020204020204" pitchFamily="34" charset="-122"/>
              </a:endParaRPr>
            </a:p>
          </p:txBody>
        </p:sp>
        <p:sp>
          <p:nvSpPr>
            <p:cNvPr id="136" name="TextBox 19"/>
            <p:cNvSpPr txBox="1"/>
            <p:nvPr/>
          </p:nvSpPr>
          <p:spPr>
            <a:xfrm>
              <a:off x="8076321" y="1237578"/>
              <a:ext cx="1682753" cy="111414"/>
            </a:xfrm>
            <a:prstGeom prst="rect">
              <a:avLst/>
            </a:prstGeom>
            <a:noFill/>
          </p:spPr>
          <p:txBody>
            <a:bodyPr wrap="square" lIns="0" tIns="0" rIns="0" bIns="0" rtlCol="0" anchor="ctr">
              <a:spAutoFit/>
            </a:bodyPr>
            <a:lstStyle/>
            <a:p>
              <a:pPr algn="ctr" defTabSz="1217930">
                <a:buClr>
                  <a:srgbClr val="CC9900"/>
                </a:buClr>
                <a:defRPr/>
              </a:pPr>
              <a:r>
                <a:rPr lang="zh-CN" altLang="en-US" sz="1200" b="1" kern="0" dirty="0">
                  <a:solidFill>
                    <a:schemeClr val="bg1"/>
                  </a:solidFill>
                  <a:latin typeface="Microsoft YaHei" panose="020B0503020204020204" pitchFamily="34" charset="-122"/>
                  <a:ea typeface="Microsoft YaHei" panose="020B0503020204020204" pitchFamily="34" charset="-122"/>
                </a:rPr>
                <a:t>合作伙伴</a:t>
              </a:r>
              <a:endParaRPr lang="zh-CN" altLang="en-US" sz="1200" b="1" kern="0" dirty="0">
                <a:solidFill>
                  <a:schemeClr val="bg1"/>
                </a:solidFill>
                <a:latin typeface="Microsoft YaHei" panose="020B0503020204020204" pitchFamily="34" charset="-122"/>
                <a:ea typeface="Microsoft YaHei" panose="020B0503020204020204" pitchFamily="34" charset="-122"/>
              </a:endParaRPr>
            </a:p>
          </p:txBody>
        </p:sp>
        <p:sp>
          <p:nvSpPr>
            <p:cNvPr id="137" name="矩形 60"/>
            <p:cNvSpPr/>
            <p:nvPr/>
          </p:nvSpPr>
          <p:spPr bwMode="auto">
            <a:xfrm>
              <a:off x="6931972" y="1432014"/>
              <a:ext cx="456538" cy="499555"/>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r>
                <a:rPr lang="zh-CN" altLang="en-US" sz="1200" b="1" kern="0" dirty="0">
                  <a:solidFill>
                    <a:schemeClr val="bg1"/>
                  </a:solidFill>
                  <a:latin typeface="Microsoft YaHei" panose="020B0503020204020204" pitchFamily="34" charset="-122"/>
                  <a:ea typeface="Microsoft YaHei" panose="020B0503020204020204" pitchFamily="34" charset="-122"/>
                </a:rPr>
                <a:t>内部</a:t>
              </a:r>
              <a:r>
                <a:rPr lang="en-US" altLang="zh-CN" sz="1200" b="1" kern="0" dirty="0">
                  <a:solidFill>
                    <a:schemeClr val="bg1"/>
                  </a:solidFill>
                  <a:latin typeface="Microsoft YaHei" panose="020B0503020204020204" pitchFamily="34" charset="-122"/>
                  <a:ea typeface="Microsoft YaHei" panose="020B0503020204020204" pitchFamily="34" charset="-122"/>
                </a:rPr>
                <a:t>IT</a:t>
              </a:r>
              <a:endParaRPr lang="zh-CN" altLang="en-US" sz="1200" b="1" kern="0" dirty="0">
                <a:solidFill>
                  <a:schemeClr val="bg1"/>
                </a:solidFill>
                <a:latin typeface="Microsoft YaHei" panose="020B0503020204020204" pitchFamily="34" charset="-122"/>
                <a:ea typeface="Microsoft YaHei" panose="020B0503020204020204" pitchFamily="34" charset="-122"/>
              </a:endParaRPr>
            </a:p>
          </p:txBody>
        </p:sp>
      </p:grpSp>
      <p:grpSp>
        <p:nvGrpSpPr>
          <p:cNvPr id="92" name="组合 91"/>
          <p:cNvGrpSpPr/>
          <p:nvPr/>
        </p:nvGrpSpPr>
        <p:grpSpPr>
          <a:xfrm>
            <a:off x="1484649" y="5161390"/>
            <a:ext cx="9680972" cy="1119752"/>
            <a:chOff x="923731" y="3658129"/>
            <a:chExt cx="6553049" cy="931324"/>
          </a:xfrm>
        </p:grpSpPr>
        <p:sp>
          <p:nvSpPr>
            <p:cNvPr id="119" name="矩形 118"/>
            <p:cNvSpPr/>
            <p:nvPr/>
          </p:nvSpPr>
          <p:spPr bwMode="auto">
            <a:xfrm>
              <a:off x="923731" y="3658129"/>
              <a:ext cx="6553049" cy="931324"/>
            </a:xfrm>
            <a:prstGeom prst="rect">
              <a:avLst/>
            </a:prstGeom>
            <a:solidFill>
              <a:schemeClr val="bg1">
                <a:lumMod val="10000"/>
                <a:lumOff val="90000"/>
              </a:schemeClr>
            </a:solidFill>
            <a:ln w="19050" cap="flat" cmpd="sng" algn="ctr">
              <a:noFill/>
              <a:prstDash val="solid"/>
              <a:round/>
              <a:headEnd type="none" w="med" len="med"/>
              <a:tailEnd type="none" w="med" len="med"/>
            </a:ln>
            <a:effectLst/>
          </p:spPr>
          <p:txBody>
            <a:bodyPr vert="horz" wrap="square" lIns="91356" tIns="45678" rIns="91356" bIns="45678" numCol="1" rtlCol="0" anchor="t" anchorCtr="0" compatLnSpc="1"/>
            <a:lstStyle/>
            <a:p>
              <a:pPr algn="ctr" defTabSz="1217930">
                <a:buClr>
                  <a:srgbClr val="CC9900"/>
                </a:buClr>
              </a:pPr>
              <a:endParaRPr lang="zh-CN" altLang="en-US" sz="1200" b="1" kern="0" dirty="0">
                <a:latin typeface="Microsoft YaHei" panose="020B0503020204020204" pitchFamily="34" charset="-122"/>
                <a:ea typeface="Microsoft YaHei" panose="020B0503020204020204" pitchFamily="34" charset="-122"/>
              </a:endParaRPr>
            </a:p>
          </p:txBody>
        </p:sp>
        <p:sp>
          <p:nvSpPr>
            <p:cNvPr id="120" name="TextBox 19"/>
            <p:cNvSpPr txBox="1"/>
            <p:nvPr/>
          </p:nvSpPr>
          <p:spPr>
            <a:xfrm>
              <a:off x="2998088" y="3760302"/>
              <a:ext cx="2791082" cy="204601"/>
            </a:xfrm>
            <a:prstGeom prst="rect">
              <a:avLst/>
            </a:prstGeom>
            <a:noFill/>
          </p:spPr>
          <p:txBody>
            <a:bodyPr wrap="square" lIns="0" tIns="0" rIns="0" bIns="0" rtlCol="0" anchor="ctr">
              <a:spAutoFit/>
            </a:bodyPr>
            <a:lstStyle/>
            <a:p>
              <a:pPr algn="ctr" defTabSz="1217930">
                <a:buClr>
                  <a:srgbClr val="CC9900"/>
                </a:buClr>
                <a:defRPr/>
              </a:pPr>
              <a:r>
                <a:rPr lang="en-US" altLang="zh-CN" sz="1600" b="1" kern="0" dirty="0" err="1">
                  <a:latin typeface="Microsoft YaHei" panose="020B0503020204020204" pitchFamily="34" charset="-122"/>
                  <a:ea typeface="Microsoft YaHei" panose="020B0503020204020204" pitchFamily="34" charset="-122"/>
                </a:rPr>
                <a:t>GaussDB</a:t>
              </a:r>
              <a:r>
                <a:rPr lang="en-US" altLang="zh-CN" sz="1600" b="1" kern="0" dirty="0">
                  <a:latin typeface="Microsoft YaHei" panose="020B0503020204020204" pitchFamily="34" charset="-122"/>
                  <a:ea typeface="Microsoft YaHei" panose="020B0503020204020204" pitchFamily="34" charset="-122"/>
                </a:rPr>
                <a:t> Kernel</a:t>
              </a:r>
              <a:r>
                <a:rPr lang="zh-CN" altLang="en-US" sz="1600" b="1" kern="0" dirty="0">
                  <a:latin typeface="Microsoft YaHei" panose="020B0503020204020204" pitchFamily="34" charset="-122"/>
                  <a:ea typeface="Microsoft YaHei" panose="020B0503020204020204" pitchFamily="34" charset="-122"/>
                </a:rPr>
                <a:t>开发项目</a:t>
              </a:r>
              <a:endParaRPr lang="zh-CN" altLang="en-US" sz="1600" b="1" kern="0" dirty="0">
                <a:latin typeface="Microsoft YaHei" panose="020B0503020204020204" pitchFamily="34" charset="-122"/>
                <a:ea typeface="Microsoft YaHei" panose="020B0503020204020204" pitchFamily="34" charset="-122"/>
              </a:endParaRPr>
            </a:p>
          </p:txBody>
        </p:sp>
        <p:sp>
          <p:nvSpPr>
            <p:cNvPr id="121" name="矩形 60"/>
            <p:cNvSpPr/>
            <p:nvPr/>
          </p:nvSpPr>
          <p:spPr bwMode="auto">
            <a:xfrm>
              <a:off x="1104681" y="4145672"/>
              <a:ext cx="1340003" cy="316451"/>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r>
                <a:rPr lang="zh-CN" altLang="en-US" sz="1200" b="1" kern="0" dirty="0">
                  <a:latin typeface="Microsoft YaHei" panose="020B0503020204020204" pitchFamily="34" charset="-122"/>
                  <a:ea typeface="Microsoft YaHei" panose="020B0503020204020204" pitchFamily="34" charset="-122"/>
                </a:rPr>
                <a:t>高性能</a:t>
              </a:r>
              <a:endParaRPr lang="zh-CN" altLang="en-US" sz="1200" b="1" kern="0" dirty="0">
                <a:latin typeface="Microsoft YaHei" panose="020B0503020204020204" pitchFamily="34" charset="-122"/>
                <a:ea typeface="Microsoft YaHei" panose="020B0503020204020204" pitchFamily="34" charset="-122"/>
              </a:endParaRPr>
            </a:p>
          </p:txBody>
        </p:sp>
        <p:sp>
          <p:nvSpPr>
            <p:cNvPr id="122" name="矩形 60"/>
            <p:cNvSpPr/>
            <p:nvPr/>
          </p:nvSpPr>
          <p:spPr bwMode="auto">
            <a:xfrm>
              <a:off x="2713851" y="4145672"/>
              <a:ext cx="1340003" cy="316451"/>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r>
                <a:rPr lang="zh-CN" altLang="en-US" sz="1200" b="1" kern="0" dirty="0">
                  <a:latin typeface="Microsoft YaHei" panose="020B0503020204020204" pitchFamily="34" charset="-122"/>
                  <a:ea typeface="Microsoft YaHei" panose="020B0503020204020204" pitchFamily="34" charset="-122"/>
                </a:rPr>
                <a:t>高可用</a:t>
              </a:r>
              <a:endParaRPr lang="zh-CN" altLang="en-US" sz="1200" b="1" kern="0" dirty="0">
                <a:latin typeface="Microsoft YaHei" panose="020B0503020204020204" pitchFamily="34" charset="-122"/>
                <a:ea typeface="Microsoft YaHei" panose="020B0503020204020204" pitchFamily="34" charset="-122"/>
              </a:endParaRPr>
            </a:p>
          </p:txBody>
        </p:sp>
        <p:sp>
          <p:nvSpPr>
            <p:cNvPr id="123" name="矩形 60"/>
            <p:cNvSpPr/>
            <p:nvPr/>
          </p:nvSpPr>
          <p:spPr bwMode="auto">
            <a:xfrm>
              <a:off x="4328558" y="4145672"/>
              <a:ext cx="1340003" cy="316451"/>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r>
                <a:rPr lang="zh-CN" altLang="en-US" sz="1200" b="1" kern="0" dirty="0">
                  <a:latin typeface="Microsoft YaHei" panose="020B0503020204020204" pitchFamily="34" charset="-122"/>
                  <a:ea typeface="Microsoft YaHei" panose="020B0503020204020204" pitchFamily="34" charset="-122"/>
                </a:rPr>
                <a:t>高安全</a:t>
              </a:r>
              <a:endParaRPr lang="zh-CN" altLang="en-US" sz="1200" b="1" kern="0" dirty="0">
                <a:latin typeface="Microsoft YaHei" panose="020B0503020204020204" pitchFamily="34" charset="-122"/>
                <a:ea typeface="Microsoft YaHei" panose="020B0503020204020204" pitchFamily="34" charset="-122"/>
              </a:endParaRPr>
            </a:p>
          </p:txBody>
        </p:sp>
      </p:grpSp>
      <p:sp>
        <p:nvSpPr>
          <p:cNvPr id="93" name="矩形 92"/>
          <p:cNvSpPr/>
          <p:nvPr/>
        </p:nvSpPr>
        <p:spPr bwMode="auto">
          <a:xfrm>
            <a:off x="8500271" y="2321470"/>
            <a:ext cx="2438731" cy="965444"/>
          </a:xfrm>
          <a:prstGeom prst="rect">
            <a:avLst/>
          </a:prstGeom>
          <a:noFill/>
          <a:ln>
            <a:solidFill>
              <a:srgbClr val="000000"/>
            </a:solidFill>
          </a:ln>
          <a:effectLst/>
        </p:spPr>
        <p:txBody>
          <a:bodyPr rot="0" spcFirstLastPara="0" vertOverflow="overflow" horzOverflow="overflow" vert="horz" wrap="square" lIns="91356" tIns="45678" rIns="91356" bIns="45678" numCol="1" spcCol="0" rtlCol="0" fromWordArt="0" anchor="ctr" anchorCtr="0" forceAA="0" compatLnSpc="1">
            <a:noAutofit/>
          </a:bodyPr>
          <a:lstStyle/>
          <a:p>
            <a:pPr algn="ctr" defTabSz="913765">
              <a:buClr>
                <a:srgbClr val="CC9900"/>
              </a:buClr>
              <a:defRPr/>
            </a:pPr>
            <a:r>
              <a:rPr lang="en-US" altLang="zh-CN" sz="1200" b="1" kern="0" dirty="0" err="1">
                <a:solidFill>
                  <a:schemeClr val="bg1"/>
                </a:solidFill>
                <a:latin typeface="Microsoft YaHei" panose="020B0503020204020204" pitchFamily="34" charset="-122"/>
                <a:ea typeface="Microsoft YaHei" panose="020B0503020204020204" pitchFamily="34" charset="-122"/>
              </a:rPr>
              <a:t>openGauss</a:t>
            </a:r>
            <a:r>
              <a:rPr lang="zh-CN" altLang="en-US" sz="1200" b="1" kern="0" dirty="0">
                <a:solidFill>
                  <a:schemeClr val="bg1"/>
                </a:solidFill>
                <a:latin typeface="Microsoft YaHei" panose="020B0503020204020204" pitchFamily="34" charset="-122"/>
                <a:ea typeface="Microsoft YaHei" panose="020B0503020204020204" pitchFamily="34" charset="-122"/>
              </a:rPr>
              <a:t>系</a:t>
            </a:r>
            <a:endParaRPr lang="en-US" altLang="zh-CN" sz="1200" b="1" kern="0" dirty="0">
              <a:solidFill>
                <a:schemeClr val="bg1"/>
              </a:solidFill>
              <a:latin typeface="Microsoft YaHei" panose="020B0503020204020204" pitchFamily="34" charset="-122"/>
              <a:ea typeface="Microsoft YaHei" panose="020B0503020204020204" pitchFamily="34" charset="-122"/>
            </a:endParaRPr>
          </a:p>
          <a:p>
            <a:pPr algn="ctr" defTabSz="913765">
              <a:buClr>
                <a:srgbClr val="CC9900"/>
              </a:buClr>
              <a:defRPr/>
            </a:pPr>
            <a:r>
              <a:rPr lang="zh-CN" altLang="en-US" sz="1200" b="1" kern="0" dirty="0">
                <a:solidFill>
                  <a:schemeClr val="bg1"/>
                </a:solidFill>
                <a:latin typeface="Microsoft YaHei" panose="020B0503020204020204" pitchFamily="34" charset="-122"/>
                <a:ea typeface="Microsoft YaHei" panose="020B0503020204020204" pitchFamily="34" charset="-122"/>
              </a:rPr>
              <a:t>商业发行版</a:t>
            </a:r>
            <a:endParaRPr lang="zh-CN" altLang="en-US" sz="1200" b="1" kern="0" dirty="0">
              <a:solidFill>
                <a:schemeClr val="bg1"/>
              </a:solidFill>
              <a:latin typeface="Microsoft YaHei" panose="020B0503020204020204" pitchFamily="34" charset="-122"/>
              <a:ea typeface="Microsoft YaHei" panose="020B0503020204020204" pitchFamily="34" charset="-122"/>
            </a:endParaRPr>
          </a:p>
        </p:txBody>
      </p:sp>
      <p:sp>
        <p:nvSpPr>
          <p:cNvPr id="94" name="五角星 93"/>
          <p:cNvSpPr/>
          <p:nvPr/>
        </p:nvSpPr>
        <p:spPr bwMode="auto">
          <a:xfrm>
            <a:off x="10068034" y="4383079"/>
            <a:ext cx="363600" cy="268447"/>
          </a:xfrm>
          <a:prstGeom prst="star5">
            <a:avLst/>
          </a:prstGeom>
          <a:solidFill>
            <a:srgbClr val="C00000"/>
          </a:solidFill>
          <a:ln>
            <a:noFill/>
          </a:ln>
          <a:effectLst/>
        </p:spPr>
        <p:txBody>
          <a:bodyPr vert="horz" wrap="square" lIns="91404" tIns="45702" rIns="91404" bIns="45702" numCol="1" rtlCol="0" anchor="t" anchorCtr="0" compatLnSpc="1"/>
          <a:lstStyle/>
          <a:p>
            <a:pPr defTabSz="914400">
              <a:buClr>
                <a:srgbClr val="CC9900"/>
              </a:buClr>
              <a:buFont typeface="Wingdings" panose="05000000000000000000" pitchFamily="2" charset="2"/>
              <a:buChar char="n"/>
            </a:pPr>
            <a:endParaRPr lang="zh-CN" altLang="en-US" sz="1200">
              <a:latin typeface="Microsoft YaHei" panose="020B0503020204020204" pitchFamily="34" charset="-122"/>
              <a:ea typeface="Microsoft YaHei" panose="020B0503020204020204" pitchFamily="34" charset="-122"/>
            </a:endParaRPr>
          </a:p>
        </p:txBody>
      </p:sp>
      <p:sp>
        <p:nvSpPr>
          <p:cNvPr id="95" name="TextBox 110"/>
          <p:cNvSpPr txBox="1"/>
          <p:nvPr/>
        </p:nvSpPr>
        <p:spPr>
          <a:xfrm>
            <a:off x="1411176" y="2949805"/>
            <a:ext cx="1158551" cy="276891"/>
          </a:xfrm>
          <a:prstGeom prst="rect">
            <a:avLst/>
          </a:prstGeom>
          <a:noFill/>
        </p:spPr>
        <p:txBody>
          <a:bodyPr wrap="square" rtlCol="0">
            <a:spAutoFit/>
          </a:bodyPr>
          <a:lstStyle>
            <a:defPPr>
              <a:defRPr lang="zh-CN"/>
            </a:defPPr>
            <a:lvl1pPr algn="ctr">
              <a:defRPr sz="1400" b="1" kern="0">
                <a:solidFill>
                  <a:prstClr val="black">
                    <a:lumMod val="65000"/>
                    <a:lumOff val="35000"/>
                  </a:prstClr>
                </a:solidFill>
                <a:latin typeface="Times New Roman" panose="02020603050405020304" pitchFamily="18" charset="0"/>
                <a:ea typeface="Microsoft YaHei" panose="020B0503020204020204" pitchFamily="34" charset="-122"/>
                <a:cs typeface="Times New Roman" panose="02020603050405020304" pitchFamily="18" charset="0"/>
              </a:defRPr>
            </a:lvl1pPr>
          </a:lstStyle>
          <a:p>
            <a:pPr defTabSz="913765">
              <a:defRPr/>
            </a:pPr>
            <a:r>
              <a:rPr lang="zh-CN" altLang="en-US" sz="1200" dirty="0">
                <a:solidFill>
                  <a:schemeClr val="bg1"/>
                </a:solidFill>
                <a:latin typeface="Microsoft YaHei" panose="020B0503020204020204" pitchFamily="34" charset="-122"/>
              </a:rPr>
              <a:t>金融</a:t>
            </a:r>
            <a:endParaRPr lang="zh-CN" altLang="en-US" sz="1200" dirty="0">
              <a:solidFill>
                <a:schemeClr val="bg1"/>
              </a:solidFill>
              <a:latin typeface="Microsoft YaHei" panose="020B0503020204020204" pitchFamily="34" charset="-122"/>
            </a:endParaRPr>
          </a:p>
        </p:txBody>
      </p:sp>
      <p:sp>
        <p:nvSpPr>
          <p:cNvPr id="96" name="TextBox 124"/>
          <p:cNvSpPr txBox="1"/>
          <p:nvPr/>
        </p:nvSpPr>
        <p:spPr>
          <a:xfrm>
            <a:off x="3012884" y="2949805"/>
            <a:ext cx="1116351" cy="276891"/>
          </a:xfrm>
          <a:prstGeom prst="rect">
            <a:avLst/>
          </a:prstGeom>
          <a:noFill/>
        </p:spPr>
        <p:txBody>
          <a:bodyPr wrap="square" rtlCol="0">
            <a:spAutoFit/>
          </a:bodyPr>
          <a:lstStyle>
            <a:defPPr>
              <a:defRPr lang="zh-CN"/>
            </a:defPPr>
            <a:lvl1pPr algn="ctr">
              <a:defRPr sz="1400" b="1" kern="0">
                <a:solidFill>
                  <a:prstClr val="black">
                    <a:lumMod val="65000"/>
                    <a:lumOff val="35000"/>
                  </a:prstClr>
                </a:solidFill>
                <a:latin typeface="Times New Roman" panose="02020603050405020304" pitchFamily="18" charset="0"/>
                <a:ea typeface="Microsoft YaHei" panose="020B0503020204020204" pitchFamily="34" charset="-122"/>
                <a:cs typeface="Times New Roman" panose="02020603050405020304" pitchFamily="18" charset="0"/>
              </a:defRPr>
            </a:lvl1pPr>
          </a:lstStyle>
          <a:p>
            <a:pPr defTabSz="913765">
              <a:defRPr/>
            </a:pPr>
            <a:r>
              <a:rPr lang="zh-CN" altLang="en-US" sz="1200" dirty="0">
                <a:solidFill>
                  <a:schemeClr val="bg1"/>
                </a:solidFill>
                <a:latin typeface="Microsoft YaHei" panose="020B0503020204020204" pitchFamily="34" charset="-122"/>
              </a:rPr>
              <a:t>政府</a:t>
            </a:r>
            <a:endParaRPr lang="zh-CN" altLang="en-US" sz="1200" dirty="0">
              <a:solidFill>
                <a:schemeClr val="bg1"/>
              </a:solidFill>
              <a:latin typeface="Microsoft YaHei" panose="020B0503020204020204" pitchFamily="34" charset="-122"/>
            </a:endParaRPr>
          </a:p>
        </p:txBody>
      </p:sp>
      <p:sp>
        <p:nvSpPr>
          <p:cNvPr id="97" name="TextBox 123"/>
          <p:cNvSpPr txBox="1"/>
          <p:nvPr/>
        </p:nvSpPr>
        <p:spPr>
          <a:xfrm>
            <a:off x="2198861" y="2949805"/>
            <a:ext cx="1146459" cy="276891"/>
          </a:xfrm>
          <a:prstGeom prst="rect">
            <a:avLst/>
          </a:prstGeom>
          <a:noFill/>
        </p:spPr>
        <p:txBody>
          <a:bodyPr wrap="square" rtlCol="0">
            <a:spAutoFit/>
          </a:bodyPr>
          <a:lstStyle>
            <a:defPPr>
              <a:defRPr lang="zh-CN"/>
            </a:defPPr>
            <a:lvl1pPr algn="ctr">
              <a:defRPr sz="1100" b="1" kern="0">
                <a:solidFill>
                  <a:prstClr val="black">
                    <a:lumMod val="65000"/>
                    <a:lumOff val="35000"/>
                  </a:prstClr>
                </a:solidFill>
                <a:latin typeface="Times New Roman" panose="02020603050405020304" pitchFamily="18" charset="0"/>
                <a:ea typeface="Microsoft YaHei" panose="020B0503020204020204" pitchFamily="34" charset="-122"/>
                <a:cs typeface="Times New Roman" panose="02020603050405020304" pitchFamily="18" charset="0"/>
              </a:defRPr>
            </a:lvl1pPr>
          </a:lstStyle>
          <a:p>
            <a:pPr defTabSz="913765">
              <a:defRPr/>
            </a:pPr>
            <a:r>
              <a:rPr lang="zh-CN" altLang="en-US" sz="1200" dirty="0">
                <a:solidFill>
                  <a:schemeClr val="bg1"/>
                </a:solidFill>
                <a:latin typeface="Microsoft YaHei" panose="020B0503020204020204" pitchFamily="34" charset="-122"/>
              </a:rPr>
              <a:t>安平</a:t>
            </a:r>
            <a:endParaRPr lang="zh-CN" altLang="en-US" sz="1200" dirty="0">
              <a:solidFill>
                <a:schemeClr val="bg1"/>
              </a:solidFill>
              <a:latin typeface="Microsoft YaHei" panose="020B0503020204020204" pitchFamily="34" charset="-122"/>
            </a:endParaRPr>
          </a:p>
        </p:txBody>
      </p:sp>
      <p:sp>
        <p:nvSpPr>
          <p:cNvPr id="98" name="TextBox 135"/>
          <p:cNvSpPr txBox="1"/>
          <p:nvPr/>
        </p:nvSpPr>
        <p:spPr>
          <a:xfrm>
            <a:off x="3801539" y="2949805"/>
            <a:ext cx="1396398" cy="276891"/>
          </a:xfrm>
          <a:prstGeom prst="rect">
            <a:avLst/>
          </a:prstGeom>
          <a:noFill/>
        </p:spPr>
        <p:txBody>
          <a:bodyPr wrap="square" rtlCol="0">
            <a:spAutoFit/>
          </a:bodyPr>
          <a:lstStyle>
            <a:defPPr>
              <a:defRPr lang="zh-CN"/>
            </a:defPPr>
            <a:lvl1pPr algn="ctr">
              <a:defRPr sz="1400" b="1" kern="0">
                <a:solidFill>
                  <a:prstClr val="black">
                    <a:lumMod val="65000"/>
                    <a:lumOff val="35000"/>
                  </a:prstClr>
                </a:solidFill>
                <a:latin typeface="Times New Roman" panose="02020603050405020304" pitchFamily="18" charset="0"/>
                <a:ea typeface="Microsoft YaHei" panose="020B0503020204020204" pitchFamily="34" charset="-122"/>
                <a:cs typeface="Times New Roman" panose="02020603050405020304" pitchFamily="18" charset="0"/>
              </a:defRPr>
            </a:lvl1pPr>
          </a:lstStyle>
          <a:p>
            <a:pPr defTabSz="913765">
              <a:defRPr/>
            </a:pPr>
            <a:r>
              <a:rPr lang="zh-CN" altLang="en-US" sz="1200" dirty="0">
                <a:solidFill>
                  <a:schemeClr val="bg1"/>
                </a:solidFill>
                <a:latin typeface="Microsoft YaHei" panose="020B0503020204020204" pitchFamily="34" charset="-122"/>
              </a:rPr>
              <a:t>运营商</a:t>
            </a:r>
            <a:endParaRPr lang="zh-CN" altLang="en-US" sz="1200" dirty="0">
              <a:solidFill>
                <a:schemeClr val="bg1"/>
              </a:solidFill>
              <a:latin typeface="Microsoft YaHei" panose="020B0503020204020204" pitchFamily="34" charset="-122"/>
            </a:endParaRPr>
          </a:p>
        </p:txBody>
      </p:sp>
      <p:sp>
        <p:nvSpPr>
          <p:cNvPr id="99" name="Freeform 55"/>
          <p:cNvSpPr>
            <a:spLocks noEditPoints="1"/>
          </p:cNvSpPr>
          <p:nvPr/>
        </p:nvSpPr>
        <p:spPr bwMode="auto">
          <a:xfrm>
            <a:off x="1715738" y="2396795"/>
            <a:ext cx="501645" cy="511056"/>
          </a:xfrm>
          <a:custGeom>
            <a:avLst/>
            <a:gdLst/>
            <a:ahLst/>
            <a:cxnLst>
              <a:cxn ang="0">
                <a:pos x="6407" y="5358"/>
              </a:cxn>
              <a:cxn ang="0">
                <a:pos x="5637" y="1786"/>
              </a:cxn>
              <a:cxn ang="0">
                <a:pos x="3180" y="3331"/>
              </a:cxn>
              <a:cxn ang="0">
                <a:pos x="4914" y="3331"/>
              </a:cxn>
              <a:cxn ang="0">
                <a:pos x="0" y="16027"/>
              </a:cxn>
              <a:cxn ang="0">
                <a:pos x="4228" y="13934"/>
              </a:cxn>
              <a:cxn ang="0">
                <a:pos x="1461" y="13934"/>
              </a:cxn>
              <a:cxn ang="0">
                <a:pos x="4228" y="12950"/>
              </a:cxn>
              <a:cxn ang="0">
                <a:pos x="1461" y="10177"/>
              </a:cxn>
              <a:cxn ang="0">
                <a:pos x="1461" y="11072"/>
              </a:cxn>
              <a:cxn ang="0">
                <a:pos x="4228" y="8299"/>
              </a:cxn>
              <a:cxn ang="0">
                <a:pos x="1461" y="8299"/>
              </a:cxn>
              <a:cxn ang="0">
                <a:pos x="4228" y="7316"/>
              </a:cxn>
              <a:cxn ang="0">
                <a:pos x="1461" y="4543"/>
              </a:cxn>
              <a:cxn ang="0">
                <a:pos x="1461" y="5438"/>
              </a:cxn>
              <a:cxn ang="0">
                <a:pos x="8768" y="16075"/>
              </a:cxn>
              <a:cxn ang="0">
                <a:pos x="11899" y="7530"/>
              </a:cxn>
              <a:cxn ang="0">
                <a:pos x="10068" y="5890"/>
              </a:cxn>
              <a:cxn ang="0">
                <a:pos x="8093" y="5890"/>
              </a:cxn>
              <a:cxn ang="0">
                <a:pos x="6070" y="7530"/>
              </a:cxn>
              <a:cxn ang="0">
                <a:pos x="7574" y="8121"/>
              </a:cxn>
              <a:cxn ang="0">
                <a:pos x="6771" y="8121"/>
              </a:cxn>
              <a:cxn ang="0">
                <a:pos x="8823" y="9418"/>
              </a:cxn>
              <a:cxn ang="0">
                <a:pos x="9270" y="8121"/>
              </a:cxn>
              <a:cxn ang="0">
                <a:pos x="9270" y="9418"/>
              </a:cxn>
              <a:cxn ang="0">
                <a:pos x="11322" y="8121"/>
              </a:cxn>
              <a:cxn ang="0">
                <a:pos x="10519" y="8121"/>
              </a:cxn>
              <a:cxn ang="0">
                <a:pos x="7574" y="11027"/>
              </a:cxn>
              <a:cxn ang="0">
                <a:pos x="6771" y="11340"/>
              </a:cxn>
              <a:cxn ang="0">
                <a:pos x="6771" y="12637"/>
              </a:cxn>
              <a:cxn ang="0">
                <a:pos x="7574" y="12950"/>
              </a:cxn>
              <a:cxn ang="0">
                <a:pos x="6771" y="12950"/>
              </a:cxn>
              <a:cxn ang="0">
                <a:pos x="9586" y="11827"/>
              </a:cxn>
              <a:cxn ang="0">
                <a:pos x="10924" y="14601"/>
              </a:cxn>
              <a:cxn ang="0">
                <a:pos x="10924" y="15495"/>
              </a:cxn>
              <a:cxn ang="0">
                <a:pos x="11499" y="13417"/>
              </a:cxn>
              <a:cxn ang="0">
                <a:pos x="10924" y="13417"/>
              </a:cxn>
              <a:cxn ang="0">
                <a:pos x="10603" y="15495"/>
              </a:cxn>
              <a:cxn ang="0">
                <a:pos x="10028" y="13417"/>
              </a:cxn>
              <a:cxn ang="0">
                <a:pos x="10028" y="14312"/>
              </a:cxn>
              <a:cxn ang="0">
                <a:pos x="11499" y="12234"/>
              </a:cxn>
              <a:cxn ang="0">
                <a:pos x="10924" y="12234"/>
              </a:cxn>
              <a:cxn ang="0">
                <a:pos x="10603" y="13129"/>
              </a:cxn>
              <a:cxn ang="0">
                <a:pos x="16475" y="16027"/>
              </a:cxn>
              <a:cxn ang="0">
                <a:pos x="12910" y="11054"/>
              </a:cxn>
              <a:cxn ang="0">
                <a:pos x="16475" y="16027"/>
              </a:cxn>
              <a:cxn ang="0">
                <a:pos x="15829" y="10580"/>
              </a:cxn>
              <a:cxn ang="0">
                <a:pos x="13376" y="8479"/>
              </a:cxn>
              <a:cxn ang="0">
                <a:pos x="13376" y="9149"/>
              </a:cxn>
              <a:cxn ang="0">
                <a:pos x="15829" y="7047"/>
              </a:cxn>
              <a:cxn ang="0">
                <a:pos x="13376" y="7047"/>
              </a:cxn>
              <a:cxn ang="0">
                <a:pos x="15829" y="6287"/>
              </a:cxn>
              <a:cxn ang="0">
                <a:pos x="13376" y="4185"/>
              </a:cxn>
              <a:cxn ang="0">
                <a:pos x="13376" y="4856"/>
              </a:cxn>
              <a:cxn ang="0">
                <a:pos x="15829" y="2755"/>
              </a:cxn>
              <a:cxn ang="0">
                <a:pos x="13376" y="2755"/>
              </a:cxn>
              <a:cxn ang="0">
                <a:pos x="12466" y="1591"/>
              </a:cxn>
              <a:cxn ang="0">
                <a:pos x="10117" y="0"/>
              </a:cxn>
              <a:cxn ang="0">
                <a:pos x="9249" y="3814"/>
              </a:cxn>
              <a:cxn ang="0">
                <a:pos x="10743" y="3814"/>
              </a:cxn>
              <a:cxn ang="0">
                <a:pos x="11705" y="6179"/>
              </a:cxn>
            </a:cxnLst>
            <a:rect l="0" t="0" r="r" b="b"/>
            <a:pathLst>
              <a:path w="16475" h="16075">
                <a:moveTo>
                  <a:pt x="5637" y="6854"/>
                </a:moveTo>
                <a:lnTo>
                  <a:pt x="6407" y="6854"/>
                </a:lnTo>
                <a:lnTo>
                  <a:pt x="6407" y="5358"/>
                </a:lnTo>
                <a:lnTo>
                  <a:pt x="7371" y="5358"/>
                </a:lnTo>
                <a:lnTo>
                  <a:pt x="7371" y="1786"/>
                </a:lnTo>
                <a:lnTo>
                  <a:pt x="5637" y="1786"/>
                </a:lnTo>
                <a:lnTo>
                  <a:pt x="5637" y="6854"/>
                </a:lnTo>
                <a:close/>
                <a:moveTo>
                  <a:pt x="0" y="3331"/>
                </a:moveTo>
                <a:lnTo>
                  <a:pt x="3180" y="3331"/>
                </a:lnTo>
                <a:lnTo>
                  <a:pt x="3180" y="1207"/>
                </a:lnTo>
                <a:lnTo>
                  <a:pt x="4914" y="1207"/>
                </a:lnTo>
                <a:lnTo>
                  <a:pt x="4914" y="3331"/>
                </a:lnTo>
                <a:lnTo>
                  <a:pt x="4914" y="3765"/>
                </a:lnTo>
                <a:lnTo>
                  <a:pt x="4914" y="16027"/>
                </a:lnTo>
                <a:lnTo>
                  <a:pt x="0" y="16027"/>
                </a:lnTo>
                <a:lnTo>
                  <a:pt x="0" y="3331"/>
                </a:lnTo>
                <a:close/>
                <a:moveTo>
                  <a:pt x="1461" y="13934"/>
                </a:moveTo>
                <a:lnTo>
                  <a:pt x="4228" y="13934"/>
                </a:lnTo>
                <a:lnTo>
                  <a:pt x="4228" y="14829"/>
                </a:lnTo>
                <a:lnTo>
                  <a:pt x="1461" y="14829"/>
                </a:lnTo>
                <a:lnTo>
                  <a:pt x="1461" y="13934"/>
                </a:lnTo>
                <a:close/>
                <a:moveTo>
                  <a:pt x="1461" y="12056"/>
                </a:moveTo>
                <a:lnTo>
                  <a:pt x="4228" y="12056"/>
                </a:lnTo>
                <a:lnTo>
                  <a:pt x="4228" y="12950"/>
                </a:lnTo>
                <a:lnTo>
                  <a:pt x="1461" y="12950"/>
                </a:lnTo>
                <a:lnTo>
                  <a:pt x="1461" y="12056"/>
                </a:lnTo>
                <a:close/>
                <a:moveTo>
                  <a:pt x="1461" y="10177"/>
                </a:moveTo>
                <a:lnTo>
                  <a:pt x="4228" y="10177"/>
                </a:lnTo>
                <a:lnTo>
                  <a:pt x="4228" y="11072"/>
                </a:lnTo>
                <a:lnTo>
                  <a:pt x="1461" y="11072"/>
                </a:lnTo>
                <a:lnTo>
                  <a:pt x="1461" y="10177"/>
                </a:lnTo>
                <a:close/>
                <a:moveTo>
                  <a:pt x="1461" y="8299"/>
                </a:moveTo>
                <a:lnTo>
                  <a:pt x="4228" y="8299"/>
                </a:lnTo>
                <a:lnTo>
                  <a:pt x="4228" y="9194"/>
                </a:lnTo>
                <a:lnTo>
                  <a:pt x="1461" y="9194"/>
                </a:lnTo>
                <a:lnTo>
                  <a:pt x="1461" y="8299"/>
                </a:lnTo>
                <a:close/>
                <a:moveTo>
                  <a:pt x="1461" y="6421"/>
                </a:moveTo>
                <a:lnTo>
                  <a:pt x="4228" y="6421"/>
                </a:lnTo>
                <a:lnTo>
                  <a:pt x="4228" y="7316"/>
                </a:lnTo>
                <a:lnTo>
                  <a:pt x="1461" y="7316"/>
                </a:lnTo>
                <a:lnTo>
                  <a:pt x="1461" y="6421"/>
                </a:lnTo>
                <a:close/>
                <a:moveTo>
                  <a:pt x="1461" y="4543"/>
                </a:moveTo>
                <a:lnTo>
                  <a:pt x="4228" y="4543"/>
                </a:lnTo>
                <a:lnTo>
                  <a:pt x="4228" y="5438"/>
                </a:lnTo>
                <a:lnTo>
                  <a:pt x="1461" y="5438"/>
                </a:lnTo>
                <a:lnTo>
                  <a:pt x="1461" y="4543"/>
                </a:lnTo>
                <a:close/>
                <a:moveTo>
                  <a:pt x="6070" y="16075"/>
                </a:moveTo>
                <a:lnTo>
                  <a:pt x="8768" y="16075"/>
                </a:lnTo>
                <a:lnTo>
                  <a:pt x="8768" y="11054"/>
                </a:lnTo>
                <a:lnTo>
                  <a:pt x="11899" y="11054"/>
                </a:lnTo>
                <a:lnTo>
                  <a:pt x="11899" y="7530"/>
                </a:lnTo>
                <a:lnTo>
                  <a:pt x="11225" y="7530"/>
                </a:lnTo>
                <a:lnTo>
                  <a:pt x="11225" y="5890"/>
                </a:lnTo>
                <a:lnTo>
                  <a:pt x="10068" y="5890"/>
                </a:lnTo>
                <a:lnTo>
                  <a:pt x="10068" y="4248"/>
                </a:lnTo>
                <a:lnTo>
                  <a:pt x="8093" y="4248"/>
                </a:lnTo>
                <a:lnTo>
                  <a:pt x="8093" y="5890"/>
                </a:lnTo>
                <a:lnTo>
                  <a:pt x="6937" y="5890"/>
                </a:lnTo>
                <a:lnTo>
                  <a:pt x="6937" y="7530"/>
                </a:lnTo>
                <a:lnTo>
                  <a:pt x="6070" y="7530"/>
                </a:lnTo>
                <a:lnTo>
                  <a:pt x="6070" y="16075"/>
                </a:lnTo>
                <a:close/>
                <a:moveTo>
                  <a:pt x="6771" y="8121"/>
                </a:moveTo>
                <a:lnTo>
                  <a:pt x="7574" y="8121"/>
                </a:lnTo>
                <a:lnTo>
                  <a:pt x="7574" y="9418"/>
                </a:lnTo>
                <a:lnTo>
                  <a:pt x="6771" y="9418"/>
                </a:lnTo>
                <a:lnTo>
                  <a:pt x="6771" y="8121"/>
                </a:lnTo>
                <a:close/>
                <a:moveTo>
                  <a:pt x="8020" y="8121"/>
                </a:moveTo>
                <a:lnTo>
                  <a:pt x="8823" y="8121"/>
                </a:lnTo>
                <a:lnTo>
                  <a:pt x="8823" y="9418"/>
                </a:lnTo>
                <a:lnTo>
                  <a:pt x="8020" y="9418"/>
                </a:lnTo>
                <a:lnTo>
                  <a:pt x="8020" y="8121"/>
                </a:lnTo>
                <a:close/>
                <a:moveTo>
                  <a:pt x="9270" y="8121"/>
                </a:moveTo>
                <a:lnTo>
                  <a:pt x="10073" y="8121"/>
                </a:lnTo>
                <a:lnTo>
                  <a:pt x="10073" y="9418"/>
                </a:lnTo>
                <a:lnTo>
                  <a:pt x="9270" y="9418"/>
                </a:lnTo>
                <a:lnTo>
                  <a:pt x="9270" y="8121"/>
                </a:lnTo>
                <a:close/>
                <a:moveTo>
                  <a:pt x="10519" y="8121"/>
                </a:moveTo>
                <a:lnTo>
                  <a:pt x="11322" y="8121"/>
                </a:lnTo>
                <a:lnTo>
                  <a:pt x="11322" y="9418"/>
                </a:lnTo>
                <a:lnTo>
                  <a:pt x="10519" y="9418"/>
                </a:lnTo>
                <a:lnTo>
                  <a:pt x="10519" y="8121"/>
                </a:lnTo>
                <a:close/>
                <a:moveTo>
                  <a:pt x="6771" y="9730"/>
                </a:moveTo>
                <a:lnTo>
                  <a:pt x="7574" y="9730"/>
                </a:lnTo>
                <a:lnTo>
                  <a:pt x="7574" y="11027"/>
                </a:lnTo>
                <a:lnTo>
                  <a:pt x="6771" y="11027"/>
                </a:lnTo>
                <a:lnTo>
                  <a:pt x="6771" y="9730"/>
                </a:lnTo>
                <a:close/>
                <a:moveTo>
                  <a:pt x="6771" y="11340"/>
                </a:moveTo>
                <a:lnTo>
                  <a:pt x="7574" y="11340"/>
                </a:lnTo>
                <a:lnTo>
                  <a:pt x="7574" y="12637"/>
                </a:lnTo>
                <a:lnTo>
                  <a:pt x="6771" y="12637"/>
                </a:lnTo>
                <a:lnTo>
                  <a:pt x="6771" y="11340"/>
                </a:lnTo>
                <a:close/>
                <a:moveTo>
                  <a:pt x="6771" y="12950"/>
                </a:moveTo>
                <a:lnTo>
                  <a:pt x="7574" y="12950"/>
                </a:lnTo>
                <a:lnTo>
                  <a:pt x="7574" y="14247"/>
                </a:lnTo>
                <a:lnTo>
                  <a:pt x="6771" y="14247"/>
                </a:lnTo>
                <a:lnTo>
                  <a:pt x="6771" y="12950"/>
                </a:lnTo>
                <a:close/>
                <a:moveTo>
                  <a:pt x="13151" y="16075"/>
                </a:moveTo>
                <a:lnTo>
                  <a:pt x="9586" y="16075"/>
                </a:lnTo>
                <a:lnTo>
                  <a:pt x="9586" y="11827"/>
                </a:lnTo>
                <a:lnTo>
                  <a:pt x="13151" y="11827"/>
                </a:lnTo>
                <a:lnTo>
                  <a:pt x="13151" y="16075"/>
                </a:lnTo>
                <a:close/>
                <a:moveTo>
                  <a:pt x="10924" y="14601"/>
                </a:moveTo>
                <a:lnTo>
                  <a:pt x="11499" y="14601"/>
                </a:lnTo>
                <a:lnTo>
                  <a:pt x="11499" y="15495"/>
                </a:lnTo>
                <a:lnTo>
                  <a:pt x="10924" y="15495"/>
                </a:lnTo>
                <a:lnTo>
                  <a:pt x="10924" y="14601"/>
                </a:lnTo>
                <a:close/>
                <a:moveTo>
                  <a:pt x="10924" y="13417"/>
                </a:moveTo>
                <a:lnTo>
                  <a:pt x="11499" y="13417"/>
                </a:lnTo>
                <a:lnTo>
                  <a:pt x="11499" y="14312"/>
                </a:lnTo>
                <a:lnTo>
                  <a:pt x="10924" y="14312"/>
                </a:lnTo>
                <a:lnTo>
                  <a:pt x="10924" y="13417"/>
                </a:lnTo>
                <a:close/>
                <a:moveTo>
                  <a:pt x="10028" y="14601"/>
                </a:moveTo>
                <a:lnTo>
                  <a:pt x="10603" y="14601"/>
                </a:lnTo>
                <a:lnTo>
                  <a:pt x="10603" y="15495"/>
                </a:lnTo>
                <a:lnTo>
                  <a:pt x="10028" y="15495"/>
                </a:lnTo>
                <a:lnTo>
                  <a:pt x="10028" y="14601"/>
                </a:lnTo>
                <a:close/>
                <a:moveTo>
                  <a:pt x="10028" y="13417"/>
                </a:moveTo>
                <a:lnTo>
                  <a:pt x="10603" y="13417"/>
                </a:lnTo>
                <a:lnTo>
                  <a:pt x="10603" y="14312"/>
                </a:lnTo>
                <a:lnTo>
                  <a:pt x="10028" y="14312"/>
                </a:lnTo>
                <a:lnTo>
                  <a:pt x="10028" y="13417"/>
                </a:lnTo>
                <a:close/>
                <a:moveTo>
                  <a:pt x="10924" y="12234"/>
                </a:moveTo>
                <a:lnTo>
                  <a:pt x="11499" y="12234"/>
                </a:lnTo>
                <a:lnTo>
                  <a:pt x="11499" y="13129"/>
                </a:lnTo>
                <a:lnTo>
                  <a:pt x="10924" y="13129"/>
                </a:lnTo>
                <a:lnTo>
                  <a:pt x="10924" y="12234"/>
                </a:lnTo>
                <a:close/>
                <a:moveTo>
                  <a:pt x="10028" y="12234"/>
                </a:moveTo>
                <a:lnTo>
                  <a:pt x="10603" y="12234"/>
                </a:lnTo>
                <a:lnTo>
                  <a:pt x="10603" y="13129"/>
                </a:lnTo>
                <a:lnTo>
                  <a:pt x="10028" y="13129"/>
                </a:lnTo>
                <a:lnTo>
                  <a:pt x="10028" y="12234"/>
                </a:lnTo>
                <a:close/>
                <a:moveTo>
                  <a:pt x="16475" y="16027"/>
                </a:moveTo>
                <a:lnTo>
                  <a:pt x="13874" y="16027"/>
                </a:lnTo>
                <a:lnTo>
                  <a:pt x="13874" y="11054"/>
                </a:lnTo>
                <a:lnTo>
                  <a:pt x="12910" y="11054"/>
                </a:lnTo>
                <a:lnTo>
                  <a:pt x="12910" y="2028"/>
                </a:lnTo>
                <a:lnTo>
                  <a:pt x="16475" y="627"/>
                </a:lnTo>
                <a:lnTo>
                  <a:pt x="16475" y="16027"/>
                </a:lnTo>
                <a:close/>
                <a:moveTo>
                  <a:pt x="13376" y="9909"/>
                </a:moveTo>
                <a:lnTo>
                  <a:pt x="15829" y="9909"/>
                </a:lnTo>
                <a:lnTo>
                  <a:pt x="15829" y="10580"/>
                </a:lnTo>
                <a:lnTo>
                  <a:pt x="13376" y="10580"/>
                </a:lnTo>
                <a:lnTo>
                  <a:pt x="13376" y="9909"/>
                </a:lnTo>
                <a:close/>
                <a:moveTo>
                  <a:pt x="13376" y="8479"/>
                </a:moveTo>
                <a:lnTo>
                  <a:pt x="15829" y="8479"/>
                </a:lnTo>
                <a:lnTo>
                  <a:pt x="15829" y="9149"/>
                </a:lnTo>
                <a:lnTo>
                  <a:pt x="13376" y="9149"/>
                </a:lnTo>
                <a:lnTo>
                  <a:pt x="13376" y="8479"/>
                </a:lnTo>
                <a:close/>
                <a:moveTo>
                  <a:pt x="13376" y="7047"/>
                </a:moveTo>
                <a:lnTo>
                  <a:pt x="15829" y="7047"/>
                </a:lnTo>
                <a:lnTo>
                  <a:pt x="15829" y="7718"/>
                </a:lnTo>
                <a:lnTo>
                  <a:pt x="13376" y="7718"/>
                </a:lnTo>
                <a:lnTo>
                  <a:pt x="13376" y="7047"/>
                </a:lnTo>
                <a:close/>
                <a:moveTo>
                  <a:pt x="13376" y="5616"/>
                </a:moveTo>
                <a:lnTo>
                  <a:pt x="15829" y="5616"/>
                </a:lnTo>
                <a:lnTo>
                  <a:pt x="15829" y="6287"/>
                </a:lnTo>
                <a:lnTo>
                  <a:pt x="13376" y="6287"/>
                </a:lnTo>
                <a:lnTo>
                  <a:pt x="13376" y="5616"/>
                </a:lnTo>
                <a:close/>
                <a:moveTo>
                  <a:pt x="13376" y="4185"/>
                </a:moveTo>
                <a:lnTo>
                  <a:pt x="15829" y="4185"/>
                </a:lnTo>
                <a:lnTo>
                  <a:pt x="15829" y="4856"/>
                </a:lnTo>
                <a:lnTo>
                  <a:pt x="13376" y="4856"/>
                </a:lnTo>
                <a:lnTo>
                  <a:pt x="13376" y="4185"/>
                </a:lnTo>
                <a:close/>
                <a:moveTo>
                  <a:pt x="13376" y="2755"/>
                </a:moveTo>
                <a:lnTo>
                  <a:pt x="15829" y="2755"/>
                </a:lnTo>
                <a:lnTo>
                  <a:pt x="15829" y="3426"/>
                </a:lnTo>
                <a:lnTo>
                  <a:pt x="13376" y="3426"/>
                </a:lnTo>
                <a:lnTo>
                  <a:pt x="13376" y="2755"/>
                </a:lnTo>
                <a:close/>
                <a:moveTo>
                  <a:pt x="11705" y="6179"/>
                </a:moveTo>
                <a:lnTo>
                  <a:pt x="12466" y="6179"/>
                </a:lnTo>
                <a:lnTo>
                  <a:pt x="12466" y="1591"/>
                </a:lnTo>
                <a:lnTo>
                  <a:pt x="13921" y="897"/>
                </a:lnTo>
                <a:lnTo>
                  <a:pt x="13921" y="0"/>
                </a:lnTo>
                <a:lnTo>
                  <a:pt x="10117" y="0"/>
                </a:lnTo>
                <a:lnTo>
                  <a:pt x="10117" y="2559"/>
                </a:lnTo>
                <a:lnTo>
                  <a:pt x="9249" y="2559"/>
                </a:lnTo>
                <a:lnTo>
                  <a:pt x="9249" y="3814"/>
                </a:lnTo>
                <a:lnTo>
                  <a:pt x="10117" y="3814"/>
                </a:lnTo>
                <a:lnTo>
                  <a:pt x="10694" y="3814"/>
                </a:lnTo>
                <a:lnTo>
                  <a:pt x="10743" y="3814"/>
                </a:lnTo>
                <a:lnTo>
                  <a:pt x="10743" y="5310"/>
                </a:lnTo>
                <a:lnTo>
                  <a:pt x="11705" y="5310"/>
                </a:lnTo>
                <a:lnTo>
                  <a:pt x="11705" y="6179"/>
                </a:lnTo>
                <a:close/>
              </a:path>
            </a:pathLst>
          </a:custGeom>
          <a:solidFill>
            <a:srgbClr val="00B0F0"/>
          </a:solid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100" name="组合 61"/>
          <p:cNvGrpSpPr/>
          <p:nvPr/>
        </p:nvGrpSpPr>
        <p:grpSpPr>
          <a:xfrm>
            <a:off x="3318343" y="2375749"/>
            <a:ext cx="464901" cy="532103"/>
            <a:chOff x="13433425" y="1704975"/>
            <a:chExt cx="342900" cy="320675"/>
          </a:xfrm>
          <a:solidFill>
            <a:srgbClr val="00B0F0"/>
          </a:solidFill>
        </p:grpSpPr>
        <p:sp>
          <p:nvSpPr>
            <p:cNvPr id="112" name="Freeform 38"/>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3" name="Freeform 39"/>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4" name="Freeform 40"/>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5" name="Freeform 41"/>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6" name="Freeform 42"/>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7" name="Freeform 43"/>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8"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ln>
          </p:spPr>
          <p:txBody>
            <a:bodyPr/>
            <a:lstStyle/>
            <a:p>
              <a:pPr defTabSz="9137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pSp>
      <p:sp>
        <p:nvSpPr>
          <p:cNvPr id="101" name="KSO_Shape"/>
          <p:cNvSpPr/>
          <p:nvPr/>
        </p:nvSpPr>
        <p:spPr bwMode="auto">
          <a:xfrm>
            <a:off x="2569727" y="2447004"/>
            <a:ext cx="468113" cy="460846"/>
          </a:xfrm>
          <a:custGeom>
            <a:avLst/>
            <a:gdLst>
              <a:gd name="T0" fmla="*/ 2956978 w 3478213"/>
              <a:gd name="T1" fmla="*/ 1393784 h 3211513"/>
              <a:gd name="T2" fmla="*/ 2998784 w 3478213"/>
              <a:gd name="T3" fmla="*/ 1465108 h 3211513"/>
              <a:gd name="T4" fmla="*/ 2984849 w 3478213"/>
              <a:gd name="T5" fmla="*/ 1546733 h 3211513"/>
              <a:gd name="T6" fmla="*/ 2919951 w 3478213"/>
              <a:gd name="T7" fmla="*/ 1605377 h 3211513"/>
              <a:gd name="T8" fmla="*/ 2837137 w 3478213"/>
              <a:gd name="T9" fmla="*/ 1612113 h 3211513"/>
              <a:gd name="T10" fmla="*/ 2769453 w 3478213"/>
              <a:gd name="T11" fmla="*/ 1563771 h 3211513"/>
              <a:gd name="T12" fmla="*/ 2751934 w 3478213"/>
              <a:gd name="T13" fmla="*/ 1484127 h 3211513"/>
              <a:gd name="T14" fmla="*/ 2789360 w 3478213"/>
              <a:gd name="T15" fmla="*/ 1408049 h 3211513"/>
              <a:gd name="T16" fmla="*/ 2866998 w 3478213"/>
              <a:gd name="T17" fmla="*/ 1370010 h 3211513"/>
              <a:gd name="T18" fmla="*/ 2788191 w 3478213"/>
              <a:gd name="T19" fmla="*/ 1321594 h 3211513"/>
              <a:gd name="T20" fmla="*/ 2694072 w 3478213"/>
              <a:gd name="T21" fmla="*/ 1424385 h 3211513"/>
              <a:gd name="T22" fmla="*/ 2684541 w 3478213"/>
              <a:gd name="T23" fmla="*/ 1554957 h 3211513"/>
              <a:gd name="T24" fmla="*/ 2762775 w 3478213"/>
              <a:gd name="T25" fmla="*/ 1660923 h 3211513"/>
              <a:gd name="T26" fmla="*/ 2889458 w 3478213"/>
              <a:gd name="T27" fmla="*/ 1688307 h 3211513"/>
              <a:gd name="T28" fmla="*/ 3012964 w 3478213"/>
              <a:gd name="T29" fmla="*/ 1627585 h 3211513"/>
              <a:gd name="T30" fmla="*/ 3072930 w 3478213"/>
              <a:gd name="T31" fmla="*/ 1506141 h 3211513"/>
              <a:gd name="T32" fmla="*/ 3043940 w 3478213"/>
              <a:gd name="T33" fmla="*/ 1379538 h 3211513"/>
              <a:gd name="T34" fmla="*/ 2937113 w 3478213"/>
              <a:gd name="T35" fmla="*/ 1302544 h 3211513"/>
              <a:gd name="T36" fmla="*/ 2987548 w 3478213"/>
              <a:gd name="T37" fmla="*/ 1193801 h 3211513"/>
              <a:gd name="T38" fmla="*/ 3151561 w 3478213"/>
              <a:gd name="T39" fmla="*/ 1325166 h 3211513"/>
              <a:gd name="T40" fmla="*/ 3186508 w 3478213"/>
              <a:gd name="T41" fmla="*/ 1528366 h 3211513"/>
              <a:gd name="T42" fmla="*/ 3081667 w 3478213"/>
              <a:gd name="T43" fmla="*/ 1718470 h 3211513"/>
              <a:gd name="T44" fmla="*/ 2882707 w 3478213"/>
              <a:gd name="T45" fmla="*/ 1805782 h 3211513"/>
              <a:gd name="T46" fmla="*/ 2683350 w 3478213"/>
              <a:gd name="T47" fmla="*/ 1751807 h 3211513"/>
              <a:gd name="T48" fmla="*/ 2567786 w 3478213"/>
              <a:gd name="T49" fmla="*/ 1576785 h 3211513"/>
              <a:gd name="T50" fmla="*/ 2593202 w 3478213"/>
              <a:gd name="T51" fmla="*/ 1369616 h 3211513"/>
              <a:gd name="T52" fmla="*/ 2750067 w 3478213"/>
              <a:gd name="T53" fmla="*/ 1212851 h 3211513"/>
              <a:gd name="T54" fmla="*/ 2576409 w 3478213"/>
              <a:gd name="T55" fmla="*/ 1044344 h 3211513"/>
              <a:gd name="T56" fmla="*/ 991109 w 3478213"/>
              <a:gd name="T57" fmla="*/ 1076476 h 3211513"/>
              <a:gd name="T58" fmla="*/ 1499961 w 3478213"/>
              <a:gd name="T59" fmla="*/ 1286727 h 3211513"/>
              <a:gd name="T60" fmla="*/ 1804796 w 3478213"/>
              <a:gd name="T61" fmla="*/ 1336314 h 3211513"/>
              <a:gd name="T62" fmla="*/ 1979838 w 3478213"/>
              <a:gd name="T63" fmla="*/ 1293868 h 3211513"/>
              <a:gd name="T64" fmla="*/ 2084625 w 3478213"/>
              <a:gd name="T65" fmla="*/ 1155023 h 3211513"/>
              <a:gd name="T66" fmla="*/ 2108043 w 3478213"/>
              <a:gd name="T67" fmla="*/ 947152 h 3211513"/>
              <a:gd name="T68" fmla="*/ 2172344 w 3478213"/>
              <a:gd name="T69" fmla="*/ 873763 h 3211513"/>
              <a:gd name="T70" fmla="*/ 2351355 w 3478213"/>
              <a:gd name="T71" fmla="*/ 851547 h 3211513"/>
              <a:gd name="T72" fmla="*/ 3124160 w 3478213"/>
              <a:gd name="T73" fmla="*/ 1023318 h 3211513"/>
              <a:gd name="T74" fmla="*/ 1244741 w 3478213"/>
              <a:gd name="T75" fmla="*/ 2199136 h 3211513"/>
              <a:gd name="T76" fmla="*/ 1290784 w 3478213"/>
              <a:gd name="T77" fmla="*/ 2380824 h 3211513"/>
              <a:gd name="T78" fmla="*/ 1214575 w 3478213"/>
              <a:gd name="T79" fmla="*/ 2522049 h 3211513"/>
              <a:gd name="T80" fmla="*/ 1065333 w 3478213"/>
              <a:gd name="T81" fmla="*/ 2584331 h 3211513"/>
              <a:gd name="T82" fmla="*/ 495752 w 3478213"/>
              <a:gd name="T83" fmla="*/ 2943344 h 3211513"/>
              <a:gd name="T84" fmla="*/ 411208 w 3478213"/>
              <a:gd name="T85" fmla="*/ 3131380 h 3211513"/>
              <a:gd name="T86" fmla="*/ 282209 w 3478213"/>
              <a:gd name="T87" fmla="*/ 3211116 h 3211513"/>
              <a:gd name="T88" fmla="*/ 187742 w 3478213"/>
              <a:gd name="T89" fmla="*/ 3184141 h 3211513"/>
              <a:gd name="T90" fmla="*/ 62712 w 3478213"/>
              <a:gd name="T91" fmla="*/ 2994915 h 3211513"/>
              <a:gd name="T92" fmla="*/ 30164 w 3478213"/>
              <a:gd name="T93" fmla="*/ 2692630 h 3211513"/>
              <a:gd name="T94" fmla="*/ 107564 w 3478213"/>
              <a:gd name="T95" fmla="*/ 2428032 h 3211513"/>
              <a:gd name="T96" fmla="*/ 228624 w 3478213"/>
              <a:gd name="T97" fmla="*/ 2317749 h 3211513"/>
              <a:gd name="T98" fmla="*/ 331030 w 3478213"/>
              <a:gd name="T99" fmla="*/ 2324096 h 3211513"/>
              <a:gd name="T100" fmla="*/ 431054 w 3478213"/>
              <a:gd name="T101" fmla="*/ 2419304 h 3211513"/>
              <a:gd name="T102" fmla="*/ 825990 w 3478213"/>
              <a:gd name="T103" fmla="*/ 2264195 h 3211513"/>
              <a:gd name="T104" fmla="*/ 910534 w 3478213"/>
              <a:gd name="T105" fmla="*/ 2150738 h 3211513"/>
              <a:gd name="T106" fmla="*/ 2583951 w 3478213"/>
              <a:gd name="T107" fmla="*/ 833835 h 3211513"/>
              <a:gd name="T108" fmla="*/ 2210392 w 3478213"/>
              <a:gd name="T109" fmla="*/ 791369 h 3211513"/>
              <a:gd name="T110" fmla="*/ 2083358 w 3478213"/>
              <a:gd name="T111" fmla="*/ 839391 h 3211513"/>
              <a:gd name="T112" fmla="*/ 2026986 w 3478213"/>
              <a:gd name="T113" fmla="*/ 944960 h 3211513"/>
              <a:gd name="T114" fmla="*/ 1999595 w 3478213"/>
              <a:gd name="T115" fmla="*/ 1154113 h 3211513"/>
              <a:gd name="T116" fmla="*/ 1890028 w 3478213"/>
              <a:gd name="T117" fmla="*/ 1254919 h 3211513"/>
              <a:gd name="T118" fmla="*/ 1709004 w 3478213"/>
              <a:gd name="T119" fmla="*/ 1276351 h 3211513"/>
              <a:gd name="T120" fmla="*/ 1346561 w 3478213"/>
              <a:gd name="T121" fmla="*/ 1188641 h 3211513"/>
              <a:gd name="T122" fmla="*/ 802299 w 3478213"/>
              <a:gd name="T123" fmla="*/ 928291 h 321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8213" h="3211513">
                <a:moveTo>
                  <a:pt x="2884914" y="1368425"/>
                </a:moveTo>
                <a:lnTo>
                  <a:pt x="2890488" y="1368821"/>
                </a:lnTo>
                <a:lnTo>
                  <a:pt x="2896859" y="1369218"/>
                </a:lnTo>
                <a:lnTo>
                  <a:pt x="2902433" y="1370406"/>
                </a:lnTo>
                <a:lnTo>
                  <a:pt x="2908405" y="1371595"/>
                </a:lnTo>
                <a:lnTo>
                  <a:pt x="2914377" y="1372784"/>
                </a:lnTo>
                <a:lnTo>
                  <a:pt x="2919951" y="1374369"/>
                </a:lnTo>
                <a:lnTo>
                  <a:pt x="2925525" y="1376350"/>
                </a:lnTo>
                <a:lnTo>
                  <a:pt x="2931099" y="1378728"/>
                </a:lnTo>
                <a:lnTo>
                  <a:pt x="2936673" y="1381105"/>
                </a:lnTo>
                <a:lnTo>
                  <a:pt x="2941849" y="1384275"/>
                </a:lnTo>
                <a:lnTo>
                  <a:pt x="2946627" y="1387048"/>
                </a:lnTo>
                <a:lnTo>
                  <a:pt x="2951803" y="1390218"/>
                </a:lnTo>
                <a:lnTo>
                  <a:pt x="2956978" y="1393784"/>
                </a:lnTo>
                <a:lnTo>
                  <a:pt x="2961756" y="1398143"/>
                </a:lnTo>
                <a:lnTo>
                  <a:pt x="2965738" y="1402105"/>
                </a:lnTo>
                <a:lnTo>
                  <a:pt x="2970515" y="1406464"/>
                </a:lnTo>
                <a:lnTo>
                  <a:pt x="2974099" y="1411219"/>
                </a:lnTo>
                <a:lnTo>
                  <a:pt x="2978080" y="1415974"/>
                </a:lnTo>
                <a:lnTo>
                  <a:pt x="2981265" y="1421125"/>
                </a:lnTo>
                <a:lnTo>
                  <a:pt x="2984849" y="1426276"/>
                </a:lnTo>
                <a:lnTo>
                  <a:pt x="2987636" y="1431427"/>
                </a:lnTo>
                <a:lnTo>
                  <a:pt x="2990423" y="1436975"/>
                </a:lnTo>
                <a:lnTo>
                  <a:pt x="2992413" y="1442522"/>
                </a:lnTo>
                <a:lnTo>
                  <a:pt x="2994404" y="1448070"/>
                </a:lnTo>
                <a:lnTo>
                  <a:pt x="2996395" y="1453221"/>
                </a:lnTo>
                <a:lnTo>
                  <a:pt x="2997987" y="1459164"/>
                </a:lnTo>
                <a:lnTo>
                  <a:pt x="2998784" y="1465108"/>
                </a:lnTo>
                <a:lnTo>
                  <a:pt x="2999580" y="1471051"/>
                </a:lnTo>
                <a:lnTo>
                  <a:pt x="3000376" y="1476995"/>
                </a:lnTo>
                <a:lnTo>
                  <a:pt x="3000376" y="1482939"/>
                </a:lnTo>
                <a:lnTo>
                  <a:pt x="3000376" y="1488882"/>
                </a:lnTo>
                <a:lnTo>
                  <a:pt x="3000376" y="1494429"/>
                </a:lnTo>
                <a:lnTo>
                  <a:pt x="2999580" y="1500373"/>
                </a:lnTo>
                <a:lnTo>
                  <a:pt x="2998784" y="1506317"/>
                </a:lnTo>
                <a:lnTo>
                  <a:pt x="2997589" y="1512260"/>
                </a:lnTo>
                <a:lnTo>
                  <a:pt x="2996395" y="1518204"/>
                </a:lnTo>
                <a:lnTo>
                  <a:pt x="2994404" y="1524147"/>
                </a:lnTo>
                <a:lnTo>
                  <a:pt x="2992413" y="1529695"/>
                </a:lnTo>
                <a:lnTo>
                  <a:pt x="2990423" y="1535242"/>
                </a:lnTo>
                <a:lnTo>
                  <a:pt x="2987636" y="1540789"/>
                </a:lnTo>
                <a:lnTo>
                  <a:pt x="2984849" y="1546733"/>
                </a:lnTo>
                <a:lnTo>
                  <a:pt x="2982062" y="1551884"/>
                </a:lnTo>
                <a:lnTo>
                  <a:pt x="2978478" y="1557035"/>
                </a:lnTo>
                <a:lnTo>
                  <a:pt x="2974497" y="1562187"/>
                </a:lnTo>
                <a:lnTo>
                  <a:pt x="2970913" y="1567338"/>
                </a:lnTo>
                <a:lnTo>
                  <a:pt x="2966534" y="1572489"/>
                </a:lnTo>
                <a:lnTo>
                  <a:pt x="2962154" y="1576847"/>
                </a:lnTo>
                <a:lnTo>
                  <a:pt x="2957377" y="1581602"/>
                </a:lnTo>
                <a:lnTo>
                  <a:pt x="2952201" y="1585565"/>
                </a:lnTo>
                <a:lnTo>
                  <a:pt x="2947423" y="1589923"/>
                </a:lnTo>
                <a:lnTo>
                  <a:pt x="2941849" y="1593489"/>
                </a:lnTo>
                <a:lnTo>
                  <a:pt x="2936275" y="1597056"/>
                </a:lnTo>
                <a:lnTo>
                  <a:pt x="2930701" y="1599829"/>
                </a:lnTo>
                <a:lnTo>
                  <a:pt x="2925127" y="1602999"/>
                </a:lnTo>
                <a:lnTo>
                  <a:pt x="2919951" y="1605377"/>
                </a:lnTo>
                <a:lnTo>
                  <a:pt x="2913979" y="1608150"/>
                </a:lnTo>
                <a:lnTo>
                  <a:pt x="2908007" y="1609735"/>
                </a:lnTo>
                <a:lnTo>
                  <a:pt x="2902035" y="1611716"/>
                </a:lnTo>
                <a:lnTo>
                  <a:pt x="2896062" y="1612905"/>
                </a:lnTo>
                <a:lnTo>
                  <a:pt x="2890090" y="1614490"/>
                </a:lnTo>
                <a:lnTo>
                  <a:pt x="2884516" y="1615283"/>
                </a:lnTo>
                <a:lnTo>
                  <a:pt x="2878544" y="1615679"/>
                </a:lnTo>
                <a:lnTo>
                  <a:pt x="2872572" y="1616075"/>
                </a:lnTo>
                <a:lnTo>
                  <a:pt x="2866202" y="1616075"/>
                </a:lnTo>
                <a:lnTo>
                  <a:pt x="2860230" y="1616075"/>
                </a:lnTo>
                <a:lnTo>
                  <a:pt x="2854257" y="1615283"/>
                </a:lnTo>
                <a:lnTo>
                  <a:pt x="2848285" y="1614490"/>
                </a:lnTo>
                <a:lnTo>
                  <a:pt x="2843109" y="1613301"/>
                </a:lnTo>
                <a:lnTo>
                  <a:pt x="2837137" y="1612113"/>
                </a:lnTo>
                <a:lnTo>
                  <a:pt x="2831165" y="1610528"/>
                </a:lnTo>
                <a:lnTo>
                  <a:pt x="2825591" y="1608547"/>
                </a:lnTo>
                <a:lnTo>
                  <a:pt x="2820017" y="1606169"/>
                </a:lnTo>
                <a:lnTo>
                  <a:pt x="2814841" y="1603792"/>
                </a:lnTo>
                <a:lnTo>
                  <a:pt x="2809665" y="1601018"/>
                </a:lnTo>
                <a:lnTo>
                  <a:pt x="2804489" y="1597848"/>
                </a:lnTo>
                <a:lnTo>
                  <a:pt x="2799314" y="1594678"/>
                </a:lnTo>
                <a:lnTo>
                  <a:pt x="2794536" y="1590716"/>
                </a:lnTo>
                <a:lnTo>
                  <a:pt x="2789758" y="1587150"/>
                </a:lnTo>
                <a:lnTo>
                  <a:pt x="2784980" y="1582791"/>
                </a:lnTo>
                <a:lnTo>
                  <a:pt x="2780999" y="1578036"/>
                </a:lnTo>
                <a:lnTo>
                  <a:pt x="2777017" y="1573677"/>
                </a:lnTo>
                <a:lnTo>
                  <a:pt x="2773434" y="1568923"/>
                </a:lnTo>
                <a:lnTo>
                  <a:pt x="2769453" y="1563771"/>
                </a:lnTo>
                <a:lnTo>
                  <a:pt x="2766666" y="1558620"/>
                </a:lnTo>
                <a:lnTo>
                  <a:pt x="2763481" y="1553469"/>
                </a:lnTo>
                <a:lnTo>
                  <a:pt x="2761092" y="1547922"/>
                </a:lnTo>
                <a:lnTo>
                  <a:pt x="2758703" y="1542374"/>
                </a:lnTo>
                <a:lnTo>
                  <a:pt x="2756712" y="1536827"/>
                </a:lnTo>
                <a:lnTo>
                  <a:pt x="2755120" y="1531280"/>
                </a:lnTo>
                <a:lnTo>
                  <a:pt x="2753527" y="1525732"/>
                </a:lnTo>
                <a:lnTo>
                  <a:pt x="2752731" y="1519789"/>
                </a:lnTo>
                <a:lnTo>
                  <a:pt x="2751536" y="1513845"/>
                </a:lnTo>
                <a:lnTo>
                  <a:pt x="2751138" y="1507902"/>
                </a:lnTo>
                <a:lnTo>
                  <a:pt x="2751138" y="1501958"/>
                </a:lnTo>
                <a:lnTo>
                  <a:pt x="2751138" y="1496411"/>
                </a:lnTo>
                <a:lnTo>
                  <a:pt x="2751138" y="1490467"/>
                </a:lnTo>
                <a:lnTo>
                  <a:pt x="2751934" y="1484127"/>
                </a:lnTo>
                <a:lnTo>
                  <a:pt x="2752731" y="1478184"/>
                </a:lnTo>
                <a:lnTo>
                  <a:pt x="2753527" y="1472240"/>
                </a:lnTo>
                <a:lnTo>
                  <a:pt x="2755120" y="1466296"/>
                </a:lnTo>
                <a:lnTo>
                  <a:pt x="2756712" y="1461145"/>
                </a:lnTo>
                <a:lnTo>
                  <a:pt x="2759101" y="1455202"/>
                </a:lnTo>
                <a:lnTo>
                  <a:pt x="2761092" y="1449258"/>
                </a:lnTo>
                <a:lnTo>
                  <a:pt x="2763481" y="1443711"/>
                </a:lnTo>
                <a:lnTo>
                  <a:pt x="2766666" y="1438163"/>
                </a:lnTo>
                <a:lnTo>
                  <a:pt x="2769453" y="1433012"/>
                </a:lnTo>
                <a:lnTo>
                  <a:pt x="2773036" y="1427861"/>
                </a:lnTo>
                <a:lnTo>
                  <a:pt x="2776619" y="1422314"/>
                </a:lnTo>
                <a:lnTo>
                  <a:pt x="2780601" y="1417559"/>
                </a:lnTo>
                <a:lnTo>
                  <a:pt x="2784582" y="1412804"/>
                </a:lnTo>
                <a:lnTo>
                  <a:pt x="2789360" y="1408049"/>
                </a:lnTo>
                <a:lnTo>
                  <a:pt x="2794138" y="1403294"/>
                </a:lnTo>
                <a:lnTo>
                  <a:pt x="2798915" y="1399332"/>
                </a:lnTo>
                <a:lnTo>
                  <a:pt x="2804091" y="1394973"/>
                </a:lnTo>
                <a:lnTo>
                  <a:pt x="2809665" y="1391407"/>
                </a:lnTo>
                <a:lnTo>
                  <a:pt x="2814841" y="1387841"/>
                </a:lnTo>
                <a:lnTo>
                  <a:pt x="2820017" y="1385067"/>
                </a:lnTo>
                <a:lnTo>
                  <a:pt x="2825989" y="1381897"/>
                </a:lnTo>
                <a:lnTo>
                  <a:pt x="2831563" y="1379520"/>
                </a:lnTo>
                <a:lnTo>
                  <a:pt x="2837535" y="1377142"/>
                </a:lnTo>
                <a:lnTo>
                  <a:pt x="2843109" y="1374765"/>
                </a:lnTo>
                <a:lnTo>
                  <a:pt x="2849081" y="1373180"/>
                </a:lnTo>
                <a:lnTo>
                  <a:pt x="2854656" y="1371991"/>
                </a:lnTo>
                <a:lnTo>
                  <a:pt x="2861026" y="1370803"/>
                </a:lnTo>
                <a:lnTo>
                  <a:pt x="2866998" y="1370010"/>
                </a:lnTo>
                <a:lnTo>
                  <a:pt x="2872970" y="1368821"/>
                </a:lnTo>
                <a:lnTo>
                  <a:pt x="2878942" y="1368821"/>
                </a:lnTo>
                <a:lnTo>
                  <a:pt x="2884914" y="1368425"/>
                </a:lnTo>
                <a:close/>
                <a:moveTo>
                  <a:pt x="2881118" y="1296194"/>
                </a:moveTo>
                <a:lnTo>
                  <a:pt x="2871587" y="1296591"/>
                </a:lnTo>
                <a:lnTo>
                  <a:pt x="2862056" y="1297385"/>
                </a:lnTo>
                <a:lnTo>
                  <a:pt x="2852525" y="1298973"/>
                </a:lnTo>
                <a:lnTo>
                  <a:pt x="2843391" y="1300957"/>
                </a:lnTo>
                <a:lnTo>
                  <a:pt x="2833463" y="1303338"/>
                </a:lnTo>
                <a:lnTo>
                  <a:pt x="2824329" y="1305719"/>
                </a:lnTo>
                <a:lnTo>
                  <a:pt x="2815196" y="1309291"/>
                </a:lnTo>
                <a:lnTo>
                  <a:pt x="2805665" y="1312863"/>
                </a:lnTo>
                <a:lnTo>
                  <a:pt x="2796928" y="1316832"/>
                </a:lnTo>
                <a:lnTo>
                  <a:pt x="2788191" y="1321594"/>
                </a:lnTo>
                <a:lnTo>
                  <a:pt x="2779057" y="1326357"/>
                </a:lnTo>
                <a:lnTo>
                  <a:pt x="2770717" y="1331913"/>
                </a:lnTo>
                <a:lnTo>
                  <a:pt x="2762378" y="1337866"/>
                </a:lnTo>
                <a:lnTo>
                  <a:pt x="2754435" y="1344613"/>
                </a:lnTo>
                <a:lnTo>
                  <a:pt x="2746493" y="1351360"/>
                </a:lnTo>
                <a:lnTo>
                  <a:pt x="2738947" y="1358504"/>
                </a:lnTo>
                <a:lnTo>
                  <a:pt x="2731799" y="1366044"/>
                </a:lnTo>
                <a:lnTo>
                  <a:pt x="2725048" y="1373585"/>
                </a:lnTo>
                <a:lnTo>
                  <a:pt x="2719091" y="1381523"/>
                </a:lnTo>
                <a:lnTo>
                  <a:pt x="2713134" y="1389857"/>
                </a:lnTo>
                <a:lnTo>
                  <a:pt x="2707574" y="1398588"/>
                </a:lnTo>
                <a:lnTo>
                  <a:pt x="2702809" y="1406923"/>
                </a:lnTo>
                <a:lnTo>
                  <a:pt x="2698440" y="1415654"/>
                </a:lnTo>
                <a:lnTo>
                  <a:pt x="2694072" y="1424385"/>
                </a:lnTo>
                <a:lnTo>
                  <a:pt x="2690498" y="1433910"/>
                </a:lnTo>
                <a:lnTo>
                  <a:pt x="2687321" y="1442641"/>
                </a:lnTo>
                <a:lnTo>
                  <a:pt x="2684541" y="1451770"/>
                </a:lnTo>
                <a:lnTo>
                  <a:pt x="2682555" y="1461295"/>
                </a:lnTo>
                <a:lnTo>
                  <a:pt x="2680570" y="1470820"/>
                </a:lnTo>
                <a:lnTo>
                  <a:pt x="2678981" y="1479948"/>
                </a:lnTo>
                <a:lnTo>
                  <a:pt x="2678187" y="1489473"/>
                </a:lnTo>
                <a:lnTo>
                  <a:pt x="2677790" y="1498998"/>
                </a:lnTo>
                <a:lnTo>
                  <a:pt x="2677790" y="1508126"/>
                </a:lnTo>
                <a:lnTo>
                  <a:pt x="2678187" y="1518048"/>
                </a:lnTo>
                <a:lnTo>
                  <a:pt x="2678981" y="1527176"/>
                </a:lnTo>
                <a:lnTo>
                  <a:pt x="2680173" y="1536304"/>
                </a:lnTo>
                <a:lnTo>
                  <a:pt x="2682158" y="1545829"/>
                </a:lnTo>
                <a:lnTo>
                  <a:pt x="2684541" y="1554957"/>
                </a:lnTo>
                <a:lnTo>
                  <a:pt x="2686924" y="1563688"/>
                </a:lnTo>
                <a:lnTo>
                  <a:pt x="2690498" y="1572420"/>
                </a:lnTo>
                <a:lnTo>
                  <a:pt x="2694072" y="1581548"/>
                </a:lnTo>
                <a:lnTo>
                  <a:pt x="2698043" y="1589882"/>
                </a:lnTo>
                <a:lnTo>
                  <a:pt x="2702809" y="1598217"/>
                </a:lnTo>
                <a:lnTo>
                  <a:pt x="2707574" y="1606551"/>
                </a:lnTo>
                <a:lnTo>
                  <a:pt x="2713134" y="1614488"/>
                </a:lnTo>
                <a:lnTo>
                  <a:pt x="2719488" y="1622426"/>
                </a:lnTo>
                <a:lnTo>
                  <a:pt x="2725842" y="1629967"/>
                </a:lnTo>
                <a:lnTo>
                  <a:pt x="2732593" y="1637110"/>
                </a:lnTo>
                <a:lnTo>
                  <a:pt x="2739741" y="1643857"/>
                </a:lnTo>
                <a:lnTo>
                  <a:pt x="2747287" y="1649413"/>
                </a:lnTo>
                <a:lnTo>
                  <a:pt x="2754832" y="1655367"/>
                </a:lnTo>
                <a:lnTo>
                  <a:pt x="2762775" y="1660923"/>
                </a:lnTo>
                <a:lnTo>
                  <a:pt x="2770717" y="1666082"/>
                </a:lnTo>
                <a:lnTo>
                  <a:pt x="2779057" y="1670051"/>
                </a:lnTo>
                <a:lnTo>
                  <a:pt x="2788191" y="1674417"/>
                </a:lnTo>
                <a:lnTo>
                  <a:pt x="2796531" y="1677592"/>
                </a:lnTo>
                <a:lnTo>
                  <a:pt x="2805267" y="1680767"/>
                </a:lnTo>
                <a:lnTo>
                  <a:pt x="2814798" y="1683545"/>
                </a:lnTo>
                <a:lnTo>
                  <a:pt x="2823932" y="1685926"/>
                </a:lnTo>
                <a:lnTo>
                  <a:pt x="2833066" y="1687513"/>
                </a:lnTo>
                <a:lnTo>
                  <a:pt x="2842597" y="1688704"/>
                </a:lnTo>
                <a:lnTo>
                  <a:pt x="2851731" y="1689498"/>
                </a:lnTo>
                <a:lnTo>
                  <a:pt x="2861262" y="1689895"/>
                </a:lnTo>
                <a:lnTo>
                  <a:pt x="2870793" y="1689895"/>
                </a:lnTo>
                <a:lnTo>
                  <a:pt x="2880324" y="1689498"/>
                </a:lnTo>
                <a:lnTo>
                  <a:pt x="2889458" y="1688307"/>
                </a:lnTo>
                <a:lnTo>
                  <a:pt x="2899386" y="1687117"/>
                </a:lnTo>
                <a:lnTo>
                  <a:pt x="2908520" y="1685529"/>
                </a:lnTo>
                <a:lnTo>
                  <a:pt x="2918051" y="1682751"/>
                </a:lnTo>
                <a:lnTo>
                  <a:pt x="2927582" y="1680370"/>
                </a:lnTo>
                <a:lnTo>
                  <a:pt x="2936716" y="1676798"/>
                </a:lnTo>
                <a:lnTo>
                  <a:pt x="2945453" y="1673226"/>
                </a:lnTo>
                <a:lnTo>
                  <a:pt x="2954984" y="1668860"/>
                </a:lnTo>
                <a:lnTo>
                  <a:pt x="2963720" y="1664495"/>
                </a:lnTo>
                <a:lnTo>
                  <a:pt x="2972457" y="1659335"/>
                </a:lnTo>
                <a:lnTo>
                  <a:pt x="2980797" y="1653779"/>
                </a:lnTo>
                <a:lnTo>
                  <a:pt x="2989534" y="1647826"/>
                </a:lnTo>
                <a:lnTo>
                  <a:pt x="2997476" y="1641476"/>
                </a:lnTo>
                <a:lnTo>
                  <a:pt x="3005419" y="1634729"/>
                </a:lnTo>
                <a:lnTo>
                  <a:pt x="3012964" y="1627585"/>
                </a:lnTo>
                <a:lnTo>
                  <a:pt x="3020112" y="1620045"/>
                </a:lnTo>
                <a:lnTo>
                  <a:pt x="3026466" y="1612107"/>
                </a:lnTo>
                <a:lnTo>
                  <a:pt x="3032820" y="1604170"/>
                </a:lnTo>
                <a:lnTo>
                  <a:pt x="3038777" y="1596232"/>
                </a:lnTo>
                <a:lnTo>
                  <a:pt x="3043940" y="1587898"/>
                </a:lnTo>
                <a:lnTo>
                  <a:pt x="3049102" y="1579167"/>
                </a:lnTo>
                <a:lnTo>
                  <a:pt x="3053471" y="1570435"/>
                </a:lnTo>
                <a:lnTo>
                  <a:pt x="3057442" y="1561704"/>
                </a:lnTo>
                <a:lnTo>
                  <a:pt x="3061413" y="1552576"/>
                </a:lnTo>
                <a:lnTo>
                  <a:pt x="3064193" y="1543051"/>
                </a:lnTo>
                <a:lnTo>
                  <a:pt x="3067370" y="1533923"/>
                </a:lnTo>
                <a:lnTo>
                  <a:pt x="3069356" y="1524795"/>
                </a:lnTo>
                <a:lnTo>
                  <a:pt x="3070944" y="1515270"/>
                </a:lnTo>
                <a:lnTo>
                  <a:pt x="3072930" y="1506141"/>
                </a:lnTo>
                <a:lnTo>
                  <a:pt x="3073724" y="1496616"/>
                </a:lnTo>
                <a:lnTo>
                  <a:pt x="3074121" y="1487092"/>
                </a:lnTo>
                <a:lnTo>
                  <a:pt x="3074121" y="1477566"/>
                </a:lnTo>
                <a:lnTo>
                  <a:pt x="3073724" y="1468438"/>
                </a:lnTo>
                <a:lnTo>
                  <a:pt x="3072930" y="1458913"/>
                </a:lnTo>
                <a:lnTo>
                  <a:pt x="3071341" y="1449388"/>
                </a:lnTo>
                <a:lnTo>
                  <a:pt x="3069356" y="1440657"/>
                </a:lnTo>
                <a:lnTo>
                  <a:pt x="3067370" y="1431132"/>
                </a:lnTo>
                <a:lnTo>
                  <a:pt x="3064590" y="1422004"/>
                </a:lnTo>
                <a:lnTo>
                  <a:pt x="3061413" y="1413273"/>
                </a:lnTo>
                <a:lnTo>
                  <a:pt x="3057442" y="1404144"/>
                </a:lnTo>
                <a:lnTo>
                  <a:pt x="3053868" y="1395810"/>
                </a:lnTo>
                <a:lnTo>
                  <a:pt x="3049102" y="1387476"/>
                </a:lnTo>
                <a:lnTo>
                  <a:pt x="3043940" y="1379538"/>
                </a:lnTo>
                <a:lnTo>
                  <a:pt x="3038777" y="1371601"/>
                </a:lnTo>
                <a:lnTo>
                  <a:pt x="3032423" y="1363663"/>
                </a:lnTo>
                <a:lnTo>
                  <a:pt x="3026069" y="1356519"/>
                </a:lnTo>
                <a:lnTo>
                  <a:pt x="3019318" y="1349376"/>
                </a:lnTo>
                <a:lnTo>
                  <a:pt x="3012170" y="1342629"/>
                </a:lnTo>
                <a:lnTo>
                  <a:pt x="3004624" y="1336279"/>
                </a:lnTo>
                <a:lnTo>
                  <a:pt x="2997079" y="1330326"/>
                </a:lnTo>
                <a:lnTo>
                  <a:pt x="2989136" y="1325166"/>
                </a:lnTo>
                <a:lnTo>
                  <a:pt x="2980797" y="1320007"/>
                </a:lnTo>
                <a:lnTo>
                  <a:pt x="2972457" y="1316038"/>
                </a:lnTo>
                <a:lnTo>
                  <a:pt x="2963720" y="1311673"/>
                </a:lnTo>
                <a:lnTo>
                  <a:pt x="2955381" y="1308497"/>
                </a:lnTo>
                <a:lnTo>
                  <a:pt x="2945850" y="1304926"/>
                </a:lnTo>
                <a:lnTo>
                  <a:pt x="2937113" y="1302544"/>
                </a:lnTo>
                <a:lnTo>
                  <a:pt x="2927979" y="1300560"/>
                </a:lnTo>
                <a:lnTo>
                  <a:pt x="2918448" y="1298576"/>
                </a:lnTo>
                <a:lnTo>
                  <a:pt x="2909314" y="1297385"/>
                </a:lnTo>
                <a:lnTo>
                  <a:pt x="2900180" y="1296591"/>
                </a:lnTo>
                <a:lnTo>
                  <a:pt x="2890252" y="1296194"/>
                </a:lnTo>
                <a:lnTo>
                  <a:pt x="2881118" y="1296194"/>
                </a:lnTo>
                <a:close/>
                <a:moveTo>
                  <a:pt x="2884295" y="1179513"/>
                </a:moveTo>
                <a:lnTo>
                  <a:pt x="2899386" y="1179513"/>
                </a:lnTo>
                <a:lnTo>
                  <a:pt x="2914477" y="1179910"/>
                </a:lnTo>
                <a:lnTo>
                  <a:pt x="2929171" y="1181894"/>
                </a:lnTo>
                <a:lnTo>
                  <a:pt x="2943864" y="1183879"/>
                </a:lnTo>
                <a:lnTo>
                  <a:pt x="2958558" y="1186260"/>
                </a:lnTo>
                <a:lnTo>
                  <a:pt x="2973251" y="1189832"/>
                </a:lnTo>
                <a:lnTo>
                  <a:pt x="2987548" y="1193801"/>
                </a:lnTo>
                <a:lnTo>
                  <a:pt x="3001844" y="1198960"/>
                </a:lnTo>
                <a:lnTo>
                  <a:pt x="3015744" y="1204516"/>
                </a:lnTo>
                <a:lnTo>
                  <a:pt x="3029246" y="1211263"/>
                </a:lnTo>
                <a:lnTo>
                  <a:pt x="3042748" y="1218010"/>
                </a:lnTo>
                <a:lnTo>
                  <a:pt x="3055854" y="1225947"/>
                </a:lnTo>
                <a:lnTo>
                  <a:pt x="3068562" y="1234282"/>
                </a:lnTo>
                <a:lnTo>
                  <a:pt x="3080872" y="1243410"/>
                </a:lnTo>
                <a:lnTo>
                  <a:pt x="3092389" y="1253332"/>
                </a:lnTo>
                <a:lnTo>
                  <a:pt x="3103906" y="1264047"/>
                </a:lnTo>
                <a:lnTo>
                  <a:pt x="3115025" y="1275160"/>
                </a:lnTo>
                <a:lnTo>
                  <a:pt x="3124953" y="1287463"/>
                </a:lnTo>
                <a:lnTo>
                  <a:pt x="3134484" y="1299369"/>
                </a:lnTo>
                <a:lnTo>
                  <a:pt x="3143618" y="1312069"/>
                </a:lnTo>
                <a:lnTo>
                  <a:pt x="3151561" y="1325166"/>
                </a:lnTo>
                <a:lnTo>
                  <a:pt x="3158709" y="1338660"/>
                </a:lnTo>
                <a:lnTo>
                  <a:pt x="3165460" y="1352154"/>
                </a:lnTo>
                <a:lnTo>
                  <a:pt x="3171020" y="1366044"/>
                </a:lnTo>
                <a:lnTo>
                  <a:pt x="3175785" y="1380332"/>
                </a:lnTo>
                <a:lnTo>
                  <a:pt x="3180551" y="1394619"/>
                </a:lnTo>
                <a:lnTo>
                  <a:pt x="3183728" y="1408907"/>
                </a:lnTo>
                <a:lnTo>
                  <a:pt x="3186905" y="1423591"/>
                </a:lnTo>
                <a:lnTo>
                  <a:pt x="3188891" y="1438673"/>
                </a:lnTo>
                <a:lnTo>
                  <a:pt x="3190082" y="1453357"/>
                </a:lnTo>
                <a:lnTo>
                  <a:pt x="3190876" y="1468835"/>
                </a:lnTo>
                <a:lnTo>
                  <a:pt x="3190876" y="1483520"/>
                </a:lnTo>
                <a:lnTo>
                  <a:pt x="3190082" y="1498601"/>
                </a:lnTo>
                <a:lnTo>
                  <a:pt x="3188891" y="1513682"/>
                </a:lnTo>
                <a:lnTo>
                  <a:pt x="3186508" y="1528366"/>
                </a:lnTo>
                <a:lnTo>
                  <a:pt x="3183728" y="1543448"/>
                </a:lnTo>
                <a:lnTo>
                  <a:pt x="3180154" y="1558132"/>
                </a:lnTo>
                <a:lnTo>
                  <a:pt x="3175785" y="1573213"/>
                </a:lnTo>
                <a:lnTo>
                  <a:pt x="3171020" y="1587898"/>
                </a:lnTo>
                <a:lnTo>
                  <a:pt x="3165063" y="1602185"/>
                </a:lnTo>
                <a:lnTo>
                  <a:pt x="3158709" y="1616076"/>
                </a:lnTo>
                <a:lnTo>
                  <a:pt x="3151561" y="1630363"/>
                </a:lnTo>
                <a:lnTo>
                  <a:pt x="3143618" y="1643857"/>
                </a:lnTo>
                <a:lnTo>
                  <a:pt x="3134881" y="1657351"/>
                </a:lnTo>
                <a:lnTo>
                  <a:pt x="3125748" y="1670051"/>
                </a:lnTo>
                <a:lnTo>
                  <a:pt x="3115819" y="1682751"/>
                </a:lnTo>
                <a:lnTo>
                  <a:pt x="3105097" y="1695054"/>
                </a:lnTo>
                <a:lnTo>
                  <a:pt x="3093978" y="1707357"/>
                </a:lnTo>
                <a:lnTo>
                  <a:pt x="3081667" y="1718470"/>
                </a:lnTo>
                <a:lnTo>
                  <a:pt x="3068959" y="1729582"/>
                </a:lnTo>
                <a:lnTo>
                  <a:pt x="3056251" y="1739504"/>
                </a:lnTo>
                <a:lnTo>
                  <a:pt x="3042748" y="1749029"/>
                </a:lnTo>
                <a:lnTo>
                  <a:pt x="3029246" y="1757760"/>
                </a:lnTo>
                <a:lnTo>
                  <a:pt x="3015347" y="1765698"/>
                </a:lnTo>
                <a:lnTo>
                  <a:pt x="3001447" y="1773239"/>
                </a:lnTo>
                <a:lnTo>
                  <a:pt x="2987151" y="1779589"/>
                </a:lnTo>
                <a:lnTo>
                  <a:pt x="2972457" y="1785542"/>
                </a:lnTo>
                <a:lnTo>
                  <a:pt x="2957764" y="1790701"/>
                </a:lnTo>
                <a:lnTo>
                  <a:pt x="2943070" y="1795067"/>
                </a:lnTo>
                <a:lnTo>
                  <a:pt x="2927979" y="1799035"/>
                </a:lnTo>
                <a:lnTo>
                  <a:pt x="2913285" y="1801814"/>
                </a:lnTo>
                <a:lnTo>
                  <a:pt x="2898195" y="1804195"/>
                </a:lnTo>
                <a:lnTo>
                  <a:pt x="2882707" y="1805782"/>
                </a:lnTo>
                <a:lnTo>
                  <a:pt x="2867616" y="1806179"/>
                </a:lnTo>
                <a:lnTo>
                  <a:pt x="2852525" y="1806576"/>
                </a:lnTo>
                <a:lnTo>
                  <a:pt x="2837435" y="1805782"/>
                </a:lnTo>
                <a:lnTo>
                  <a:pt x="2822741" y="1804592"/>
                </a:lnTo>
                <a:lnTo>
                  <a:pt x="2807650" y="1802210"/>
                </a:lnTo>
                <a:lnTo>
                  <a:pt x="2792559" y="1799432"/>
                </a:lnTo>
                <a:lnTo>
                  <a:pt x="2778263" y="1795860"/>
                </a:lnTo>
                <a:lnTo>
                  <a:pt x="2763966" y="1791892"/>
                </a:lnTo>
                <a:lnTo>
                  <a:pt x="2749670" y="1786732"/>
                </a:lnTo>
                <a:lnTo>
                  <a:pt x="2735770" y="1781176"/>
                </a:lnTo>
                <a:lnTo>
                  <a:pt x="2722268" y="1774826"/>
                </a:lnTo>
                <a:lnTo>
                  <a:pt x="2708766" y="1767682"/>
                </a:lnTo>
                <a:lnTo>
                  <a:pt x="2696058" y="1760142"/>
                </a:lnTo>
                <a:lnTo>
                  <a:pt x="2683350" y="1751807"/>
                </a:lnTo>
                <a:lnTo>
                  <a:pt x="2671039" y="1742679"/>
                </a:lnTo>
                <a:lnTo>
                  <a:pt x="2659125" y="1732360"/>
                </a:lnTo>
                <a:lnTo>
                  <a:pt x="2648006" y="1722042"/>
                </a:lnTo>
                <a:lnTo>
                  <a:pt x="2636886" y="1710532"/>
                </a:lnTo>
                <a:lnTo>
                  <a:pt x="2626958" y="1699023"/>
                </a:lnTo>
                <a:lnTo>
                  <a:pt x="2617030" y="1686720"/>
                </a:lnTo>
                <a:lnTo>
                  <a:pt x="2608293" y="1673623"/>
                </a:lnTo>
                <a:lnTo>
                  <a:pt x="2600350" y="1660923"/>
                </a:lnTo>
                <a:lnTo>
                  <a:pt x="2593202" y="1647429"/>
                </a:lnTo>
                <a:lnTo>
                  <a:pt x="2586451" y="1633538"/>
                </a:lnTo>
                <a:lnTo>
                  <a:pt x="2580891" y="1619648"/>
                </a:lnTo>
                <a:lnTo>
                  <a:pt x="2575332" y="1605757"/>
                </a:lnTo>
                <a:lnTo>
                  <a:pt x="2571360" y="1591470"/>
                </a:lnTo>
                <a:lnTo>
                  <a:pt x="2567786" y="1576785"/>
                </a:lnTo>
                <a:lnTo>
                  <a:pt x="2565006" y="1562101"/>
                </a:lnTo>
                <a:lnTo>
                  <a:pt x="2563021" y="1547416"/>
                </a:lnTo>
                <a:lnTo>
                  <a:pt x="2561035" y="1532732"/>
                </a:lnTo>
                <a:lnTo>
                  <a:pt x="2560638" y="1517651"/>
                </a:lnTo>
                <a:lnTo>
                  <a:pt x="2560638" y="1502173"/>
                </a:lnTo>
                <a:lnTo>
                  <a:pt x="2561432" y="1487488"/>
                </a:lnTo>
                <a:lnTo>
                  <a:pt x="2563021" y="1472407"/>
                </a:lnTo>
                <a:lnTo>
                  <a:pt x="2565006" y="1457326"/>
                </a:lnTo>
                <a:lnTo>
                  <a:pt x="2567786" y="1442641"/>
                </a:lnTo>
                <a:lnTo>
                  <a:pt x="2571757" y="1427957"/>
                </a:lnTo>
                <a:lnTo>
                  <a:pt x="2575729" y="1413273"/>
                </a:lnTo>
                <a:lnTo>
                  <a:pt x="2580891" y="1398588"/>
                </a:lnTo>
                <a:lnTo>
                  <a:pt x="2586848" y="1384301"/>
                </a:lnTo>
                <a:lnTo>
                  <a:pt x="2593202" y="1369616"/>
                </a:lnTo>
                <a:lnTo>
                  <a:pt x="2600350" y="1355726"/>
                </a:lnTo>
                <a:lnTo>
                  <a:pt x="2608293" y="1342629"/>
                </a:lnTo>
                <a:lnTo>
                  <a:pt x="2616633" y="1329135"/>
                </a:lnTo>
                <a:lnTo>
                  <a:pt x="2626164" y="1316038"/>
                </a:lnTo>
                <a:lnTo>
                  <a:pt x="2636092" y="1303338"/>
                </a:lnTo>
                <a:lnTo>
                  <a:pt x="2646814" y="1290638"/>
                </a:lnTo>
                <a:lnTo>
                  <a:pt x="2657934" y="1278732"/>
                </a:lnTo>
                <a:lnTo>
                  <a:pt x="2670244" y="1267619"/>
                </a:lnTo>
                <a:lnTo>
                  <a:pt x="2682555" y="1256507"/>
                </a:lnTo>
                <a:lnTo>
                  <a:pt x="2695263" y="1246585"/>
                </a:lnTo>
                <a:lnTo>
                  <a:pt x="2708766" y="1236663"/>
                </a:lnTo>
                <a:lnTo>
                  <a:pt x="2722268" y="1227932"/>
                </a:lnTo>
                <a:lnTo>
                  <a:pt x="2736167" y="1219994"/>
                </a:lnTo>
                <a:lnTo>
                  <a:pt x="2750067" y="1212851"/>
                </a:lnTo>
                <a:lnTo>
                  <a:pt x="2764363" y="1206104"/>
                </a:lnTo>
                <a:lnTo>
                  <a:pt x="2779057" y="1200547"/>
                </a:lnTo>
                <a:lnTo>
                  <a:pt x="2794148" y="1195388"/>
                </a:lnTo>
                <a:lnTo>
                  <a:pt x="2808842" y="1191022"/>
                </a:lnTo>
                <a:lnTo>
                  <a:pt x="2823535" y="1187054"/>
                </a:lnTo>
                <a:lnTo>
                  <a:pt x="2838626" y="1184276"/>
                </a:lnTo>
                <a:lnTo>
                  <a:pt x="2853717" y="1182291"/>
                </a:lnTo>
                <a:lnTo>
                  <a:pt x="2868807" y="1180307"/>
                </a:lnTo>
                <a:lnTo>
                  <a:pt x="2884295" y="1179513"/>
                </a:lnTo>
                <a:close/>
                <a:moveTo>
                  <a:pt x="2576409" y="1044344"/>
                </a:moveTo>
                <a:lnTo>
                  <a:pt x="2328731" y="1792519"/>
                </a:lnTo>
                <a:lnTo>
                  <a:pt x="3144403" y="1911529"/>
                </a:lnTo>
                <a:lnTo>
                  <a:pt x="3376601" y="1210561"/>
                </a:lnTo>
                <a:lnTo>
                  <a:pt x="2576409" y="1044344"/>
                </a:lnTo>
                <a:close/>
                <a:moveTo>
                  <a:pt x="20638" y="520700"/>
                </a:moveTo>
                <a:lnTo>
                  <a:pt x="54376" y="539742"/>
                </a:lnTo>
                <a:lnTo>
                  <a:pt x="217114" y="632173"/>
                </a:lnTo>
                <a:lnTo>
                  <a:pt x="380248" y="724604"/>
                </a:lnTo>
                <a:lnTo>
                  <a:pt x="461220" y="771414"/>
                </a:lnTo>
                <a:lnTo>
                  <a:pt x="542192" y="818622"/>
                </a:lnTo>
                <a:lnTo>
                  <a:pt x="622767" y="865432"/>
                </a:lnTo>
                <a:lnTo>
                  <a:pt x="703738" y="913036"/>
                </a:lnTo>
                <a:lnTo>
                  <a:pt x="774787" y="955086"/>
                </a:lnTo>
                <a:lnTo>
                  <a:pt x="846233" y="996740"/>
                </a:lnTo>
                <a:lnTo>
                  <a:pt x="882353" y="1016971"/>
                </a:lnTo>
                <a:lnTo>
                  <a:pt x="918472" y="1037203"/>
                </a:lnTo>
                <a:lnTo>
                  <a:pt x="954592" y="1057038"/>
                </a:lnTo>
                <a:lnTo>
                  <a:pt x="991109" y="1076476"/>
                </a:lnTo>
                <a:lnTo>
                  <a:pt x="1027626" y="1095121"/>
                </a:lnTo>
                <a:lnTo>
                  <a:pt x="1064539" y="1113766"/>
                </a:lnTo>
                <a:lnTo>
                  <a:pt x="1101453" y="1131617"/>
                </a:lnTo>
                <a:lnTo>
                  <a:pt x="1138763" y="1149072"/>
                </a:lnTo>
                <a:lnTo>
                  <a:pt x="1176471" y="1166130"/>
                </a:lnTo>
                <a:lnTo>
                  <a:pt x="1214575" y="1182792"/>
                </a:lnTo>
                <a:lnTo>
                  <a:pt x="1252679" y="1198263"/>
                </a:lnTo>
                <a:lnTo>
                  <a:pt x="1291181" y="1213734"/>
                </a:lnTo>
                <a:lnTo>
                  <a:pt x="1343177" y="1233173"/>
                </a:lnTo>
                <a:lnTo>
                  <a:pt x="1394777" y="1252214"/>
                </a:lnTo>
                <a:lnTo>
                  <a:pt x="1420974" y="1261338"/>
                </a:lnTo>
                <a:lnTo>
                  <a:pt x="1447567" y="1270066"/>
                </a:lnTo>
                <a:lnTo>
                  <a:pt x="1473367" y="1278396"/>
                </a:lnTo>
                <a:lnTo>
                  <a:pt x="1499961" y="1286727"/>
                </a:lnTo>
                <a:lnTo>
                  <a:pt x="1526555" y="1294264"/>
                </a:lnTo>
                <a:lnTo>
                  <a:pt x="1553545" y="1301405"/>
                </a:lnTo>
                <a:lnTo>
                  <a:pt x="1580139" y="1308149"/>
                </a:lnTo>
                <a:lnTo>
                  <a:pt x="1606733" y="1314496"/>
                </a:lnTo>
                <a:lnTo>
                  <a:pt x="1634120" y="1319653"/>
                </a:lnTo>
                <a:lnTo>
                  <a:pt x="1661111" y="1324810"/>
                </a:lnTo>
                <a:lnTo>
                  <a:pt x="1688498" y="1329174"/>
                </a:lnTo>
                <a:lnTo>
                  <a:pt x="1715886" y="1332347"/>
                </a:lnTo>
                <a:lnTo>
                  <a:pt x="1740892" y="1335124"/>
                </a:lnTo>
                <a:lnTo>
                  <a:pt x="1753196" y="1335918"/>
                </a:lnTo>
                <a:lnTo>
                  <a:pt x="1765898" y="1336314"/>
                </a:lnTo>
                <a:lnTo>
                  <a:pt x="1778996" y="1336711"/>
                </a:lnTo>
                <a:lnTo>
                  <a:pt x="1791697" y="1336711"/>
                </a:lnTo>
                <a:lnTo>
                  <a:pt x="1804796" y="1336314"/>
                </a:lnTo>
                <a:lnTo>
                  <a:pt x="1818291" y="1335918"/>
                </a:lnTo>
                <a:lnTo>
                  <a:pt x="1831390" y="1335124"/>
                </a:lnTo>
                <a:lnTo>
                  <a:pt x="1844091" y="1333538"/>
                </a:lnTo>
                <a:lnTo>
                  <a:pt x="1857189" y="1331951"/>
                </a:lnTo>
                <a:lnTo>
                  <a:pt x="1870288" y="1330364"/>
                </a:lnTo>
                <a:lnTo>
                  <a:pt x="1882989" y="1327984"/>
                </a:lnTo>
                <a:lnTo>
                  <a:pt x="1896088" y="1324810"/>
                </a:lnTo>
                <a:lnTo>
                  <a:pt x="1908789" y="1322033"/>
                </a:lnTo>
                <a:lnTo>
                  <a:pt x="1920697" y="1318463"/>
                </a:lnTo>
                <a:lnTo>
                  <a:pt x="1933398" y="1314496"/>
                </a:lnTo>
                <a:lnTo>
                  <a:pt x="1945306" y="1309736"/>
                </a:lnTo>
                <a:lnTo>
                  <a:pt x="1957213" y="1304975"/>
                </a:lnTo>
                <a:lnTo>
                  <a:pt x="1968327" y="1299421"/>
                </a:lnTo>
                <a:lnTo>
                  <a:pt x="1979838" y="1293868"/>
                </a:lnTo>
                <a:lnTo>
                  <a:pt x="1990158" y="1287124"/>
                </a:lnTo>
                <a:lnTo>
                  <a:pt x="2000875" y="1280380"/>
                </a:lnTo>
                <a:lnTo>
                  <a:pt x="2010798" y="1272842"/>
                </a:lnTo>
                <a:lnTo>
                  <a:pt x="2020721" y="1264512"/>
                </a:lnTo>
                <a:lnTo>
                  <a:pt x="2029453" y="1255784"/>
                </a:lnTo>
                <a:lnTo>
                  <a:pt x="2038185" y="1246660"/>
                </a:lnTo>
                <a:lnTo>
                  <a:pt x="2046124" y="1237139"/>
                </a:lnTo>
                <a:lnTo>
                  <a:pt x="2053665" y="1226429"/>
                </a:lnTo>
                <a:lnTo>
                  <a:pt x="2061207" y="1214924"/>
                </a:lnTo>
                <a:lnTo>
                  <a:pt x="2067160" y="1203420"/>
                </a:lnTo>
                <a:lnTo>
                  <a:pt x="2072717" y="1191122"/>
                </a:lnTo>
                <a:lnTo>
                  <a:pt x="2077480" y="1178825"/>
                </a:lnTo>
                <a:lnTo>
                  <a:pt x="2081449" y="1167320"/>
                </a:lnTo>
                <a:lnTo>
                  <a:pt x="2084625" y="1155023"/>
                </a:lnTo>
                <a:lnTo>
                  <a:pt x="2087403" y="1142328"/>
                </a:lnTo>
                <a:lnTo>
                  <a:pt x="2089785" y="1130031"/>
                </a:lnTo>
                <a:lnTo>
                  <a:pt x="2091373" y="1117336"/>
                </a:lnTo>
                <a:lnTo>
                  <a:pt x="2092563" y="1105039"/>
                </a:lnTo>
                <a:lnTo>
                  <a:pt x="2093357" y="1092344"/>
                </a:lnTo>
                <a:lnTo>
                  <a:pt x="2094945" y="1066955"/>
                </a:lnTo>
                <a:lnTo>
                  <a:pt x="2096136" y="1041567"/>
                </a:lnTo>
                <a:lnTo>
                  <a:pt x="2097326" y="1016178"/>
                </a:lnTo>
                <a:lnTo>
                  <a:pt x="2098120" y="1003483"/>
                </a:lnTo>
                <a:lnTo>
                  <a:pt x="2099311" y="990789"/>
                </a:lnTo>
                <a:lnTo>
                  <a:pt x="2100502" y="980078"/>
                </a:lnTo>
                <a:lnTo>
                  <a:pt x="2102089" y="968574"/>
                </a:lnTo>
                <a:lnTo>
                  <a:pt x="2104868" y="957863"/>
                </a:lnTo>
                <a:lnTo>
                  <a:pt x="2108043" y="947152"/>
                </a:lnTo>
                <a:lnTo>
                  <a:pt x="2112409" y="936838"/>
                </a:lnTo>
                <a:lnTo>
                  <a:pt x="2117172" y="926524"/>
                </a:lnTo>
                <a:lnTo>
                  <a:pt x="2119554" y="921367"/>
                </a:lnTo>
                <a:lnTo>
                  <a:pt x="2122332" y="917003"/>
                </a:lnTo>
                <a:lnTo>
                  <a:pt x="2125905" y="912243"/>
                </a:lnTo>
                <a:lnTo>
                  <a:pt x="2129080" y="907482"/>
                </a:lnTo>
                <a:lnTo>
                  <a:pt x="2133843" y="902325"/>
                </a:lnTo>
                <a:lnTo>
                  <a:pt x="2138606" y="897168"/>
                </a:lnTo>
                <a:lnTo>
                  <a:pt x="2143766" y="892408"/>
                </a:lnTo>
                <a:lnTo>
                  <a:pt x="2148926" y="888441"/>
                </a:lnTo>
                <a:lnTo>
                  <a:pt x="2154880" y="884077"/>
                </a:lnTo>
                <a:lnTo>
                  <a:pt x="2160437" y="880507"/>
                </a:lnTo>
                <a:lnTo>
                  <a:pt x="2166390" y="876936"/>
                </a:lnTo>
                <a:lnTo>
                  <a:pt x="2172344" y="873763"/>
                </a:lnTo>
                <a:lnTo>
                  <a:pt x="2178695" y="870589"/>
                </a:lnTo>
                <a:lnTo>
                  <a:pt x="2185046" y="867812"/>
                </a:lnTo>
                <a:lnTo>
                  <a:pt x="2198144" y="862655"/>
                </a:lnTo>
                <a:lnTo>
                  <a:pt x="2211639" y="858688"/>
                </a:lnTo>
                <a:lnTo>
                  <a:pt x="2225135" y="855514"/>
                </a:lnTo>
                <a:lnTo>
                  <a:pt x="2239027" y="853134"/>
                </a:lnTo>
                <a:lnTo>
                  <a:pt x="2252919" y="851151"/>
                </a:lnTo>
                <a:lnTo>
                  <a:pt x="2266811" y="849961"/>
                </a:lnTo>
                <a:lnTo>
                  <a:pt x="2280704" y="849167"/>
                </a:lnTo>
                <a:lnTo>
                  <a:pt x="2294993" y="848771"/>
                </a:lnTo>
                <a:lnTo>
                  <a:pt x="2308885" y="848771"/>
                </a:lnTo>
                <a:lnTo>
                  <a:pt x="2323174" y="849564"/>
                </a:lnTo>
                <a:lnTo>
                  <a:pt x="2337463" y="850357"/>
                </a:lnTo>
                <a:lnTo>
                  <a:pt x="2351355" y="851547"/>
                </a:lnTo>
                <a:lnTo>
                  <a:pt x="2365645" y="853134"/>
                </a:lnTo>
                <a:lnTo>
                  <a:pt x="2393826" y="856705"/>
                </a:lnTo>
                <a:lnTo>
                  <a:pt x="2421610" y="861068"/>
                </a:lnTo>
                <a:lnTo>
                  <a:pt x="2448998" y="865432"/>
                </a:lnTo>
                <a:lnTo>
                  <a:pt x="2568868" y="885267"/>
                </a:lnTo>
                <a:lnTo>
                  <a:pt x="2628803" y="895581"/>
                </a:lnTo>
                <a:lnTo>
                  <a:pt x="2688341" y="906292"/>
                </a:lnTo>
                <a:lnTo>
                  <a:pt x="2700249" y="909069"/>
                </a:lnTo>
                <a:lnTo>
                  <a:pt x="2715332" y="912243"/>
                </a:lnTo>
                <a:lnTo>
                  <a:pt x="2753833" y="921763"/>
                </a:lnTo>
                <a:lnTo>
                  <a:pt x="2801860" y="934061"/>
                </a:lnTo>
                <a:lnTo>
                  <a:pt x="2857826" y="949136"/>
                </a:lnTo>
                <a:lnTo>
                  <a:pt x="2986032" y="984442"/>
                </a:lnTo>
                <a:lnTo>
                  <a:pt x="3124160" y="1023318"/>
                </a:lnTo>
                <a:lnTo>
                  <a:pt x="3257128" y="1060608"/>
                </a:lnTo>
                <a:lnTo>
                  <a:pt x="3369854" y="1093138"/>
                </a:lnTo>
                <a:lnTo>
                  <a:pt x="3478213" y="1124080"/>
                </a:lnTo>
                <a:lnTo>
                  <a:pt x="3206719" y="2013480"/>
                </a:lnTo>
                <a:lnTo>
                  <a:pt x="2325159" y="1876619"/>
                </a:lnTo>
                <a:lnTo>
                  <a:pt x="1613480" y="1517209"/>
                </a:lnTo>
                <a:lnTo>
                  <a:pt x="1338414" y="1616384"/>
                </a:lnTo>
                <a:lnTo>
                  <a:pt x="1195126" y="1616384"/>
                </a:lnTo>
                <a:lnTo>
                  <a:pt x="1195126" y="2150738"/>
                </a:lnTo>
                <a:lnTo>
                  <a:pt x="1206240" y="2159069"/>
                </a:lnTo>
                <a:lnTo>
                  <a:pt x="1216957" y="2168590"/>
                </a:lnTo>
                <a:lnTo>
                  <a:pt x="1226483" y="2178111"/>
                </a:lnTo>
                <a:lnTo>
                  <a:pt x="1235612" y="2188425"/>
                </a:lnTo>
                <a:lnTo>
                  <a:pt x="1244741" y="2199136"/>
                </a:lnTo>
                <a:lnTo>
                  <a:pt x="1252679" y="2210243"/>
                </a:lnTo>
                <a:lnTo>
                  <a:pt x="1260221" y="2221748"/>
                </a:lnTo>
                <a:lnTo>
                  <a:pt x="1266969" y="2234045"/>
                </a:lnTo>
                <a:lnTo>
                  <a:pt x="1272922" y="2246740"/>
                </a:lnTo>
                <a:lnTo>
                  <a:pt x="1278082" y="2259831"/>
                </a:lnTo>
                <a:lnTo>
                  <a:pt x="1282845" y="2273319"/>
                </a:lnTo>
                <a:lnTo>
                  <a:pt x="1286815" y="2286806"/>
                </a:lnTo>
                <a:lnTo>
                  <a:pt x="1289593" y="2301088"/>
                </a:lnTo>
                <a:lnTo>
                  <a:pt x="1291578" y="2314972"/>
                </a:lnTo>
                <a:lnTo>
                  <a:pt x="1292768" y="2329650"/>
                </a:lnTo>
                <a:lnTo>
                  <a:pt x="1293562" y="2344328"/>
                </a:lnTo>
                <a:lnTo>
                  <a:pt x="1293562" y="2357022"/>
                </a:lnTo>
                <a:lnTo>
                  <a:pt x="1291975" y="2368923"/>
                </a:lnTo>
                <a:lnTo>
                  <a:pt x="1290784" y="2380824"/>
                </a:lnTo>
                <a:lnTo>
                  <a:pt x="1288799" y="2392725"/>
                </a:lnTo>
                <a:lnTo>
                  <a:pt x="1285624" y="2404230"/>
                </a:lnTo>
                <a:lnTo>
                  <a:pt x="1282845" y="2415734"/>
                </a:lnTo>
                <a:lnTo>
                  <a:pt x="1278876" y="2427238"/>
                </a:lnTo>
                <a:lnTo>
                  <a:pt x="1274510" y="2437949"/>
                </a:lnTo>
                <a:lnTo>
                  <a:pt x="1269747" y="2448660"/>
                </a:lnTo>
                <a:lnTo>
                  <a:pt x="1264190" y="2458974"/>
                </a:lnTo>
                <a:lnTo>
                  <a:pt x="1259030" y="2469288"/>
                </a:lnTo>
                <a:lnTo>
                  <a:pt x="1252679" y="2478809"/>
                </a:lnTo>
                <a:lnTo>
                  <a:pt x="1245932" y="2487933"/>
                </a:lnTo>
                <a:lnTo>
                  <a:pt x="1238787" y="2497454"/>
                </a:lnTo>
                <a:lnTo>
                  <a:pt x="1231246" y="2506181"/>
                </a:lnTo>
                <a:lnTo>
                  <a:pt x="1222910" y="2514115"/>
                </a:lnTo>
                <a:lnTo>
                  <a:pt x="1214575" y="2522049"/>
                </a:lnTo>
                <a:lnTo>
                  <a:pt x="1205843" y="2529587"/>
                </a:lnTo>
                <a:lnTo>
                  <a:pt x="1197111" y="2536727"/>
                </a:lnTo>
                <a:lnTo>
                  <a:pt x="1187188" y="2543471"/>
                </a:lnTo>
                <a:lnTo>
                  <a:pt x="1177661" y="2549818"/>
                </a:lnTo>
                <a:lnTo>
                  <a:pt x="1167342" y="2555769"/>
                </a:lnTo>
                <a:lnTo>
                  <a:pt x="1157022" y="2561323"/>
                </a:lnTo>
                <a:lnTo>
                  <a:pt x="1146305" y="2566083"/>
                </a:lnTo>
                <a:lnTo>
                  <a:pt x="1135588" y="2570050"/>
                </a:lnTo>
                <a:lnTo>
                  <a:pt x="1124474" y="2574017"/>
                </a:lnTo>
                <a:lnTo>
                  <a:pt x="1112963" y="2577191"/>
                </a:lnTo>
                <a:lnTo>
                  <a:pt x="1101453" y="2579968"/>
                </a:lnTo>
                <a:lnTo>
                  <a:pt x="1089545" y="2581951"/>
                </a:lnTo>
                <a:lnTo>
                  <a:pt x="1077638" y="2583538"/>
                </a:lnTo>
                <a:lnTo>
                  <a:pt x="1065333" y="2584331"/>
                </a:lnTo>
                <a:lnTo>
                  <a:pt x="1053028" y="2584728"/>
                </a:lnTo>
                <a:lnTo>
                  <a:pt x="1045090" y="2584728"/>
                </a:lnTo>
                <a:lnTo>
                  <a:pt x="1037152" y="2584331"/>
                </a:lnTo>
                <a:lnTo>
                  <a:pt x="1022069" y="2582744"/>
                </a:lnTo>
                <a:lnTo>
                  <a:pt x="1006589" y="2580364"/>
                </a:lnTo>
                <a:lnTo>
                  <a:pt x="991506" y="2576794"/>
                </a:lnTo>
                <a:lnTo>
                  <a:pt x="977217" y="2572827"/>
                </a:lnTo>
                <a:lnTo>
                  <a:pt x="963324" y="2567670"/>
                </a:lnTo>
                <a:lnTo>
                  <a:pt x="949432" y="2561719"/>
                </a:lnTo>
                <a:lnTo>
                  <a:pt x="936334" y="2554975"/>
                </a:lnTo>
                <a:lnTo>
                  <a:pt x="506072" y="2892567"/>
                </a:lnTo>
                <a:lnTo>
                  <a:pt x="502896" y="2909625"/>
                </a:lnTo>
                <a:lnTo>
                  <a:pt x="499721" y="2926683"/>
                </a:lnTo>
                <a:lnTo>
                  <a:pt x="495752" y="2943344"/>
                </a:lnTo>
                <a:lnTo>
                  <a:pt x="491783" y="2959212"/>
                </a:lnTo>
                <a:lnTo>
                  <a:pt x="487417" y="2975080"/>
                </a:lnTo>
                <a:lnTo>
                  <a:pt x="482257" y="2990551"/>
                </a:lnTo>
                <a:lnTo>
                  <a:pt x="477494" y="3005626"/>
                </a:lnTo>
                <a:lnTo>
                  <a:pt x="472334" y="3020304"/>
                </a:lnTo>
                <a:lnTo>
                  <a:pt x="466380" y="3034585"/>
                </a:lnTo>
                <a:lnTo>
                  <a:pt x="460426" y="3048470"/>
                </a:lnTo>
                <a:lnTo>
                  <a:pt x="454075" y="3061561"/>
                </a:lnTo>
                <a:lnTo>
                  <a:pt x="447328" y="3074652"/>
                </a:lnTo>
                <a:lnTo>
                  <a:pt x="440580" y="3086949"/>
                </a:lnTo>
                <a:lnTo>
                  <a:pt x="433435" y="3099247"/>
                </a:lnTo>
                <a:lnTo>
                  <a:pt x="426291" y="3110355"/>
                </a:lnTo>
                <a:lnTo>
                  <a:pt x="418749" y="3121462"/>
                </a:lnTo>
                <a:lnTo>
                  <a:pt x="411208" y="3131380"/>
                </a:lnTo>
                <a:lnTo>
                  <a:pt x="403269" y="3141694"/>
                </a:lnTo>
                <a:lnTo>
                  <a:pt x="394934" y="3150818"/>
                </a:lnTo>
                <a:lnTo>
                  <a:pt x="386599" y="3159149"/>
                </a:lnTo>
                <a:lnTo>
                  <a:pt x="377470" y="3167479"/>
                </a:lnTo>
                <a:lnTo>
                  <a:pt x="368737" y="3175017"/>
                </a:lnTo>
                <a:lnTo>
                  <a:pt x="360005" y="3181761"/>
                </a:lnTo>
                <a:lnTo>
                  <a:pt x="350479" y="3188108"/>
                </a:lnTo>
                <a:lnTo>
                  <a:pt x="341350" y="3193265"/>
                </a:lnTo>
                <a:lnTo>
                  <a:pt x="331824" y="3198025"/>
                </a:lnTo>
                <a:lnTo>
                  <a:pt x="321901" y="3202389"/>
                </a:lnTo>
                <a:lnTo>
                  <a:pt x="312375" y="3205563"/>
                </a:lnTo>
                <a:lnTo>
                  <a:pt x="302849" y="3207943"/>
                </a:lnTo>
                <a:lnTo>
                  <a:pt x="292529" y="3210323"/>
                </a:lnTo>
                <a:lnTo>
                  <a:pt x="282209" y="3211116"/>
                </a:lnTo>
                <a:lnTo>
                  <a:pt x="271889" y="3211513"/>
                </a:lnTo>
                <a:lnTo>
                  <a:pt x="265538" y="3211513"/>
                </a:lnTo>
                <a:lnTo>
                  <a:pt x="259187" y="3211116"/>
                </a:lnTo>
                <a:lnTo>
                  <a:pt x="252837" y="3210323"/>
                </a:lnTo>
                <a:lnTo>
                  <a:pt x="246883" y="3209530"/>
                </a:lnTo>
                <a:lnTo>
                  <a:pt x="240929" y="3207943"/>
                </a:lnTo>
                <a:lnTo>
                  <a:pt x="234578" y="3206356"/>
                </a:lnTo>
                <a:lnTo>
                  <a:pt x="228624" y="3204769"/>
                </a:lnTo>
                <a:lnTo>
                  <a:pt x="222671" y="3202786"/>
                </a:lnTo>
                <a:lnTo>
                  <a:pt x="216717" y="3200009"/>
                </a:lnTo>
                <a:lnTo>
                  <a:pt x="210763" y="3197629"/>
                </a:lnTo>
                <a:lnTo>
                  <a:pt x="205206" y="3194455"/>
                </a:lnTo>
                <a:lnTo>
                  <a:pt x="199252" y="3191281"/>
                </a:lnTo>
                <a:lnTo>
                  <a:pt x="187742" y="3184141"/>
                </a:lnTo>
                <a:lnTo>
                  <a:pt x="177025" y="3176207"/>
                </a:lnTo>
                <a:lnTo>
                  <a:pt x="165911" y="3167479"/>
                </a:lnTo>
                <a:lnTo>
                  <a:pt x="155194" y="3157165"/>
                </a:lnTo>
                <a:lnTo>
                  <a:pt x="144874" y="3146454"/>
                </a:lnTo>
                <a:lnTo>
                  <a:pt x="135348" y="3134950"/>
                </a:lnTo>
                <a:lnTo>
                  <a:pt x="125425" y="3122256"/>
                </a:lnTo>
                <a:lnTo>
                  <a:pt x="116296" y="3108768"/>
                </a:lnTo>
                <a:lnTo>
                  <a:pt x="107564" y="3094487"/>
                </a:lnTo>
                <a:lnTo>
                  <a:pt x="98831" y="3079809"/>
                </a:lnTo>
                <a:lnTo>
                  <a:pt x="90893" y="3064338"/>
                </a:lnTo>
                <a:lnTo>
                  <a:pt x="82955" y="3048073"/>
                </a:lnTo>
                <a:lnTo>
                  <a:pt x="75810" y="3030618"/>
                </a:lnTo>
                <a:lnTo>
                  <a:pt x="69062" y="3013163"/>
                </a:lnTo>
                <a:lnTo>
                  <a:pt x="62712" y="2994915"/>
                </a:lnTo>
                <a:lnTo>
                  <a:pt x="56758" y="2975874"/>
                </a:lnTo>
                <a:lnTo>
                  <a:pt x="51598" y="2956435"/>
                </a:lnTo>
                <a:lnTo>
                  <a:pt x="46438" y="2936600"/>
                </a:lnTo>
                <a:lnTo>
                  <a:pt x="42072" y="2916369"/>
                </a:lnTo>
                <a:lnTo>
                  <a:pt x="38499" y="2895344"/>
                </a:lnTo>
                <a:lnTo>
                  <a:pt x="34927" y="2873922"/>
                </a:lnTo>
                <a:lnTo>
                  <a:pt x="32149" y="2851707"/>
                </a:lnTo>
                <a:lnTo>
                  <a:pt x="30164" y="2829888"/>
                </a:lnTo>
                <a:lnTo>
                  <a:pt x="28576" y="2807276"/>
                </a:lnTo>
                <a:lnTo>
                  <a:pt x="27386" y="2784664"/>
                </a:lnTo>
                <a:lnTo>
                  <a:pt x="27386" y="2760862"/>
                </a:lnTo>
                <a:lnTo>
                  <a:pt x="27386" y="2737854"/>
                </a:lnTo>
                <a:lnTo>
                  <a:pt x="28576" y="2715242"/>
                </a:lnTo>
                <a:lnTo>
                  <a:pt x="30164" y="2692630"/>
                </a:lnTo>
                <a:lnTo>
                  <a:pt x="32149" y="2670812"/>
                </a:lnTo>
                <a:lnTo>
                  <a:pt x="34927" y="2648596"/>
                </a:lnTo>
                <a:lnTo>
                  <a:pt x="38499" y="2627175"/>
                </a:lnTo>
                <a:lnTo>
                  <a:pt x="42072" y="2606150"/>
                </a:lnTo>
                <a:lnTo>
                  <a:pt x="46438" y="2585918"/>
                </a:lnTo>
                <a:lnTo>
                  <a:pt x="51598" y="2566083"/>
                </a:lnTo>
                <a:lnTo>
                  <a:pt x="56758" y="2546645"/>
                </a:lnTo>
                <a:lnTo>
                  <a:pt x="62712" y="2527603"/>
                </a:lnTo>
                <a:lnTo>
                  <a:pt x="69062" y="2509752"/>
                </a:lnTo>
                <a:lnTo>
                  <a:pt x="75810" y="2491900"/>
                </a:lnTo>
                <a:lnTo>
                  <a:pt x="82955" y="2474842"/>
                </a:lnTo>
                <a:lnTo>
                  <a:pt x="90893" y="2458181"/>
                </a:lnTo>
                <a:lnTo>
                  <a:pt x="98831" y="2442709"/>
                </a:lnTo>
                <a:lnTo>
                  <a:pt x="107564" y="2428032"/>
                </a:lnTo>
                <a:lnTo>
                  <a:pt x="116296" y="2413750"/>
                </a:lnTo>
                <a:lnTo>
                  <a:pt x="125425" y="2400263"/>
                </a:lnTo>
                <a:lnTo>
                  <a:pt x="135348" y="2387568"/>
                </a:lnTo>
                <a:lnTo>
                  <a:pt x="144874" y="2376064"/>
                </a:lnTo>
                <a:lnTo>
                  <a:pt x="155194" y="2365353"/>
                </a:lnTo>
                <a:lnTo>
                  <a:pt x="165911" y="2355039"/>
                </a:lnTo>
                <a:lnTo>
                  <a:pt x="177025" y="2346311"/>
                </a:lnTo>
                <a:lnTo>
                  <a:pt x="187742" y="2338377"/>
                </a:lnTo>
                <a:lnTo>
                  <a:pt x="199252" y="2331237"/>
                </a:lnTo>
                <a:lnTo>
                  <a:pt x="205206" y="2328063"/>
                </a:lnTo>
                <a:lnTo>
                  <a:pt x="210763" y="2324890"/>
                </a:lnTo>
                <a:lnTo>
                  <a:pt x="216717" y="2322509"/>
                </a:lnTo>
                <a:lnTo>
                  <a:pt x="222671" y="2319732"/>
                </a:lnTo>
                <a:lnTo>
                  <a:pt x="228624" y="2317749"/>
                </a:lnTo>
                <a:lnTo>
                  <a:pt x="234578" y="2316162"/>
                </a:lnTo>
                <a:lnTo>
                  <a:pt x="240929" y="2314575"/>
                </a:lnTo>
                <a:lnTo>
                  <a:pt x="246883" y="2312989"/>
                </a:lnTo>
                <a:lnTo>
                  <a:pt x="252837" y="2312195"/>
                </a:lnTo>
                <a:lnTo>
                  <a:pt x="259187" y="2311402"/>
                </a:lnTo>
                <a:lnTo>
                  <a:pt x="265538" y="2311005"/>
                </a:lnTo>
                <a:lnTo>
                  <a:pt x="271889" y="2311005"/>
                </a:lnTo>
                <a:lnTo>
                  <a:pt x="280224" y="2311005"/>
                </a:lnTo>
                <a:lnTo>
                  <a:pt x="289353" y="2311798"/>
                </a:lnTo>
                <a:lnTo>
                  <a:pt x="297689" y="2312989"/>
                </a:lnTo>
                <a:lnTo>
                  <a:pt x="306024" y="2315369"/>
                </a:lnTo>
                <a:lnTo>
                  <a:pt x="314359" y="2317749"/>
                </a:lnTo>
                <a:lnTo>
                  <a:pt x="322298" y="2320923"/>
                </a:lnTo>
                <a:lnTo>
                  <a:pt x="331030" y="2324096"/>
                </a:lnTo>
                <a:lnTo>
                  <a:pt x="338968" y="2328063"/>
                </a:lnTo>
                <a:lnTo>
                  <a:pt x="346907" y="2332030"/>
                </a:lnTo>
                <a:lnTo>
                  <a:pt x="354448" y="2337187"/>
                </a:lnTo>
                <a:lnTo>
                  <a:pt x="361990" y="2342741"/>
                </a:lnTo>
                <a:lnTo>
                  <a:pt x="369531" y="2347898"/>
                </a:lnTo>
                <a:lnTo>
                  <a:pt x="377073" y="2354245"/>
                </a:lnTo>
                <a:lnTo>
                  <a:pt x="384217" y="2360989"/>
                </a:lnTo>
                <a:lnTo>
                  <a:pt x="391362" y="2368130"/>
                </a:lnTo>
                <a:lnTo>
                  <a:pt x="398506" y="2375667"/>
                </a:lnTo>
                <a:lnTo>
                  <a:pt x="405254" y="2383998"/>
                </a:lnTo>
                <a:lnTo>
                  <a:pt x="412002" y="2392329"/>
                </a:lnTo>
                <a:lnTo>
                  <a:pt x="418352" y="2400659"/>
                </a:lnTo>
                <a:lnTo>
                  <a:pt x="425100" y="2409783"/>
                </a:lnTo>
                <a:lnTo>
                  <a:pt x="431054" y="2419304"/>
                </a:lnTo>
                <a:lnTo>
                  <a:pt x="437405" y="2429222"/>
                </a:lnTo>
                <a:lnTo>
                  <a:pt x="443358" y="2439139"/>
                </a:lnTo>
                <a:lnTo>
                  <a:pt x="448915" y="2449850"/>
                </a:lnTo>
                <a:lnTo>
                  <a:pt x="454075" y="2460958"/>
                </a:lnTo>
                <a:lnTo>
                  <a:pt x="459632" y="2472065"/>
                </a:lnTo>
                <a:lnTo>
                  <a:pt x="464792" y="2483570"/>
                </a:lnTo>
                <a:lnTo>
                  <a:pt x="469158" y="2495074"/>
                </a:lnTo>
                <a:lnTo>
                  <a:pt x="473921" y="2507371"/>
                </a:lnTo>
                <a:lnTo>
                  <a:pt x="478684" y="2520066"/>
                </a:lnTo>
                <a:lnTo>
                  <a:pt x="482654" y="2532760"/>
                </a:lnTo>
                <a:lnTo>
                  <a:pt x="486623" y="2545851"/>
                </a:lnTo>
                <a:lnTo>
                  <a:pt x="820036" y="2284030"/>
                </a:lnTo>
                <a:lnTo>
                  <a:pt x="822814" y="2274112"/>
                </a:lnTo>
                <a:lnTo>
                  <a:pt x="825990" y="2264195"/>
                </a:lnTo>
                <a:lnTo>
                  <a:pt x="829562" y="2254674"/>
                </a:lnTo>
                <a:lnTo>
                  <a:pt x="833928" y="2245153"/>
                </a:lnTo>
                <a:lnTo>
                  <a:pt x="837898" y="2235632"/>
                </a:lnTo>
                <a:lnTo>
                  <a:pt x="843057" y="2226508"/>
                </a:lnTo>
                <a:lnTo>
                  <a:pt x="848217" y="2217781"/>
                </a:lnTo>
                <a:lnTo>
                  <a:pt x="854171" y="2209450"/>
                </a:lnTo>
                <a:lnTo>
                  <a:pt x="859728" y="2200723"/>
                </a:lnTo>
                <a:lnTo>
                  <a:pt x="866079" y="2192789"/>
                </a:lnTo>
                <a:lnTo>
                  <a:pt x="872827" y="2184855"/>
                </a:lnTo>
                <a:lnTo>
                  <a:pt x="879574" y="2177714"/>
                </a:lnTo>
                <a:lnTo>
                  <a:pt x="886719" y="2170177"/>
                </a:lnTo>
                <a:lnTo>
                  <a:pt x="894260" y="2163433"/>
                </a:lnTo>
                <a:lnTo>
                  <a:pt x="902596" y="2157086"/>
                </a:lnTo>
                <a:lnTo>
                  <a:pt x="910534" y="2150738"/>
                </a:lnTo>
                <a:lnTo>
                  <a:pt x="910534" y="1616384"/>
                </a:lnTo>
                <a:lnTo>
                  <a:pt x="797412" y="1616384"/>
                </a:lnTo>
                <a:lnTo>
                  <a:pt x="648963" y="1030062"/>
                </a:lnTo>
                <a:lnTo>
                  <a:pt x="106373" y="756340"/>
                </a:lnTo>
                <a:lnTo>
                  <a:pt x="20638" y="520700"/>
                </a:lnTo>
                <a:close/>
                <a:moveTo>
                  <a:pt x="264786" y="0"/>
                </a:moveTo>
                <a:lnTo>
                  <a:pt x="2967038" y="911225"/>
                </a:lnTo>
                <a:lnTo>
                  <a:pt x="2955129" y="908844"/>
                </a:lnTo>
                <a:lnTo>
                  <a:pt x="2862235" y="889397"/>
                </a:lnTo>
                <a:lnTo>
                  <a:pt x="2769738" y="869950"/>
                </a:lnTo>
                <a:lnTo>
                  <a:pt x="2723291" y="860425"/>
                </a:lnTo>
                <a:lnTo>
                  <a:pt x="2677242" y="850900"/>
                </a:lnTo>
                <a:lnTo>
                  <a:pt x="2630795" y="842169"/>
                </a:lnTo>
                <a:lnTo>
                  <a:pt x="2583951" y="833835"/>
                </a:lnTo>
                <a:lnTo>
                  <a:pt x="2521625" y="822722"/>
                </a:lnTo>
                <a:lnTo>
                  <a:pt x="2459696" y="812404"/>
                </a:lnTo>
                <a:lnTo>
                  <a:pt x="2428334" y="807244"/>
                </a:lnTo>
                <a:lnTo>
                  <a:pt x="2396973" y="802482"/>
                </a:lnTo>
                <a:lnTo>
                  <a:pt x="2365611" y="798116"/>
                </a:lnTo>
                <a:lnTo>
                  <a:pt x="2334250" y="794147"/>
                </a:lnTo>
                <a:lnTo>
                  <a:pt x="2319164" y="792957"/>
                </a:lnTo>
                <a:lnTo>
                  <a:pt x="2303682" y="791369"/>
                </a:lnTo>
                <a:lnTo>
                  <a:pt x="2288597" y="790575"/>
                </a:lnTo>
                <a:lnTo>
                  <a:pt x="2272718" y="789782"/>
                </a:lnTo>
                <a:lnTo>
                  <a:pt x="2257235" y="789385"/>
                </a:lnTo>
                <a:lnTo>
                  <a:pt x="2241356" y="789782"/>
                </a:lnTo>
                <a:lnTo>
                  <a:pt x="2225874" y="790178"/>
                </a:lnTo>
                <a:lnTo>
                  <a:pt x="2210392" y="791369"/>
                </a:lnTo>
                <a:lnTo>
                  <a:pt x="2194909" y="793353"/>
                </a:lnTo>
                <a:lnTo>
                  <a:pt x="2179427" y="795735"/>
                </a:lnTo>
                <a:lnTo>
                  <a:pt x="2164342" y="799703"/>
                </a:lnTo>
                <a:lnTo>
                  <a:pt x="2149653" y="804069"/>
                </a:lnTo>
                <a:lnTo>
                  <a:pt x="2142508" y="806450"/>
                </a:lnTo>
                <a:lnTo>
                  <a:pt x="2135362" y="808832"/>
                </a:lnTo>
                <a:lnTo>
                  <a:pt x="2128216" y="812404"/>
                </a:lnTo>
                <a:lnTo>
                  <a:pt x="2121071" y="815182"/>
                </a:lnTo>
                <a:lnTo>
                  <a:pt x="2114322" y="819150"/>
                </a:lnTo>
                <a:lnTo>
                  <a:pt x="2107573" y="822325"/>
                </a:lnTo>
                <a:lnTo>
                  <a:pt x="2100825" y="826691"/>
                </a:lnTo>
                <a:lnTo>
                  <a:pt x="2094076" y="830660"/>
                </a:lnTo>
                <a:lnTo>
                  <a:pt x="2088518" y="835025"/>
                </a:lnTo>
                <a:lnTo>
                  <a:pt x="2083358" y="839391"/>
                </a:lnTo>
                <a:lnTo>
                  <a:pt x="2078197" y="843757"/>
                </a:lnTo>
                <a:lnTo>
                  <a:pt x="2073433" y="848122"/>
                </a:lnTo>
                <a:lnTo>
                  <a:pt x="2069066" y="852885"/>
                </a:lnTo>
                <a:lnTo>
                  <a:pt x="2064700" y="857250"/>
                </a:lnTo>
                <a:lnTo>
                  <a:pt x="2060730" y="862410"/>
                </a:lnTo>
                <a:lnTo>
                  <a:pt x="2057157" y="867172"/>
                </a:lnTo>
                <a:lnTo>
                  <a:pt x="2053584" y="871935"/>
                </a:lnTo>
                <a:lnTo>
                  <a:pt x="2050408" y="877094"/>
                </a:lnTo>
                <a:lnTo>
                  <a:pt x="2044453" y="887810"/>
                </a:lnTo>
                <a:lnTo>
                  <a:pt x="2039690" y="898525"/>
                </a:lnTo>
                <a:lnTo>
                  <a:pt x="2035720" y="910035"/>
                </a:lnTo>
                <a:lnTo>
                  <a:pt x="2031750" y="921147"/>
                </a:lnTo>
                <a:lnTo>
                  <a:pt x="2029368" y="933054"/>
                </a:lnTo>
                <a:lnTo>
                  <a:pt x="2026986" y="944960"/>
                </a:lnTo>
                <a:lnTo>
                  <a:pt x="2025001" y="957263"/>
                </a:lnTo>
                <a:lnTo>
                  <a:pt x="2023413" y="969169"/>
                </a:lnTo>
                <a:lnTo>
                  <a:pt x="2022619" y="981472"/>
                </a:lnTo>
                <a:lnTo>
                  <a:pt x="2021032" y="1006872"/>
                </a:lnTo>
                <a:lnTo>
                  <a:pt x="2019841" y="1031875"/>
                </a:lnTo>
                <a:lnTo>
                  <a:pt x="2018253" y="1057672"/>
                </a:lnTo>
                <a:lnTo>
                  <a:pt x="2017459" y="1070372"/>
                </a:lnTo>
                <a:lnTo>
                  <a:pt x="2016268" y="1082279"/>
                </a:lnTo>
                <a:lnTo>
                  <a:pt x="2014680" y="1094979"/>
                </a:lnTo>
                <a:lnTo>
                  <a:pt x="2013092" y="1107282"/>
                </a:lnTo>
                <a:lnTo>
                  <a:pt x="2010313" y="1119188"/>
                </a:lnTo>
                <a:lnTo>
                  <a:pt x="2007534" y="1131094"/>
                </a:lnTo>
                <a:lnTo>
                  <a:pt x="2003564" y="1142604"/>
                </a:lnTo>
                <a:lnTo>
                  <a:pt x="1999595" y="1154113"/>
                </a:lnTo>
                <a:lnTo>
                  <a:pt x="1994037" y="1164829"/>
                </a:lnTo>
                <a:lnTo>
                  <a:pt x="1988082" y="1175941"/>
                </a:lnTo>
                <a:lnTo>
                  <a:pt x="1984906" y="1181101"/>
                </a:lnTo>
                <a:lnTo>
                  <a:pt x="1981333" y="1186260"/>
                </a:lnTo>
                <a:lnTo>
                  <a:pt x="1976967" y="1191419"/>
                </a:lnTo>
                <a:lnTo>
                  <a:pt x="1973394" y="1196182"/>
                </a:lnTo>
                <a:lnTo>
                  <a:pt x="1964263" y="1205707"/>
                </a:lnTo>
                <a:lnTo>
                  <a:pt x="1954736" y="1214835"/>
                </a:lnTo>
                <a:lnTo>
                  <a:pt x="1944811" y="1223566"/>
                </a:lnTo>
                <a:lnTo>
                  <a:pt x="1934490" y="1231107"/>
                </a:lnTo>
                <a:lnTo>
                  <a:pt x="1924168" y="1237854"/>
                </a:lnTo>
                <a:lnTo>
                  <a:pt x="1913053" y="1244204"/>
                </a:lnTo>
                <a:lnTo>
                  <a:pt x="1901937" y="1249760"/>
                </a:lnTo>
                <a:lnTo>
                  <a:pt x="1890028" y="1254919"/>
                </a:lnTo>
                <a:lnTo>
                  <a:pt x="1878118" y="1259682"/>
                </a:lnTo>
                <a:lnTo>
                  <a:pt x="1866209" y="1263254"/>
                </a:lnTo>
                <a:lnTo>
                  <a:pt x="1853902" y="1266826"/>
                </a:lnTo>
                <a:lnTo>
                  <a:pt x="1841199" y="1269604"/>
                </a:lnTo>
                <a:lnTo>
                  <a:pt x="1828099" y="1272382"/>
                </a:lnTo>
                <a:lnTo>
                  <a:pt x="1815395" y="1274366"/>
                </a:lnTo>
                <a:lnTo>
                  <a:pt x="1802295" y="1275954"/>
                </a:lnTo>
                <a:lnTo>
                  <a:pt x="1788798" y="1276747"/>
                </a:lnTo>
                <a:lnTo>
                  <a:pt x="1776094" y="1277541"/>
                </a:lnTo>
                <a:lnTo>
                  <a:pt x="1762597" y="1277938"/>
                </a:lnTo>
                <a:lnTo>
                  <a:pt x="1749099" y="1277938"/>
                </a:lnTo>
                <a:lnTo>
                  <a:pt x="1735999" y="1277541"/>
                </a:lnTo>
                <a:lnTo>
                  <a:pt x="1722502" y="1277144"/>
                </a:lnTo>
                <a:lnTo>
                  <a:pt x="1709004" y="1276351"/>
                </a:lnTo>
                <a:lnTo>
                  <a:pt x="1682407" y="1273969"/>
                </a:lnTo>
                <a:lnTo>
                  <a:pt x="1656603" y="1270001"/>
                </a:lnTo>
                <a:lnTo>
                  <a:pt x="1630799" y="1266429"/>
                </a:lnTo>
                <a:lnTo>
                  <a:pt x="1605789" y="1261666"/>
                </a:lnTo>
                <a:lnTo>
                  <a:pt x="1582367" y="1256507"/>
                </a:lnTo>
                <a:lnTo>
                  <a:pt x="1555770" y="1250951"/>
                </a:lnTo>
                <a:lnTo>
                  <a:pt x="1529172" y="1244601"/>
                </a:lnTo>
                <a:lnTo>
                  <a:pt x="1503368" y="1237854"/>
                </a:lnTo>
                <a:lnTo>
                  <a:pt x="1476770" y="1230710"/>
                </a:lnTo>
                <a:lnTo>
                  <a:pt x="1450570" y="1222376"/>
                </a:lnTo>
                <a:lnTo>
                  <a:pt x="1424369" y="1214438"/>
                </a:lnTo>
                <a:lnTo>
                  <a:pt x="1398565" y="1206104"/>
                </a:lnTo>
                <a:lnTo>
                  <a:pt x="1372364" y="1197372"/>
                </a:lnTo>
                <a:lnTo>
                  <a:pt x="1346561" y="1188641"/>
                </a:lnTo>
                <a:lnTo>
                  <a:pt x="1320757" y="1178719"/>
                </a:lnTo>
                <a:lnTo>
                  <a:pt x="1295350" y="1169591"/>
                </a:lnTo>
                <a:lnTo>
                  <a:pt x="1269546" y="1159272"/>
                </a:lnTo>
                <a:lnTo>
                  <a:pt x="1219130" y="1139429"/>
                </a:lnTo>
                <a:lnTo>
                  <a:pt x="1169507" y="1118394"/>
                </a:lnTo>
                <a:lnTo>
                  <a:pt x="1127427" y="1099741"/>
                </a:lnTo>
                <a:lnTo>
                  <a:pt x="1085744" y="1080294"/>
                </a:lnTo>
                <a:lnTo>
                  <a:pt x="1044458" y="1060054"/>
                </a:lnTo>
                <a:lnTo>
                  <a:pt x="1003172" y="1039416"/>
                </a:lnTo>
                <a:lnTo>
                  <a:pt x="962680" y="1017985"/>
                </a:lnTo>
                <a:lnTo>
                  <a:pt x="922188" y="996554"/>
                </a:lnTo>
                <a:lnTo>
                  <a:pt x="882092" y="974329"/>
                </a:lnTo>
                <a:lnTo>
                  <a:pt x="841997" y="951707"/>
                </a:lnTo>
                <a:lnTo>
                  <a:pt x="802299" y="928291"/>
                </a:lnTo>
                <a:lnTo>
                  <a:pt x="762204" y="905272"/>
                </a:lnTo>
                <a:lnTo>
                  <a:pt x="683602" y="858441"/>
                </a:lnTo>
                <a:lnTo>
                  <a:pt x="604602" y="811610"/>
                </a:lnTo>
                <a:lnTo>
                  <a:pt x="526000" y="764778"/>
                </a:lnTo>
                <a:lnTo>
                  <a:pt x="460498" y="726678"/>
                </a:lnTo>
                <a:lnTo>
                  <a:pt x="394996" y="688578"/>
                </a:lnTo>
                <a:lnTo>
                  <a:pt x="263596" y="614363"/>
                </a:lnTo>
                <a:lnTo>
                  <a:pt x="0" y="465138"/>
                </a:lnTo>
                <a:lnTo>
                  <a:pt x="264786" y="0"/>
                </a:lnTo>
                <a:close/>
              </a:path>
            </a:pathLst>
          </a:custGeom>
          <a:solidFill>
            <a:srgbClr val="00B0F0"/>
          </a:solidFill>
          <a:ln>
            <a:noFill/>
          </a:ln>
        </p:spPr>
        <p:txBody>
          <a:bodyPr anchor="ctr">
            <a:scene3d>
              <a:camera prst="orthographicFront"/>
              <a:lightRig rig="threePt" dir="t"/>
            </a:scene3d>
            <a:sp3d>
              <a:contourClr>
                <a:srgbClr val="FFFFFF"/>
              </a:contourClr>
            </a:sp3d>
          </a:bodyPr>
          <a:lstStyle/>
          <a:p>
            <a:pPr algn="ctr" defTabSz="1218565">
              <a:defRPr/>
            </a:pPr>
            <a:endParaRPr lang="zh-CN" altLang="en-US" sz="1200"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102" name="组合 251"/>
          <p:cNvGrpSpPr/>
          <p:nvPr/>
        </p:nvGrpSpPr>
        <p:grpSpPr>
          <a:xfrm>
            <a:off x="4169600" y="2421686"/>
            <a:ext cx="671174" cy="486166"/>
            <a:chOff x="13801722" y="3422650"/>
            <a:chExt cx="1525589" cy="984243"/>
          </a:xfrm>
          <a:solidFill>
            <a:srgbClr val="00B0F0"/>
          </a:solidFill>
        </p:grpSpPr>
        <p:sp>
          <p:nvSpPr>
            <p:cNvPr id="109" name="Freeform 76"/>
            <p:cNvSpPr/>
            <p:nvPr/>
          </p:nvSpPr>
          <p:spPr bwMode="auto">
            <a:xfrm>
              <a:off x="14293850" y="3422650"/>
              <a:ext cx="401638" cy="141288"/>
            </a:xfrm>
            <a:custGeom>
              <a:avLst/>
              <a:gdLst/>
              <a:ahLst/>
              <a:cxnLst>
                <a:cxn ang="0">
                  <a:pos x="439" y="172"/>
                </a:cxn>
                <a:cxn ang="0">
                  <a:pos x="452" y="179"/>
                </a:cxn>
                <a:cxn ang="0">
                  <a:pos x="459" y="177"/>
                </a:cxn>
                <a:cxn ang="0">
                  <a:pos x="501" y="143"/>
                </a:cxn>
                <a:cxn ang="0">
                  <a:pos x="504" y="138"/>
                </a:cxn>
                <a:cxn ang="0">
                  <a:pos x="506" y="132"/>
                </a:cxn>
                <a:cxn ang="0">
                  <a:pos x="501" y="118"/>
                </a:cxn>
                <a:cxn ang="0">
                  <a:pos x="477" y="93"/>
                </a:cxn>
                <a:cxn ang="0">
                  <a:pos x="423" y="52"/>
                </a:cxn>
                <a:cxn ang="0">
                  <a:pos x="363" y="22"/>
                </a:cxn>
                <a:cxn ang="0">
                  <a:pos x="297" y="5"/>
                </a:cxn>
                <a:cxn ang="0">
                  <a:pos x="262" y="0"/>
                </a:cxn>
                <a:cxn ang="0">
                  <a:pos x="241" y="0"/>
                </a:cxn>
                <a:cxn ang="0">
                  <a:pos x="177" y="7"/>
                </a:cxn>
                <a:cxn ang="0">
                  <a:pos x="115" y="24"/>
                </a:cxn>
                <a:cxn ang="0">
                  <a:pos x="57" y="52"/>
                </a:cxn>
                <a:cxn ang="0">
                  <a:pos x="7" y="91"/>
                </a:cxn>
                <a:cxn ang="0">
                  <a:pos x="2" y="98"/>
                </a:cxn>
                <a:cxn ang="0">
                  <a:pos x="2" y="111"/>
                </a:cxn>
                <a:cxn ang="0">
                  <a:pos x="37" y="152"/>
                </a:cxn>
                <a:cxn ang="0">
                  <a:pos x="42" y="155"/>
                </a:cxn>
                <a:cxn ang="0">
                  <a:pos x="51" y="157"/>
                </a:cxn>
                <a:cxn ang="0">
                  <a:pos x="62" y="154"/>
                </a:cxn>
                <a:cxn ang="0">
                  <a:pos x="81" y="137"/>
                </a:cxn>
                <a:cxn ang="0">
                  <a:pos x="123" y="111"/>
                </a:cxn>
                <a:cxn ang="0">
                  <a:pos x="169" y="93"/>
                </a:cxn>
                <a:cxn ang="0">
                  <a:pos x="216" y="84"/>
                </a:cxn>
                <a:cxn ang="0">
                  <a:pos x="241" y="83"/>
                </a:cxn>
                <a:cxn ang="0">
                  <a:pos x="256" y="84"/>
                </a:cxn>
                <a:cxn ang="0">
                  <a:pos x="309" y="93"/>
                </a:cxn>
                <a:cxn ang="0">
                  <a:pos x="358" y="110"/>
                </a:cxn>
                <a:cxn ang="0">
                  <a:pos x="402" y="137"/>
                </a:cxn>
                <a:cxn ang="0">
                  <a:pos x="439" y="172"/>
                </a:cxn>
              </a:cxnLst>
              <a:rect l="0" t="0" r="r" b="b"/>
              <a:pathLst>
                <a:path w="506" h="179">
                  <a:moveTo>
                    <a:pt x="439" y="172"/>
                  </a:moveTo>
                  <a:lnTo>
                    <a:pt x="439" y="172"/>
                  </a:lnTo>
                  <a:lnTo>
                    <a:pt x="445" y="177"/>
                  </a:lnTo>
                  <a:lnTo>
                    <a:pt x="452" y="179"/>
                  </a:lnTo>
                  <a:lnTo>
                    <a:pt x="452" y="179"/>
                  </a:lnTo>
                  <a:lnTo>
                    <a:pt x="459" y="177"/>
                  </a:lnTo>
                  <a:lnTo>
                    <a:pt x="464" y="174"/>
                  </a:lnTo>
                  <a:lnTo>
                    <a:pt x="501" y="143"/>
                  </a:lnTo>
                  <a:lnTo>
                    <a:pt x="501" y="143"/>
                  </a:lnTo>
                  <a:lnTo>
                    <a:pt x="504" y="138"/>
                  </a:lnTo>
                  <a:lnTo>
                    <a:pt x="506" y="132"/>
                  </a:lnTo>
                  <a:lnTo>
                    <a:pt x="506" y="132"/>
                  </a:lnTo>
                  <a:lnTo>
                    <a:pt x="506" y="125"/>
                  </a:lnTo>
                  <a:lnTo>
                    <a:pt x="501" y="118"/>
                  </a:lnTo>
                  <a:lnTo>
                    <a:pt x="501" y="118"/>
                  </a:lnTo>
                  <a:lnTo>
                    <a:pt x="477" y="93"/>
                  </a:lnTo>
                  <a:lnTo>
                    <a:pt x="450" y="71"/>
                  </a:lnTo>
                  <a:lnTo>
                    <a:pt x="423" y="52"/>
                  </a:lnTo>
                  <a:lnTo>
                    <a:pt x="393" y="35"/>
                  </a:lnTo>
                  <a:lnTo>
                    <a:pt x="363" y="22"/>
                  </a:lnTo>
                  <a:lnTo>
                    <a:pt x="329" y="12"/>
                  </a:lnTo>
                  <a:lnTo>
                    <a:pt x="297" y="5"/>
                  </a:lnTo>
                  <a:lnTo>
                    <a:pt x="262" y="0"/>
                  </a:lnTo>
                  <a:lnTo>
                    <a:pt x="262" y="0"/>
                  </a:lnTo>
                  <a:lnTo>
                    <a:pt x="241" y="0"/>
                  </a:lnTo>
                  <a:lnTo>
                    <a:pt x="241" y="0"/>
                  </a:lnTo>
                  <a:lnTo>
                    <a:pt x="209" y="2"/>
                  </a:lnTo>
                  <a:lnTo>
                    <a:pt x="177" y="7"/>
                  </a:lnTo>
                  <a:lnTo>
                    <a:pt x="145" y="14"/>
                  </a:lnTo>
                  <a:lnTo>
                    <a:pt x="115" y="24"/>
                  </a:lnTo>
                  <a:lnTo>
                    <a:pt x="86" y="37"/>
                  </a:lnTo>
                  <a:lnTo>
                    <a:pt x="57" y="52"/>
                  </a:lnTo>
                  <a:lnTo>
                    <a:pt x="32" y="71"/>
                  </a:lnTo>
                  <a:lnTo>
                    <a:pt x="7" y="91"/>
                  </a:lnTo>
                  <a:lnTo>
                    <a:pt x="7" y="91"/>
                  </a:lnTo>
                  <a:lnTo>
                    <a:pt x="2" y="98"/>
                  </a:lnTo>
                  <a:lnTo>
                    <a:pt x="0" y="105"/>
                  </a:lnTo>
                  <a:lnTo>
                    <a:pt x="2" y="111"/>
                  </a:lnTo>
                  <a:lnTo>
                    <a:pt x="5" y="116"/>
                  </a:lnTo>
                  <a:lnTo>
                    <a:pt x="37" y="152"/>
                  </a:lnTo>
                  <a:lnTo>
                    <a:pt x="37" y="152"/>
                  </a:lnTo>
                  <a:lnTo>
                    <a:pt x="42" y="155"/>
                  </a:lnTo>
                  <a:lnTo>
                    <a:pt x="51" y="157"/>
                  </a:lnTo>
                  <a:lnTo>
                    <a:pt x="51" y="157"/>
                  </a:lnTo>
                  <a:lnTo>
                    <a:pt x="56" y="157"/>
                  </a:lnTo>
                  <a:lnTo>
                    <a:pt x="62" y="154"/>
                  </a:lnTo>
                  <a:lnTo>
                    <a:pt x="62" y="154"/>
                  </a:lnTo>
                  <a:lnTo>
                    <a:pt x="81" y="137"/>
                  </a:lnTo>
                  <a:lnTo>
                    <a:pt x="101" y="123"/>
                  </a:lnTo>
                  <a:lnTo>
                    <a:pt x="123" y="111"/>
                  </a:lnTo>
                  <a:lnTo>
                    <a:pt x="145" y="101"/>
                  </a:lnTo>
                  <a:lnTo>
                    <a:pt x="169" y="93"/>
                  </a:lnTo>
                  <a:lnTo>
                    <a:pt x="192" y="88"/>
                  </a:lnTo>
                  <a:lnTo>
                    <a:pt x="216" y="84"/>
                  </a:lnTo>
                  <a:lnTo>
                    <a:pt x="241" y="83"/>
                  </a:lnTo>
                  <a:lnTo>
                    <a:pt x="241" y="83"/>
                  </a:lnTo>
                  <a:lnTo>
                    <a:pt x="256" y="84"/>
                  </a:lnTo>
                  <a:lnTo>
                    <a:pt x="256" y="84"/>
                  </a:lnTo>
                  <a:lnTo>
                    <a:pt x="283" y="86"/>
                  </a:lnTo>
                  <a:lnTo>
                    <a:pt x="309" y="93"/>
                  </a:lnTo>
                  <a:lnTo>
                    <a:pt x="332" y="100"/>
                  </a:lnTo>
                  <a:lnTo>
                    <a:pt x="358" y="110"/>
                  </a:lnTo>
                  <a:lnTo>
                    <a:pt x="380" y="122"/>
                  </a:lnTo>
                  <a:lnTo>
                    <a:pt x="402" y="137"/>
                  </a:lnTo>
                  <a:lnTo>
                    <a:pt x="420" y="154"/>
                  </a:lnTo>
                  <a:lnTo>
                    <a:pt x="439" y="172"/>
                  </a:lnTo>
                  <a:lnTo>
                    <a:pt x="439" y="172"/>
                  </a:lnTo>
                  <a:close/>
                </a:path>
              </a:pathLst>
            </a:custGeom>
            <a:grpFill/>
            <a:ln w="9525">
              <a:noFill/>
              <a:round/>
            </a:ln>
          </p:spPr>
          <p:txBody>
            <a:bodyPr vert="horz" wrap="square" lIns="91392" tIns="45696" rIns="91392" bIns="45696" numCol="1" anchor="t" anchorCtr="0" compatLnSpc="1"/>
            <a:lstStyle/>
            <a:p>
              <a:pPr defTabSz="913765">
                <a:defRPr/>
              </a:pPr>
              <a:endParaRPr lang="zh-CN" altLang="en-US" sz="1200"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0" name="Freeform 77"/>
            <p:cNvSpPr/>
            <p:nvPr/>
          </p:nvSpPr>
          <p:spPr bwMode="auto">
            <a:xfrm>
              <a:off x="14377988" y="3532188"/>
              <a:ext cx="225425" cy="100013"/>
            </a:xfrm>
            <a:custGeom>
              <a:avLst/>
              <a:gdLst/>
              <a:ahLst/>
              <a:cxnLst>
                <a:cxn ang="0">
                  <a:pos x="147" y="0"/>
                </a:cxn>
                <a:cxn ang="0">
                  <a:pos x="147" y="0"/>
                </a:cxn>
                <a:cxn ang="0">
                  <a:pos x="137" y="0"/>
                </a:cxn>
                <a:cxn ang="0">
                  <a:pos x="137" y="0"/>
                </a:cxn>
                <a:cxn ang="0">
                  <a:pos x="118" y="2"/>
                </a:cxn>
                <a:cxn ang="0">
                  <a:pos x="100" y="4"/>
                </a:cxn>
                <a:cxn ang="0">
                  <a:pos x="83" y="7"/>
                </a:cxn>
                <a:cxn ang="0">
                  <a:pos x="66" y="14"/>
                </a:cxn>
                <a:cxn ang="0">
                  <a:pos x="49" y="21"/>
                </a:cxn>
                <a:cxn ang="0">
                  <a:pos x="34" y="29"/>
                </a:cxn>
                <a:cxn ang="0">
                  <a:pos x="19" y="39"/>
                </a:cxn>
                <a:cxn ang="0">
                  <a:pos x="5" y="51"/>
                </a:cxn>
                <a:cxn ang="0">
                  <a:pos x="5" y="51"/>
                </a:cxn>
                <a:cxn ang="0">
                  <a:pos x="2" y="58"/>
                </a:cxn>
                <a:cxn ang="0">
                  <a:pos x="0" y="64"/>
                </a:cxn>
                <a:cxn ang="0">
                  <a:pos x="0" y="71"/>
                </a:cxn>
                <a:cxn ang="0">
                  <a:pos x="5" y="76"/>
                </a:cxn>
                <a:cxn ang="0">
                  <a:pos x="37" y="112"/>
                </a:cxn>
                <a:cxn ang="0">
                  <a:pos x="37" y="112"/>
                </a:cxn>
                <a:cxn ang="0">
                  <a:pos x="42" y="115"/>
                </a:cxn>
                <a:cxn ang="0">
                  <a:pos x="49" y="117"/>
                </a:cxn>
                <a:cxn ang="0">
                  <a:pos x="49" y="117"/>
                </a:cxn>
                <a:cxn ang="0">
                  <a:pos x="56" y="117"/>
                </a:cxn>
                <a:cxn ang="0">
                  <a:pos x="63" y="112"/>
                </a:cxn>
                <a:cxn ang="0">
                  <a:pos x="63" y="112"/>
                </a:cxn>
                <a:cxn ang="0">
                  <a:pos x="78" y="100"/>
                </a:cxn>
                <a:cxn ang="0">
                  <a:pos x="96" y="91"/>
                </a:cxn>
                <a:cxn ang="0">
                  <a:pos x="117" y="85"/>
                </a:cxn>
                <a:cxn ang="0">
                  <a:pos x="137" y="83"/>
                </a:cxn>
                <a:cxn ang="0">
                  <a:pos x="137" y="83"/>
                </a:cxn>
                <a:cxn ang="0">
                  <a:pos x="142" y="83"/>
                </a:cxn>
                <a:cxn ang="0">
                  <a:pos x="142" y="83"/>
                </a:cxn>
                <a:cxn ang="0">
                  <a:pos x="154" y="85"/>
                </a:cxn>
                <a:cxn ang="0">
                  <a:pos x="164" y="86"/>
                </a:cxn>
                <a:cxn ang="0">
                  <a:pos x="184" y="95"/>
                </a:cxn>
                <a:cxn ang="0">
                  <a:pos x="201" y="105"/>
                </a:cxn>
                <a:cxn ang="0">
                  <a:pos x="209" y="112"/>
                </a:cxn>
                <a:cxn ang="0">
                  <a:pos x="218" y="118"/>
                </a:cxn>
                <a:cxn ang="0">
                  <a:pos x="218" y="118"/>
                </a:cxn>
                <a:cxn ang="0">
                  <a:pos x="223" y="124"/>
                </a:cxn>
                <a:cxn ang="0">
                  <a:pos x="231" y="125"/>
                </a:cxn>
                <a:cxn ang="0">
                  <a:pos x="231" y="125"/>
                </a:cxn>
                <a:cxn ang="0">
                  <a:pos x="236" y="124"/>
                </a:cxn>
                <a:cxn ang="0">
                  <a:pos x="243" y="120"/>
                </a:cxn>
                <a:cxn ang="0">
                  <a:pos x="279" y="90"/>
                </a:cxn>
                <a:cxn ang="0">
                  <a:pos x="279" y="90"/>
                </a:cxn>
                <a:cxn ang="0">
                  <a:pos x="282" y="85"/>
                </a:cxn>
                <a:cxn ang="0">
                  <a:pos x="284" y="78"/>
                </a:cxn>
                <a:cxn ang="0">
                  <a:pos x="284" y="78"/>
                </a:cxn>
                <a:cxn ang="0">
                  <a:pos x="284" y="71"/>
                </a:cxn>
                <a:cxn ang="0">
                  <a:pos x="280" y="64"/>
                </a:cxn>
                <a:cxn ang="0">
                  <a:pos x="280" y="64"/>
                </a:cxn>
                <a:cxn ang="0">
                  <a:pos x="267" y="51"/>
                </a:cxn>
                <a:cxn ang="0">
                  <a:pos x="252" y="39"/>
                </a:cxn>
                <a:cxn ang="0">
                  <a:pos x="236" y="29"/>
                </a:cxn>
                <a:cxn ang="0">
                  <a:pos x="220" y="19"/>
                </a:cxn>
                <a:cxn ang="0">
                  <a:pos x="203" y="12"/>
                </a:cxn>
                <a:cxn ang="0">
                  <a:pos x="186" y="7"/>
                </a:cxn>
                <a:cxn ang="0">
                  <a:pos x="167" y="2"/>
                </a:cxn>
                <a:cxn ang="0">
                  <a:pos x="147" y="0"/>
                </a:cxn>
                <a:cxn ang="0">
                  <a:pos x="147" y="0"/>
                </a:cxn>
              </a:cxnLst>
              <a:rect l="0" t="0" r="r" b="b"/>
              <a:pathLst>
                <a:path w="284" h="125">
                  <a:moveTo>
                    <a:pt x="147" y="0"/>
                  </a:moveTo>
                  <a:lnTo>
                    <a:pt x="147" y="0"/>
                  </a:lnTo>
                  <a:lnTo>
                    <a:pt x="137" y="0"/>
                  </a:lnTo>
                  <a:lnTo>
                    <a:pt x="137" y="0"/>
                  </a:lnTo>
                  <a:lnTo>
                    <a:pt x="118" y="2"/>
                  </a:lnTo>
                  <a:lnTo>
                    <a:pt x="100" y="4"/>
                  </a:lnTo>
                  <a:lnTo>
                    <a:pt x="83" y="7"/>
                  </a:lnTo>
                  <a:lnTo>
                    <a:pt x="66" y="14"/>
                  </a:lnTo>
                  <a:lnTo>
                    <a:pt x="49" y="21"/>
                  </a:lnTo>
                  <a:lnTo>
                    <a:pt x="34" y="29"/>
                  </a:lnTo>
                  <a:lnTo>
                    <a:pt x="19" y="39"/>
                  </a:lnTo>
                  <a:lnTo>
                    <a:pt x="5" y="51"/>
                  </a:lnTo>
                  <a:lnTo>
                    <a:pt x="5" y="51"/>
                  </a:lnTo>
                  <a:lnTo>
                    <a:pt x="2" y="58"/>
                  </a:lnTo>
                  <a:lnTo>
                    <a:pt x="0" y="64"/>
                  </a:lnTo>
                  <a:lnTo>
                    <a:pt x="0" y="71"/>
                  </a:lnTo>
                  <a:lnTo>
                    <a:pt x="5" y="76"/>
                  </a:lnTo>
                  <a:lnTo>
                    <a:pt x="37" y="112"/>
                  </a:lnTo>
                  <a:lnTo>
                    <a:pt x="37" y="112"/>
                  </a:lnTo>
                  <a:lnTo>
                    <a:pt x="42" y="115"/>
                  </a:lnTo>
                  <a:lnTo>
                    <a:pt x="49" y="117"/>
                  </a:lnTo>
                  <a:lnTo>
                    <a:pt x="49" y="117"/>
                  </a:lnTo>
                  <a:lnTo>
                    <a:pt x="56" y="117"/>
                  </a:lnTo>
                  <a:lnTo>
                    <a:pt x="63" y="112"/>
                  </a:lnTo>
                  <a:lnTo>
                    <a:pt x="63" y="112"/>
                  </a:lnTo>
                  <a:lnTo>
                    <a:pt x="78" y="100"/>
                  </a:lnTo>
                  <a:lnTo>
                    <a:pt x="96" y="91"/>
                  </a:lnTo>
                  <a:lnTo>
                    <a:pt x="117" y="85"/>
                  </a:lnTo>
                  <a:lnTo>
                    <a:pt x="137" y="83"/>
                  </a:lnTo>
                  <a:lnTo>
                    <a:pt x="137" y="83"/>
                  </a:lnTo>
                  <a:lnTo>
                    <a:pt x="142" y="83"/>
                  </a:lnTo>
                  <a:lnTo>
                    <a:pt x="142" y="83"/>
                  </a:lnTo>
                  <a:lnTo>
                    <a:pt x="154" y="85"/>
                  </a:lnTo>
                  <a:lnTo>
                    <a:pt x="164" y="86"/>
                  </a:lnTo>
                  <a:lnTo>
                    <a:pt x="184" y="95"/>
                  </a:lnTo>
                  <a:lnTo>
                    <a:pt x="201" y="105"/>
                  </a:lnTo>
                  <a:lnTo>
                    <a:pt x="209" y="112"/>
                  </a:lnTo>
                  <a:lnTo>
                    <a:pt x="218" y="118"/>
                  </a:lnTo>
                  <a:lnTo>
                    <a:pt x="218" y="118"/>
                  </a:lnTo>
                  <a:lnTo>
                    <a:pt x="223" y="124"/>
                  </a:lnTo>
                  <a:lnTo>
                    <a:pt x="231" y="125"/>
                  </a:lnTo>
                  <a:lnTo>
                    <a:pt x="231" y="125"/>
                  </a:lnTo>
                  <a:lnTo>
                    <a:pt x="236" y="124"/>
                  </a:lnTo>
                  <a:lnTo>
                    <a:pt x="243" y="120"/>
                  </a:lnTo>
                  <a:lnTo>
                    <a:pt x="279" y="90"/>
                  </a:lnTo>
                  <a:lnTo>
                    <a:pt x="279" y="90"/>
                  </a:lnTo>
                  <a:lnTo>
                    <a:pt x="282" y="85"/>
                  </a:lnTo>
                  <a:lnTo>
                    <a:pt x="284" y="78"/>
                  </a:lnTo>
                  <a:lnTo>
                    <a:pt x="284" y="78"/>
                  </a:lnTo>
                  <a:lnTo>
                    <a:pt x="284" y="71"/>
                  </a:lnTo>
                  <a:lnTo>
                    <a:pt x="280" y="64"/>
                  </a:lnTo>
                  <a:lnTo>
                    <a:pt x="280" y="64"/>
                  </a:lnTo>
                  <a:lnTo>
                    <a:pt x="267" y="51"/>
                  </a:lnTo>
                  <a:lnTo>
                    <a:pt x="252" y="39"/>
                  </a:lnTo>
                  <a:lnTo>
                    <a:pt x="236" y="29"/>
                  </a:lnTo>
                  <a:lnTo>
                    <a:pt x="220" y="19"/>
                  </a:lnTo>
                  <a:lnTo>
                    <a:pt x="203" y="12"/>
                  </a:lnTo>
                  <a:lnTo>
                    <a:pt x="186" y="7"/>
                  </a:lnTo>
                  <a:lnTo>
                    <a:pt x="167" y="2"/>
                  </a:lnTo>
                  <a:lnTo>
                    <a:pt x="147" y="0"/>
                  </a:lnTo>
                  <a:lnTo>
                    <a:pt x="147" y="0"/>
                  </a:lnTo>
                  <a:close/>
                </a:path>
              </a:pathLst>
            </a:custGeom>
            <a:grpFill/>
            <a:ln w="9525">
              <a:noFill/>
              <a:round/>
            </a:ln>
          </p:spPr>
          <p:txBody>
            <a:bodyPr vert="horz" wrap="square" lIns="91392" tIns="45696" rIns="91392" bIns="45696" numCol="1" anchor="t" anchorCtr="0" compatLnSpc="1"/>
            <a:lstStyle/>
            <a:p>
              <a:pPr defTabSz="913765">
                <a:defRPr/>
              </a:pPr>
              <a:endParaRPr lang="zh-CN" altLang="en-US" sz="1200"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11" name="Freeform 78"/>
            <p:cNvSpPr>
              <a:spLocks noEditPoints="1"/>
            </p:cNvSpPr>
            <p:nvPr/>
          </p:nvSpPr>
          <p:spPr bwMode="auto">
            <a:xfrm>
              <a:off x="13801722" y="3470269"/>
              <a:ext cx="1525589" cy="936624"/>
            </a:xfrm>
            <a:custGeom>
              <a:avLst/>
              <a:gdLst/>
              <a:ahLst/>
              <a:cxnLst>
                <a:cxn ang="0">
                  <a:pos x="1805" y="1019"/>
                </a:cxn>
                <a:cxn ang="0">
                  <a:pos x="1625" y="1019"/>
                </a:cxn>
                <a:cxn ang="0">
                  <a:pos x="1176" y="0"/>
                </a:cxn>
                <a:cxn ang="0">
                  <a:pos x="1093" y="494"/>
                </a:cxn>
                <a:cxn ang="0">
                  <a:pos x="572" y="1019"/>
                </a:cxn>
                <a:cxn ang="0">
                  <a:pos x="523" y="176"/>
                </a:cxn>
                <a:cxn ang="0">
                  <a:pos x="314" y="203"/>
                </a:cxn>
                <a:cxn ang="0">
                  <a:pos x="301" y="262"/>
                </a:cxn>
                <a:cxn ang="0">
                  <a:pos x="118" y="1019"/>
                </a:cxn>
                <a:cxn ang="0">
                  <a:pos x="2" y="1169"/>
                </a:cxn>
                <a:cxn ang="0">
                  <a:pos x="1917" y="1181"/>
                </a:cxn>
                <a:cxn ang="0">
                  <a:pos x="1922" y="1169"/>
                </a:cxn>
                <a:cxn ang="0">
                  <a:pos x="741" y="756"/>
                </a:cxn>
                <a:cxn ang="0">
                  <a:pos x="896" y="756"/>
                </a:cxn>
                <a:cxn ang="0">
                  <a:pos x="1049" y="756"/>
                </a:cxn>
                <a:cxn ang="0">
                  <a:pos x="677" y="756"/>
                </a:cxn>
                <a:cxn ang="0">
                  <a:pos x="434" y="604"/>
                </a:cxn>
                <a:cxn ang="0">
                  <a:pos x="425" y="533"/>
                </a:cxn>
                <a:cxn ang="0">
                  <a:pos x="498" y="520"/>
                </a:cxn>
                <a:cxn ang="0">
                  <a:pos x="513" y="533"/>
                </a:cxn>
                <a:cxn ang="0">
                  <a:pos x="505" y="604"/>
                </a:cxn>
                <a:cxn ang="0">
                  <a:pos x="513" y="933"/>
                </a:cxn>
                <a:cxn ang="0">
                  <a:pos x="439" y="947"/>
                </a:cxn>
                <a:cxn ang="0">
                  <a:pos x="425" y="933"/>
                </a:cxn>
                <a:cxn ang="0">
                  <a:pos x="434" y="862"/>
                </a:cxn>
                <a:cxn ang="0">
                  <a:pos x="508" y="866"/>
                </a:cxn>
                <a:cxn ang="0">
                  <a:pos x="348" y="791"/>
                </a:cxn>
                <a:cxn ang="0">
                  <a:pos x="334" y="805"/>
                </a:cxn>
                <a:cxn ang="0">
                  <a:pos x="262" y="796"/>
                </a:cxn>
                <a:cxn ang="0">
                  <a:pos x="263" y="724"/>
                </a:cxn>
                <a:cxn ang="0">
                  <a:pos x="339" y="720"/>
                </a:cxn>
                <a:cxn ang="0">
                  <a:pos x="243" y="397"/>
                </a:cxn>
                <a:cxn ang="0">
                  <a:pos x="258" y="383"/>
                </a:cxn>
                <a:cxn ang="0">
                  <a:pos x="331" y="391"/>
                </a:cxn>
                <a:cxn ang="0">
                  <a:pos x="328" y="464"/>
                </a:cxn>
                <a:cxn ang="0">
                  <a:pos x="252" y="467"/>
                </a:cxn>
                <a:cxn ang="0">
                  <a:pos x="1464" y="105"/>
                </a:cxn>
                <a:cxn ang="0">
                  <a:pos x="1471" y="96"/>
                </a:cxn>
                <a:cxn ang="0">
                  <a:pos x="1490" y="101"/>
                </a:cxn>
                <a:cxn ang="0">
                  <a:pos x="1490" y="940"/>
                </a:cxn>
                <a:cxn ang="0">
                  <a:pos x="1471" y="945"/>
                </a:cxn>
                <a:cxn ang="0">
                  <a:pos x="1464" y="105"/>
                </a:cxn>
                <a:cxn ang="0">
                  <a:pos x="1362" y="98"/>
                </a:cxn>
                <a:cxn ang="0">
                  <a:pos x="1382" y="100"/>
                </a:cxn>
                <a:cxn ang="0">
                  <a:pos x="1383" y="940"/>
                </a:cxn>
                <a:cxn ang="0">
                  <a:pos x="1363" y="945"/>
                </a:cxn>
                <a:cxn ang="0">
                  <a:pos x="1356" y="105"/>
                </a:cxn>
                <a:cxn ang="0">
                  <a:pos x="1254" y="98"/>
                </a:cxn>
                <a:cxn ang="0">
                  <a:pos x="1276" y="100"/>
                </a:cxn>
                <a:cxn ang="0">
                  <a:pos x="1277" y="940"/>
                </a:cxn>
                <a:cxn ang="0">
                  <a:pos x="1257" y="945"/>
                </a:cxn>
                <a:cxn ang="0">
                  <a:pos x="1250" y="105"/>
                </a:cxn>
              </a:cxnLst>
              <a:rect l="0" t="0" r="r" b="b"/>
              <a:pathLst>
                <a:path w="1923" h="1181">
                  <a:moveTo>
                    <a:pt x="1820" y="1029"/>
                  </a:moveTo>
                  <a:lnTo>
                    <a:pt x="1820" y="1029"/>
                  </a:lnTo>
                  <a:lnTo>
                    <a:pt x="1815" y="1024"/>
                  </a:lnTo>
                  <a:lnTo>
                    <a:pt x="1810" y="1021"/>
                  </a:lnTo>
                  <a:lnTo>
                    <a:pt x="1805" y="1019"/>
                  </a:lnTo>
                  <a:lnTo>
                    <a:pt x="1798" y="1019"/>
                  </a:lnTo>
                  <a:lnTo>
                    <a:pt x="1750" y="1019"/>
                  </a:lnTo>
                  <a:lnTo>
                    <a:pt x="1750" y="739"/>
                  </a:lnTo>
                  <a:lnTo>
                    <a:pt x="1625" y="606"/>
                  </a:lnTo>
                  <a:lnTo>
                    <a:pt x="1625" y="1019"/>
                  </a:lnTo>
                  <a:lnTo>
                    <a:pt x="1583" y="1019"/>
                  </a:lnTo>
                  <a:lnTo>
                    <a:pt x="1583" y="562"/>
                  </a:lnTo>
                  <a:lnTo>
                    <a:pt x="1583" y="0"/>
                  </a:lnTo>
                  <a:lnTo>
                    <a:pt x="1218" y="0"/>
                  </a:lnTo>
                  <a:lnTo>
                    <a:pt x="1176" y="0"/>
                  </a:lnTo>
                  <a:lnTo>
                    <a:pt x="1176" y="1019"/>
                  </a:lnTo>
                  <a:lnTo>
                    <a:pt x="1124" y="1019"/>
                  </a:lnTo>
                  <a:lnTo>
                    <a:pt x="1124" y="562"/>
                  </a:lnTo>
                  <a:lnTo>
                    <a:pt x="1093" y="562"/>
                  </a:lnTo>
                  <a:lnTo>
                    <a:pt x="1093" y="494"/>
                  </a:lnTo>
                  <a:lnTo>
                    <a:pt x="751" y="553"/>
                  </a:lnTo>
                  <a:lnTo>
                    <a:pt x="751" y="562"/>
                  </a:lnTo>
                  <a:lnTo>
                    <a:pt x="626" y="562"/>
                  </a:lnTo>
                  <a:lnTo>
                    <a:pt x="626" y="1019"/>
                  </a:lnTo>
                  <a:lnTo>
                    <a:pt x="572" y="1019"/>
                  </a:lnTo>
                  <a:lnTo>
                    <a:pt x="572" y="262"/>
                  </a:lnTo>
                  <a:lnTo>
                    <a:pt x="525" y="262"/>
                  </a:lnTo>
                  <a:lnTo>
                    <a:pt x="525" y="181"/>
                  </a:lnTo>
                  <a:lnTo>
                    <a:pt x="525" y="181"/>
                  </a:lnTo>
                  <a:lnTo>
                    <a:pt x="523" y="176"/>
                  </a:lnTo>
                  <a:lnTo>
                    <a:pt x="522" y="170"/>
                  </a:lnTo>
                  <a:lnTo>
                    <a:pt x="516" y="169"/>
                  </a:lnTo>
                  <a:lnTo>
                    <a:pt x="511" y="169"/>
                  </a:lnTo>
                  <a:lnTo>
                    <a:pt x="314" y="203"/>
                  </a:lnTo>
                  <a:lnTo>
                    <a:pt x="314" y="203"/>
                  </a:lnTo>
                  <a:lnTo>
                    <a:pt x="309" y="204"/>
                  </a:lnTo>
                  <a:lnTo>
                    <a:pt x="304" y="208"/>
                  </a:lnTo>
                  <a:lnTo>
                    <a:pt x="301" y="213"/>
                  </a:lnTo>
                  <a:lnTo>
                    <a:pt x="301" y="218"/>
                  </a:lnTo>
                  <a:lnTo>
                    <a:pt x="301" y="262"/>
                  </a:lnTo>
                  <a:lnTo>
                    <a:pt x="181" y="262"/>
                  </a:lnTo>
                  <a:lnTo>
                    <a:pt x="181" y="1019"/>
                  </a:lnTo>
                  <a:lnTo>
                    <a:pt x="125" y="1019"/>
                  </a:lnTo>
                  <a:lnTo>
                    <a:pt x="125" y="1019"/>
                  </a:lnTo>
                  <a:lnTo>
                    <a:pt x="118" y="1019"/>
                  </a:lnTo>
                  <a:lnTo>
                    <a:pt x="113" y="1021"/>
                  </a:lnTo>
                  <a:lnTo>
                    <a:pt x="108" y="1024"/>
                  </a:lnTo>
                  <a:lnTo>
                    <a:pt x="103" y="1029"/>
                  </a:lnTo>
                  <a:lnTo>
                    <a:pt x="2" y="1169"/>
                  </a:lnTo>
                  <a:lnTo>
                    <a:pt x="2" y="1169"/>
                  </a:lnTo>
                  <a:lnTo>
                    <a:pt x="0" y="1174"/>
                  </a:lnTo>
                  <a:lnTo>
                    <a:pt x="2" y="1178"/>
                  </a:lnTo>
                  <a:lnTo>
                    <a:pt x="4" y="1179"/>
                  </a:lnTo>
                  <a:lnTo>
                    <a:pt x="7" y="1181"/>
                  </a:lnTo>
                  <a:lnTo>
                    <a:pt x="1917" y="1181"/>
                  </a:lnTo>
                  <a:lnTo>
                    <a:pt x="1917" y="1181"/>
                  </a:lnTo>
                  <a:lnTo>
                    <a:pt x="1920" y="1179"/>
                  </a:lnTo>
                  <a:lnTo>
                    <a:pt x="1922" y="1178"/>
                  </a:lnTo>
                  <a:lnTo>
                    <a:pt x="1923" y="1174"/>
                  </a:lnTo>
                  <a:lnTo>
                    <a:pt x="1922" y="1169"/>
                  </a:lnTo>
                  <a:lnTo>
                    <a:pt x="1820" y="1029"/>
                  </a:lnTo>
                  <a:close/>
                  <a:moveTo>
                    <a:pt x="741" y="660"/>
                  </a:moveTo>
                  <a:lnTo>
                    <a:pt x="879" y="660"/>
                  </a:lnTo>
                  <a:lnTo>
                    <a:pt x="879" y="756"/>
                  </a:lnTo>
                  <a:lnTo>
                    <a:pt x="741" y="756"/>
                  </a:lnTo>
                  <a:lnTo>
                    <a:pt x="741" y="660"/>
                  </a:lnTo>
                  <a:close/>
                  <a:moveTo>
                    <a:pt x="896" y="660"/>
                  </a:moveTo>
                  <a:lnTo>
                    <a:pt x="1033" y="660"/>
                  </a:lnTo>
                  <a:lnTo>
                    <a:pt x="1033" y="756"/>
                  </a:lnTo>
                  <a:lnTo>
                    <a:pt x="896" y="756"/>
                  </a:lnTo>
                  <a:lnTo>
                    <a:pt x="896" y="660"/>
                  </a:lnTo>
                  <a:close/>
                  <a:moveTo>
                    <a:pt x="1049" y="660"/>
                  </a:moveTo>
                  <a:lnTo>
                    <a:pt x="1082" y="660"/>
                  </a:lnTo>
                  <a:lnTo>
                    <a:pt x="1082" y="756"/>
                  </a:lnTo>
                  <a:lnTo>
                    <a:pt x="1049" y="756"/>
                  </a:lnTo>
                  <a:lnTo>
                    <a:pt x="1049" y="660"/>
                  </a:lnTo>
                  <a:close/>
                  <a:moveTo>
                    <a:pt x="677" y="660"/>
                  </a:moveTo>
                  <a:lnTo>
                    <a:pt x="724" y="660"/>
                  </a:lnTo>
                  <a:lnTo>
                    <a:pt x="724" y="756"/>
                  </a:lnTo>
                  <a:lnTo>
                    <a:pt x="677" y="756"/>
                  </a:lnTo>
                  <a:lnTo>
                    <a:pt x="677" y="660"/>
                  </a:lnTo>
                  <a:close/>
                  <a:moveTo>
                    <a:pt x="498" y="606"/>
                  </a:moveTo>
                  <a:lnTo>
                    <a:pt x="439" y="606"/>
                  </a:lnTo>
                  <a:lnTo>
                    <a:pt x="439" y="606"/>
                  </a:lnTo>
                  <a:lnTo>
                    <a:pt x="434" y="604"/>
                  </a:lnTo>
                  <a:lnTo>
                    <a:pt x="429" y="601"/>
                  </a:lnTo>
                  <a:lnTo>
                    <a:pt x="425" y="597"/>
                  </a:lnTo>
                  <a:lnTo>
                    <a:pt x="425" y="591"/>
                  </a:lnTo>
                  <a:lnTo>
                    <a:pt x="425" y="533"/>
                  </a:lnTo>
                  <a:lnTo>
                    <a:pt x="425" y="533"/>
                  </a:lnTo>
                  <a:lnTo>
                    <a:pt x="425" y="528"/>
                  </a:lnTo>
                  <a:lnTo>
                    <a:pt x="429" y="523"/>
                  </a:lnTo>
                  <a:lnTo>
                    <a:pt x="434" y="521"/>
                  </a:lnTo>
                  <a:lnTo>
                    <a:pt x="439" y="520"/>
                  </a:lnTo>
                  <a:lnTo>
                    <a:pt x="498" y="520"/>
                  </a:lnTo>
                  <a:lnTo>
                    <a:pt x="498" y="520"/>
                  </a:lnTo>
                  <a:lnTo>
                    <a:pt x="505" y="521"/>
                  </a:lnTo>
                  <a:lnTo>
                    <a:pt x="508" y="523"/>
                  </a:lnTo>
                  <a:lnTo>
                    <a:pt x="511" y="528"/>
                  </a:lnTo>
                  <a:lnTo>
                    <a:pt x="513" y="533"/>
                  </a:lnTo>
                  <a:lnTo>
                    <a:pt x="513" y="591"/>
                  </a:lnTo>
                  <a:lnTo>
                    <a:pt x="513" y="591"/>
                  </a:lnTo>
                  <a:lnTo>
                    <a:pt x="511" y="597"/>
                  </a:lnTo>
                  <a:lnTo>
                    <a:pt x="508" y="601"/>
                  </a:lnTo>
                  <a:lnTo>
                    <a:pt x="505" y="604"/>
                  </a:lnTo>
                  <a:lnTo>
                    <a:pt x="498" y="606"/>
                  </a:lnTo>
                  <a:lnTo>
                    <a:pt x="498" y="606"/>
                  </a:lnTo>
                  <a:close/>
                  <a:moveTo>
                    <a:pt x="513" y="874"/>
                  </a:moveTo>
                  <a:lnTo>
                    <a:pt x="513" y="933"/>
                  </a:lnTo>
                  <a:lnTo>
                    <a:pt x="513" y="933"/>
                  </a:lnTo>
                  <a:lnTo>
                    <a:pt x="511" y="938"/>
                  </a:lnTo>
                  <a:lnTo>
                    <a:pt x="508" y="941"/>
                  </a:lnTo>
                  <a:lnTo>
                    <a:pt x="505" y="945"/>
                  </a:lnTo>
                  <a:lnTo>
                    <a:pt x="498" y="947"/>
                  </a:lnTo>
                  <a:lnTo>
                    <a:pt x="439" y="947"/>
                  </a:lnTo>
                  <a:lnTo>
                    <a:pt x="439" y="947"/>
                  </a:lnTo>
                  <a:lnTo>
                    <a:pt x="434" y="945"/>
                  </a:lnTo>
                  <a:lnTo>
                    <a:pt x="429" y="941"/>
                  </a:lnTo>
                  <a:lnTo>
                    <a:pt x="425" y="938"/>
                  </a:lnTo>
                  <a:lnTo>
                    <a:pt x="425" y="933"/>
                  </a:lnTo>
                  <a:lnTo>
                    <a:pt x="425" y="874"/>
                  </a:lnTo>
                  <a:lnTo>
                    <a:pt x="425" y="874"/>
                  </a:lnTo>
                  <a:lnTo>
                    <a:pt x="425" y="869"/>
                  </a:lnTo>
                  <a:lnTo>
                    <a:pt x="429" y="866"/>
                  </a:lnTo>
                  <a:lnTo>
                    <a:pt x="434" y="862"/>
                  </a:lnTo>
                  <a:lnTo>
                    <a:pt x="439" y="860"/>
                  </a:lnTo>
                  <a:lnTo>
                    <a:pt x="498" y="860"/>
                  </a:lnTo>
                  <a:lnTo>
                    <a:pt x="498" y="860"/>
                  </a:lnTo>
                  <a:lnTo>
                    <a:pt x="505" y="862"/>
                  </a:lnTo>
                  <a:lnTo>
                    <a:pt x="508" y="866"/>
                  </a:lnTo>
                  <a:lnTo>
                    <a:pt x="511" y="869"/>
                  </a:lnTo>
                  <a:lnTo>
                    <a:pt x="513" y="874"/>
                  </a:lnTo>
                  <a:lnTo>
                    <a:pt x="513" y="874"/>
                  </a:lnTo>
                  <a:close/>
                  <a:moveTo>
                    <a:pt x="348" y="734"/>
                  </a:moveTo>
                  <a:lnTo>
                    <a:pt x="348" y="791"/>
                  </a:lnTo>
                  <a:lnTo>
                    <a:pt x="348" y="791"/>
                  </a:lnTo>
                  <a:lnTo>
                    <a:pt x="346" y="796"/>
                  </a:lnTo>
                  <a:lnTo>
                    <a:pt x="343" y="801"/>
                  </a:lnTo>
                  <a:lnTo>
                    <a:pt x="339" y="805"/>
                  </a:lnTo>
                  <a:lnTo>
                    <a:pt x="334" y="805"/>
                  </a:lnTo>
                  <a:lnTo>
                    <a:pt x="274" y="805"/>
                  </a:lnTo>
                  <a:lnTo>
                    <a:pt x="274" y="805"/>
                  </a:lnTo>
                  <a:lnTo>
                    <a:pt x="269" y="805"/>
                  </a:lnTo>
                  <a:lnTo>
                    <a:pt x="263" y="801"/>
                  </a:lnTo>
                  <a:lnTo>
                    <a:pt x="262" y="796"/>
                  </a:lnTo>
                  <a:lnTo>
                    <a:pt x="260" y="791"/>
                  </a:lnTo>
                  <a:lnTo>
                    <a:pt x="260" y="734"/>
                  </a:lnTo>
                  <a:lnTo>
                    <a:pt x="260" y="734"/>
                  </a:lnTo>
                  <a:lnTo>
                    <a:pt x="262" y="729"/>
                  </a:lnTo>
                  <a:lnTo>
                    <a:pt x="263" y="724"/>
                  </a:lnTo>
                  <a:lnTo>
                    <a:pt x="269" y="720"/>
                  </a:lnTo>
                  <a:lnTo>
                    <a:pt x="274" y="720"/>
                  </a:lnTo>
                  <a:lnTo>
                    <a:pt x="334" y="720"/>
                  </a:lnTo>
                  <a:lnTo>
                    <a:pt x="334" y="720"/>
                  </a:lnTo>
                  <a:lnTo>
                    <a:pt x="339" y="720"/>
                  </a:lnTo>
                  <a:lnTo>
                    <a:pt x="343" y="724"/>
                  </a:lnTo>
                  <a:lnTo>
                    <a:pt x="346" y="729"/>
                  </a:lnTo>
                  <a:lnTo>
                    <a:pt x="348" y="734"/>
                  </a:lnTo>
                  <a:lnTo>
                    <a:pt x="348" y="734"/>
                  </a:lnTo>
                  <a:close/>
                  <a:moveTo>
                    <a:pt x="243" y="397"/>
                  </a:moveTo>
                  <a:lnTo>
                    <a:pt x="243" y="397"/>
                  </a:lnTo>
                  <a:lnTo>
                    <a:pt x="245" y="391"/>
                  </a:lnTo>
                  <a:lnTo>
                    <a:pt x="248" y="386"/>
                  </a:lnTo>
                  <a:lnTo>
                    <a:pt x="252" y="385"/>
                  </a:lnTo>
                  <a:lnTo>
                    <a:pt x="258" y="383"/>
                  </a:lnTo>
                  <a:lnTo>
                    <a:pt x="317" y="383"/>
                  </a:lnTo>
                  <a:lnTo>
                    <a:pt x="317" y="383"/>
                  </a:lnTo>
                  <a:lnTo>
                    <a:pt x="322" y="385"/>
                  </a:lnTo>
                  <a:lnTo>
                    <a:pt x="328" y="386"/>
                  </a:lnTo>
                  <a:lnTo>
                    <a:pt x="331" y="391"/>
                  </a:lnTo>
                  <a:lnTo>
                    <a:pt x="331" y="397"/>
                  </a:lnTo>
                  <a:lnTo>
                    <a:pt x="331" y="454"/>
                  </a:lnTo>
                  <a:lnTo>
                    <a:pt x="331" y="454"/>
                  </a:lnTo>
                  <a:lnTo>
                    <a:pt x="331" y="461"/>
                  </a:lnTo>
                  <a:lnTo>
                    <a:pt x="328" y="464"/>
                  </a:lnTo>
                  <a:lnTo>
                    <a:pt x="322" y="467"/>
                  </a:lnTo>
                  <a:lnTo>
                    <a:pt x="317" y="469"/>
                  </a:lnTo>
                  <a:lnTo>
                    <a:pt x="258" y="469"/>
                  </a:lnTo>
                  <a:lnTo>
                    <a:pt x="258" y="469"/>
                  </a:lnTo>
                  <a:lnTo>
                    <a:pt x="252" y="467"/>
                  </a:lnTo>
                  <a:lnTo>
                    <a:pt x="248" y="464"/>
                  </a:lnTo>
                  <a:lnTo>
                    <a:pt x="245" y="461"/>
                  </a:lnTo>
                  <a:lnTo>
                    <a:pt x="243" y="454"/>
                  </a:lnTo>
                  <a:lnTo>
                    <a:pt x="243" y="397"/>
                  </a:lnTo>
                  <a:close/>
                  <a:moveTo>
                    <a:pt x="1464" y="105"/>
                  </a:moveTo>
                  <a:lnTo>
                    <a:pt x="1464" y="105"/>
                  </a:lnTo>
                  <a:lnTo>
                    <a:pt x="1464" y="101"/>
                  </a:lnTo>
                  <a:lnTo>
                    <a:pt x="1466" y="100"/>
                  </a:lnTo>
                  <a:lnTo>
                    <a:pt x="1468" y="98"/>
                  </a:lnTo>
                  <a:lnTo>
                    <a:pt x="1471" y="96"/>
                  </a:lnTo>
                  <a:lnTo>
                    <a:pt x="1485" y="96"/>
                  </a:lnTo>
                  <a:lnTo>
                    <a:pt x="1485" y="96"/>
                  </a:lnTo>
                  <a:lnTo>
                    <a:pt x="1486" y="98"/>
                  </a:lnTo>
                  <a:lnTo>
                    <a:pt x="1490" y="100"/>
                  </a:lnTo>
                  <a:lnTo>
                    <a:pt x="1490" y="101"/>
                  </a:lnTo>
                  <a:lnTo>
                    <a:pt x="1491" y="105"/>
                  </a:lnTo>
                  <a:lnTo>
                    <a:pt x="1491" y="464"/>
                  </a:lnTo>
                  <a:lnTo>
                    <a:pt x="1491" y="938"/>
                  </a:lnTo>
                  <a:lnTo>
                    <a:pt x="1491" y="938"/>
                  </a:lnTo>
                  <a:lnTo>
                    <a:pt x="1490" y="940"/>
                  </a:lnTo>
                  <a:lnTo>
                    <a:pt x="1490" y="941"/>
                  </a:lnTo>
                  <a:lnTo>
                    <a:pt x="1486" y="943"/>
                  </a:lnTo>
                  <a:lnTo>
                    <a:pt x="1485" y="945"/>
                  </a:lnTo>
                  <a:lnTo>
                    <a:pt x="1471" y="945"/>
                  </a:lnTo>
                  <a:lnTo>
                    <a:pt x="1471" y="945"/>
                  </a:lnTo>
                  <a:lnTo>
                    <a:pt x="1466" y="943"/>
                  </a:lnTo>
                  <a:lnTo>
                    <a:pt x="1466" y="943"/>
                  </a:lnTo>
                  <a:lnTo>
                    <a:pt x="1464" y="940"/>
                  </a:lnTo>
                  <a:lnTo>
                    <a:pt x="1464" y="938"/>
                  </a:lnTo>
                  <a:lnTo>
                    <a:pt x="1464" y="105"/>
                  </a:lnTo>
                  <a:close/>
                  <a:moveTo>
                    <a:pt x="1356" y="105"/>
                  </a:moveTo>
                  <a:lnTo>
                    <a:pt x="1356" y="105"/>
                  </a:lnTo>
                  <a:lnTo>
                    <a:pt x="1358" y="101"/>
                  </a:lnTo>
                  <a:lnTo>
                    <a:pt x="1360" y="100"/>
                  </a:lnTo>
                  <a:lnTo>
                    <a:pt x="1362" y="98"/>
                  </a:lnTo>
                  <a:lnTo>
                    <a:pt x="1363" y="96"/>
                  </a:lnTo>
                  <a:lnTo>
                    <a:pt x="1377" y="96"/>
                  </a:lnTo>
                  <a:lnTo>
                    <a:pt x="1377" y="96"/>
                  </a:lnTo>
                  <a:lnTo>
                    <a:pt x="1380" y="98"/>
                  </a:lnTo>
                  <a:lnTo>
                    <a:pt x="1382" y="100"/>
                  </a:lnTo>
                  <a:lnTo>
                    <a:pt x="1383" y="101"/>
                  </a:lnTo>
                  <a:lnTo>
                    <a:pt x="1383" y="105"/>
                  </a:lnTo>
                  <a:lnTo>
                    <a:pt x="1383" y="938"/>
                  </a:lnTo>
                  <a:lnTo>
                    <a:pt x="1383" y="938"/>
                  </a:lnTo>
                  <a:lnTo>
                    <a:pt x="1383" y="940"/>
                  </a:lnTo>
                  <a:lnTo>
                    <a:pt x="1382" y="941"/>
                  </a:lnTo>
                  <a:lnTo>
                    <a:pt x="1380" y="943"/>
                  </a:lnTo>
                  <a:lnTo>
                    <a:pt x="1377" y="945"/>
                  </a:lnTo>
                  <a:lnTo>
                    <a:pt x="1363" y="945"/>
                  </a:lnTo>
                  <a:lnTo>
                    <a:pt x="1363" y="945"/>
                  </a:lnTo>
                  <a:lnTo>
                    <a:pt x="1362" y="943"/>
                  </a:lnTo>
                  <a:lnTo>
                    <a:pt x="1360" y="941"/>
                  </a:lnTo>
                  <a:lnTo>
                    <a:pt x="1358" y="940"/>
                  </a:lnTo>
                  <a:lnTo>
                    <a:pt x="1356" y="938"/>
                  </a:lnTo>
                  <a:lnTo>
                    <a:pt x="1356" y="105"/>
                  </a:lnTo>
                  <a:close/>
                  <a:moveTo>
                    <a:pt x="1250" y="105"/>
                  </a:moveTo>
                  <a:lnTo>
                    <a:pt x="1250" y="105"/>
                  </a:lnTo>
                  <a:lnTo>
                    <a:pt x="1250" y="101"/>
                  </a:lnTo>
                  <a:lnTo>
                    <a:pt x="1252" y="100"/>
                  </a:lnTo>
                  <a:lnTo>
                    <a:pt x="1254" y="98"/>
                  </a:lnTo>
                  <a:lnTo>
                    <a:pt x="1257" y="96"/>
                  </a:lnTo>
                  <a:lnTo>
                    <a:pt x="1270" y="96"/>
                  </a:lnTo>
                  <a:lnTo>
                    <a:pt x="1270" y="96"/>
                  </a:lnTo>
                  <a:lnTo>
                    <a:pt x="1274" y="98"/>
                  </a:lnTo>
                  <a:lnTo>
                    <a:pt x="1276" y="100"/>
                  </a:lnTo>
                  <a:lnTo>
                    <a:pt x="1277" y="101"/>
                  </a:lnTo>
                  <a:lnTo>
                    <a:pt x="1277" y="105"/>
                  </a:lnTo>
                  <a:lnTo>
                    <a:pt x="1277" y="938"/>
                  </a:lnTo>
                  <a:lnTo>
                    <a:pt x="1277" y="938"/>
                  </a:lnTo>
                  <a:lnTo>
                    <a:pt x="1277" y="940"/>
                  </a:lnTo>
                  <a:lnTo>
                    <a:pt x="1276" y="941"/>
                  </a:lnTo>
                  <a:lnTo>
                    <a:pt x="1274" y="943"/>
                  </a:lnTo>
                  <a:lnTo>
                    <a:pt x="1270" y="945"/>
                  </a:lnTo>
                  <a:lnTo>
                    <a:pt x="1257" y="945"/>
                  </a:lnTo>
                  <a:lnTo>
                    <a:pt x="1257" y="945"/>
                  </a:lnTo>
                  <a:lnTo>
                    <a:pt x="1254" y="943"/>
                  </a:lnTo>
                  <a:lnTo>
                    <a:pt x="1252" y="941"/>
                  </a:lnTo>
                  <a:lnTo>
                    <a:pt x="1250" y="940"/>
                  </a:lnTo>
                  <a:lnTo>
                    <a:pt x="1250" y="938"/>
                  </a:lnTo>
                  <a:lnTo>
                    <a:pt x="1250" y="105"/>
                  </a:lnTo>
                  <a:close/>
                </a:path>
              </a:pathLst>
            </a:custGeom>
            <a:grpFill/>
            <a:ln w="9525">
              <a:noFill/>
              <a:round/>
            </a:ln>
          </p:spPr>
          <p:txBody>
            <a:bodyPr vert="horz" wrap="square" lIns="91392" tIns="45696" rIns="91392" bIns="45696" numCol="1" anchor="t" anchorCtr="0" compatLnSpc="1"/>
            <a:lstStyle/>
            <a:p>
              <a:pPr defTabSz="913765">
                <a:defRPr/>
              </a:pPr>
              <a:endParaRPr lang="zh-CN" altLang="en-US" sz="1200"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pSp>
      <p:sp>
        <p:nvSpPr>
          <p:cNvPr id="103" name="TextBox 97"/>
          <p:cNvSpPr txBox="1"/>
          <p:nvPr/>
        </p:nvSpPr>
        <p:spPr>
          <a:xfrm>
            <a:off x="4808040" y="2949805"/>
            <a:ext cx="1462226" cy="276891"/>
          </a:xfrm>
          <a:prstGeom prst="rect">
            <a:avLst/>
          </a:prstGeom>
          <a:noFill/>
        </p:spPr>
        <p:txBody>
          <a:bodyPr wrap="square" rtlCol="0">
            <a:spAutoFit/>
          </a:bodyPr>
          <a:lstStyle>
            <a:defPPr>
              <a:defRPr lang="zh-CN"/>
            </a:defPPr>
            <a:lvl1pPr algn="ctr">
              <a:defRPr sz="1400" b="1" kern="0">
                <a:solidFill>
                  <a:prstClr val="black">
                    <a:lumMod val="65000"/>
                    <a:lumOff val="35000"/>
                  </a:prstClr>
                </a:solidFill>
                <a:latin typeface="Times New Roman" panose="02020603050405020304" pitchFamily="18" charset="0"/>
                <a:ea typeface="Microsoft YaHei" panose="020B0503020204020204" pitchFamily="34" charset="-122"/>
                <a:cs typeface="Times New Roman" panose="02020603050405020304" pitchFamily="18" charset="0"/>
              </a:defRPr>
            </a:lvl1pPr>
          </a:lstStyle>
          <a:p>
            <a:pPr defTabSz="913765">
              <a:defRPr/>
            </a:pPr>
            <a:r>
              <a:rPr lang="zh-CN" altLang="en-US" sz="1200" dirty="0">
                <a:solidFill>
                  <a:schemeClr val="bg1"/>
                </a:solidFill>
                <a:latin typeface="Microsoft YaHei" panose="020B0503020204020204" pitchFamily="34" charset="-122"/>
              </a:rPr>
              <a:t>大企业</a:t>
            </a:r>
            <a:endParaRPr lang="zh-CN" altLang="en-US" sz="1200" dirty="0">
              <a:solidFill>
                <a:schemeClr val="bg1"/>
              </a:solidFill>
              <a:latin typeface="Microsoft YaHei" panose="020B0503020204020204" pitchFamily="34" charset="-122"/>
            </a:endParaRPr>
          </a:p>
        </p:txBody>
      </p:sp>
      <p:grpSp>
        <p:nvGrpSpPr>
          <p:cNvPr id="104" name="组合 266"/>
          <p:cNvGrpSpPr/>
          <p:nvPr/>
        </p:nvGrpSpPr>
        <p:grpSpPr>
          <a:xfrm>
            <a:off x="5202000" y="2387817"/>
            <a:ext cx="570383" cy="520036"/>
            <a:chOff x="11042650" y="717550"/>
            <a:chExt cx="958850" cy="923925"/>
          </a:xfrm>
          <a:solidFill>
            <a:srgbClr val="00B0F0"/>
          </a:solidFill>
        </p:grpSpPr>
        <p:sp>
          <p:nvSpPr>
            <p:cNvPr id="106" name="Freeform 9"/>
            <p:cNvSpPr/>
            <p:nvPr/>
          </p:nvSpPr>
          <p:spPr bwMode="auto">
            <a:xfrm>
              <a:off x="11217275" y="717550"/>
              <a:ext cx="111125" cy="469900"/>
            </a:xfrm>
            <a:custGeom>
              <a:avLst/>
              <a:gdLst/>
              <a:ahLst/>
              <a:cxnLst>
                <a:cxn ang="0">
                  <a:pos x="70" y="296"/>
                </a:cxn>
                <a:cxn ang="0">
                  <a:pos x="58" y="0"/>
                </a:cxn>
                <a:cxn ang="0">
                  <a:pos x="14" y="0"/>
                </a:cxn>
                <a:cxn ang="0">
                  <a:pos x="0" y="296"/>
                </a:cxn>
                <a:cxn ang="0">
                  <a:pos x="70" y="296"/>
                </a:cxn>
              </a:cxnLst>
              <a:rect l="0" t="0" r="r" b="b"/>
              <a:pathLst>
                <a:path w="70" h="296">
                  <a:moveTo>
                    <a:pt x="70" y="296"/>
                  </a:moveTo>
                  <a:lnTo>
                    <a:pt x="58" y="0"/>
                  </a:lnTo>
                  <a:lnTo>
                    <a:pt x="14" y="0"/>
                  </a:lnTo>
                  <a:lnTo>
                    <a:pt x="0" y="296"/>
                  </a:lnTo>
                  <a:lnTo>
                    <a:pt x="70" y="296"/>
                  </a:lnTo>
                  <a:close/>
                </a:path>
              </a:pathLst>
            </a:custGeom>
            <a:grpFill/>
            <a:ln w="9525">
              <a:noFill/>
              <a:round/>
            </a:ln>
          </p:spPr>
          <p:txBody>
            <a:bodyPr vert="horz" wrap="square" lIns="91392" tIns="45696" rIns="91392" bIns="45696" numCol="1" anchor="t" anchorCtr="0" compatLnSpc="1"/>
            <a:lstStyle/>
            <a:p>
              <a:pPr defTabSz="12185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07" name="Freeform 10"/>
            <p:cNvSpPr/>
            <p:nvPr/>
          </p:nvSpPr>
          <p:spPr bwMode="auto">
            <a:xfrm>
              <a:off x="11782425" y="1012825"/>
              <a:ext cx="98425" cy="384175"/>
            </a:xfrm>
            <a:custGeom>
              <a:avLst/>
              <a:gdLst/>
              <a:ahLst/>
              <a:cxnLst>
                <a:cxn ang="0">
                  <a:pos x="62" y="242"/>
                </a:cxn>
                <a:cxn ang="0">
                  <a:pos x="54" y="0"/>
                </a:cxn>
                <a:cxn ang="0">
                  <a:pos x="10" y="0"/>
                </a:cxn>
                <a:cxn ang="0">
                  <a:pos x="0" y="242"/>
                </a:cxn>
                <a:cxn ang="0">
                  <a:pos x="62" y="242"/>
                </a:cxn>
              </a:cxnLst>
              <a:rect l="0" t="0" r="r" b="b"/>
              <a:pathLst>
                <a:path w="62" h="242">
                  <a:moveTo>
                    <a:pt x="62" y="242"/>
                  </a:moveTo>
                  <a:lnTo>
                    <a:pt x="54" y="0"/>
                  </a:lnTo>
                  <a:lnTo>
                    <a:pt x="10" y="0"/>
                  </a:lnTo>
                  <a:lnTo>
                    <a:pt x="0" y="242"/>
                  </a:lnTo>
                  <a:lnTo>
                    <a:pt x="62" y="242"/>
                  </a:lnTo>
                  <a:close/>
                </a:path>
              </a:pathLst>
            </a:custGeom>
            <a:grpFill/>
            <a:ln w="9525">
              <a:noFill/>
              <a:round/>
            </a:ln>
          </p:spPr>
          <p:txBody>
            <a:bodyPr vert="horz" wrap="square" lIns="91392" tIns="45696" rIns="91392" bIns="45696" numCol="1" anchor="t" anchorCtr="0" compatLnSpc="1"/>
            <a:lstStyle/>
            <a:p>
              <a:pPr defTabSz="12185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08" name="Freeform 11"/>
            <p:cNvSpPr/>
            <p:nvPr/>
          </p:nvSpPr>
          <p:spPr bwMode="auto">
            <a:xfrm>
              <a:off x="11042650" y="1206500"/>
              <a:ext cx="958850" cy="434975"/>
            </a:xfrm>
            <a:custGeom>
              <a:avLst/>
              <a:gdLst/>
              <a:ahLst/>
              <a:cxnLst>
                <a:cxn ang="0">
                  <a:pos x="446" y="170"/>
                </a:cxn>
                <a:cxn ang="0">
                  <a:pos x="604" y="170"/>
                </a:cxn>
                <a:cxn ang="0">
                  <a:pos x="604" y="132"/>
                </a:cxn>
                <a:cxn ang="0">
                  <a:pos x="400" y="132"/>
                </a:cxn>
                <a:cxn ang="0">
                  <a:pos x="400" y="46"/>
                </a:cxn>
                <a:cxn ang="0">
                  <a:pos x="210" y="46"/>
                </a:cxn>
                <a:cxn ang="0">
                  <a:pos x="210" y="0"/>
                </a:cxn>
                <a:cxn ang="0">
                  <a:pos x="76" y="0"/>
                </a:cxn>
                <a:cxn ang="0">
                  <a:pos x="76" y="46"/>
                </a:cxn>
                <a:cxn ang="0">
                  <a:pos x="0" y="46"/>
                </a:cxn>
                <a:cxn ang="0">
                  <a:pos x="0" y="84"/>
                </a:cxn>
                <a:cxn ang="0">
                  <a:pos x="148" y="84"/>
                </a:cxn>
                <a:cxn ang="0">
                  <a:pos x="148" y="110"/>
                </a:cxn>
                <a:cxn ang="0">
                  <a:pos x="0" y="110"/>
                </a:cxn>
                <a:cxn ang="0">
                  <a:pos x="0" y="142"/>
                </a:cxn>
                <a:cxn ang="0">
                  <a:pos x="148" y="142"/>
                </a:cxn>
                <a:cxn ang="0">
                  <a:pos x="148" y="168"/>
                </a:cxn>
                <a:cxn ang="0">
                  <a:pos x="0" y="168"/>
                </a:cxn>
                <a:cxn ang="0">
                  <a:pos x="0" y="202"/>
                </a:cxn>
                <a:cxn ang="0">
                  <a:pos x="148" y="202"/>
                </a:cxn>
                <a:cxn ang="0">
                  <a:pos x="148" y="230"/>
                </a:cxn>
                <a:cxn ang="0">
                  <a:pos x="0" y="230"/>
                </a:cxn>
                <a:cxn ang="0">
                  <a:pos x="0" y="274"/>
                </a:cxn>
                <a:cxn ang="0">
                  <a:pos x="604" y="274"/>
                </a:cxn>
                <a:cxn ang="0">
                  <a:pos x="604" y="198"/>
                </a:cxn>
                <a:cxn ang="0">
                  <a:pos x="446" y="198"/>
                </a:cxn>
                <a:cxn ang="0">
                  <a:pos x="446" y="170"/>
                </a:cxn>
              </a:cxnLst>
              <a:rect l="0" t="0" r="r" b="b"/>
              <a:pathLst>
                <a:path w="604" h="274">
                  <a:moveTo>
                    <a:pt x="446" y="170"/>
                  </a:moveTo>
                  <a:lnTo>
                    <a:pt x="604" y="170"/>
                  </a:lnTo>
                  <a:lnTo>
                    <a:pt x="604" y="132"/>
                  </a:lnTo>
                  <a:lnTo>
                    <a:pt x="400" y="132"/>
                  </a:lnTo>
                  <a:lnTo>
                    <a:pt x="400" y="46"/>
                  </a:lnTo>
                  <a:lnTo>
                    <a:pt x="210" y="46"/>
                  </a:lnTo>
                  <a:lnTo>
                    <a:pt x="210" y="0"/>
                  </a:lnTo>
                  <a:lnTo>
                    <a:pt x="76" y="0"/>
                  </a:lnTo>
                  <a:lnTo>
                    <a:pt x="76" y="46"/>
                  </a:lnTo>
                  <a:lnTo>
                    <a:pt x="0" y="46"/>
                  </a:lnTo>
                  <a:lnTo>
                    <a:pt x="0" y="84"/>
                  </a:lnTo>
                  <a:lnTo>
                    <a:pt x="148" y="84"/>
                  </a:lnTo>
                  <a:lnTo>
                    <a:pt x="148" y="110"/>
                  </a:lnTo>
                  <a:lnTo>
                    <a:pt x="0" y="110"/>
                  </a:lnTo>
                  <a:lnTo>
                    <a:pt x="0" y="142"/>
                  </a:lnTo>
                  <a:lnTo>
                    <a:pt x="148" y="142"/>
                  </a:lnTo>
                  <a:lnTo>
                    <a:pt x="148" y="168"/>
                  </a:lnTo>
                  <a:lnTo>
                    <a:pt x="0" y="168"/>
                  </a:lnTo>
                  <a:lnTo>
                    <a:pt x="0" y="202"/>
                  </a:lnTo>
                  <a:lnTo>
                    <a:pt x="148" y="202"/>
                  </a:lnTo>
                  <a:lnTo>
                    <a:pt x="148" y="230"/>
                  </a:lnTo>
                  <a:lnTo>
                    <a:pt x="0" y="230"/>
                  </a:lnTo>
                  <a:lnTo>
                    <a:pt x="0" y="274"/>
                  </a:lnTo>
                  <a:lnTo>
                    <a:pt x="604" y="274"/>
                  </a:lnTo>
                  <a:lnTo>
                    <a:pt x="604" y="198"/>
                  </a:lnTo>
                  <a:lnTo>
                    <a:pt x="446" y="198"/>
                  </a:lnTo>
                  <a:lnTo>
                    <a:pt x="446" y="170"/>
                  </a:lnTo>
                  <a:close/>
                </a:path>
              </a:pathLst>
            </a:custGeom>
            <a:grpFill/>
            <a:ln w="9525">
              <a:noFill/>
              <a:round/>
            </a:ln>
          </p:spPr>
          <p:txBody>
            <a:bodyPr vert="horz" wrap="square" lIns="91392" tIns="45696" rIns="91392" bIns="45696" numCol="1" anchor="t" anchorCtr="0" compatLnSpc="1"/>
            <a:lstStyle/>
            <a:p>
              <a:pPr defTabSz="1218565">
                <a:defRPr/>
              </a:pPr>
              <a:endParaRPr lang="zh-CN" altLang="en-US" sz="1200" b="1" ker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pSp>
      <p:sp>
        <p:nvSpPr>
          <p:cNvPr id="105" name="矩形 104"/>
          <p:cNvSpPr/>
          <p:nvPr/>
        </p:nvSpPr>
        <p:spPr bwMode="auto">
          <a:xfrm>
            <a:off x="1715736" y="4576441"/>
            <a:ext cx="4376711" cy="203986"/>
          </a:xfrm>
          <a:prstGeom prst="rect">
            <a:avLst/>
          </a:prstGeom>
          <a:solidFill>
            <a:srgbClr val="FFC000"/>
          </a:solidFill>
          <a:ln>
            <a:noFill/>
          </a:ln>
          <a:effectLst/>
        </p:spPr>
        <p:txBody>
          <a:bodyPr rot="0" spcFirstLastPara="0" vertOverflow="overflow" horzOverflow="overflow" vert="horz" wrap="square" lIns="91356" tIns="45678" rIns="91356" bIns="45678" numCol="1" spcCol="0" rtlCol="0" fromWordArt="0" anchor="ctr" anchorCtr="0" forceAA="0" compatLnSpc="1">
            <a:noAutofit/>
          </a:bodyPr>
          <a:lstStyle/>
          <a:p>
            <a:pPr algn="ctr" defTabSz="913765">
              <a:buClr>
                <a:srgbClr val="CC9900"/>
              </a:buClr>
              <a:defRPr/>
            </a:pPr>
            <a:r>
              <a:rPr lang="en-US" altLang="zh-CN" sz="1200" b="1" kern="0" dirty="0" err="1">
                <a:latin typeface="Microsoft YaHei" panose="020B0503020204020204" pitchFamily="34" charset="-122"/>
                <a:ea typeface="Microsoft YaHei" panose="020B0503020204020204" pitchFamily="34" charset="-122"/>
              </a:rPr>
              <a:t>openGauss</a:t>
            </a:r>
            <a:endParaRPr lang="zh-CN" altLang="en-US" sz="1200" b="1" kern="0" dirty="0">
              <a:latin typeface="Microsoft YaHei" panose="020B0503020204020204" pitchFamily="34" charset="-122"/>
              <a:ea typeface="Microsoft YaHei" panose="020B0503020204020204" pitchFamily="34" charset="-122"/>
            </a:endParaRPr>
          </a:p>
        </p:txBody>
      </p:sp>
      <p:sp>
        <p:nvSpPr>
          <p:cNvPr id="138" name="矩形 137"/>
          <p:cNvSpPr/>
          <p:nvPr/>
        </p:nvSpPr>
        <p:spPr>
          <a:xfrm>
            <a:off x="569182" y="1053442"/>
            <a:ext cx="11107876" cy="507831"/>
          </a:xfrm>
          <a:prstGeom prst="rect">
            <a:avLst/>
          </a:prstGeom>
        </p:spPr>
        <p:txBody>
          <a:bodyPr wrap="square">
            <a:spAutoFit/>
          </a:bodyPr>
          <a:lstStyle/>
          <a:p>
            <a:pPr algn="ctr" defTabSz="914400" fontAlgn="base">
              <a:lnSpc>
                <a:spcPct val="150000"/>
              </a:lnSpc>
              <a:spcBef>
                <a:spcPct val="0"/>
              </a:spcBef>
              <a:spcAft>
                <a:spcPct val="0"/>
              </a:spcAft>
            </a:pPr>
            <a:r>
              <a:rPr lang="zh-CN" altLang="en-US" dirty="0">
                <a:solidFill>
                  <a:schemeClr val="bg1"/>
                </a:solidFill>
                <a:latin typeface="Microsoft YaHei" panose="020B0503020204020204" pitchFamily="34" charset="-122"/>
                <a:ea typeface="Microsoft YaHei" panose="020B0503020204020204" pitchFamily="34" charset="-122"/>
              </a:rPr>
              <a:t>华为公司内部配套、公有云的</a:t>
            </a:r>
            <a:r>
              <a:rPr lang="en-US" altLang="zh-CN" dirty="0" err="1">
                <a:solidFill>
                  <a:schemeClr val="bg1"/>
                </a:solidFill>
                <a:latin typeface="Microsoft YaHei" panose="020B0503020204020204" pitchFamily="34" charset="-122"/>
                <a:ea typeface="Microsoft YaHei" panose="020B0503020204020204" pitchFamily="34" charset="-122"/>
              </a:rPr>
              <a:t>GaussDB</a:t>
            </a:r>
            <a:r>
              <a:rPr lang="zh-CN" altLang="en-US" dirty="0">
                <a:solidFill>
                  <a:schemeClr val="bg1"/>
                </a:solidFill>
                <a:latin typeface="Microsoft YaHei" panose="020B0503020204020204" pitchFamily="34" charset="-122"/>
                <a:ea typeface="Microsoft YaHei" panose="020B0503020204020204" pitchFamily="34" charset="-122"/>
              </a:rPr>
              <a:t>、开源</a:t>
            </a:r>
            <a:r>
              <a:rPr lang="en-US" altLang="zh-CN" dirty="0" err="1">
                <a:solidFill>
                  <a:schemeClr val="bg1"/>
                </a:solidFill>
                <a:latin typeface="Microsoft YaHei" panose="020B0503020204020204" pitchFamily="34" charset="-122"/>
                <a:ea typeface="Microsoft YaHei" panose="020B0503020204020204" pitchFamily="34" charset="-122"/>
              </a:rPr>
              <a:t>openGauss</a:t>
            </a:r>
            <a:r>
              <a:rPr lang="en-US" altLang="zh-CN" dirty="0">
                <a:solidFill>
                  <a:schemeClr val="bg1"/>
                </a:solidFill>
                <a:latin typeface="Microsoft YaHei" panose="020B0503020204020204" pitchFamily="34" charset="-122"/>
                <a:ea typeface="Microsoft YaHei" panose="020B0503020204020204" pitchFamily="34" charset="-122"/>
              </a:rPr>
              <a:t> </a:t>
            </a:r>
            <a:r>
              <a:rPr lang="zh-CN" altLang="en-US" dirty="0">
                <a:solidFill>
                  <a:srgbClr val="C00000"/>
                </a:solidFill>
                <a:latin typeface="Microsoft YaHei" panose="020B0503020204020204" pitchFamily="34" charset="-122"/>
                <a:ea typeface="Microsoft YaHei" panose="020B0503020204020204" pitchFamily="34" charset="-122"/>
              </a:rPr>
              <a:t>共代码基线</a:t>
            </a:r>
            <a:endParaRPr lang="en-US" altLang="zh-CN" dirty="0">
              <a:solidFill>
                <a:srgbClr val="C00000"/>
              </a:solidFill>
              <a:latin typeface="Microsoft YaHei" panose="020B0503020204020204" pitchFamily="34" charset="-122"/>
            </a:endParaRPr>
          </a:p>
        </p:txBody>
      </p:sp>
      <p:sp>
        <p:nvSpPr>
          <p:cNvPr id="69" name="矩形 60"/>
          <p:cNvSpPr/>
          <p:nvPr/>
        </p:nvSpPr>
        <p:spPr bwMode="auto">
          <a:xfrm>
            <a:off x="8903191" y="5747574"/>
            <a:ext cx="1979618" cy="380476"/>
          </a:xfrm>
          <a:prstGeom prst="rect">
            <a:avLst/>
          </a:prstGeom>
          <a:noFill/>
          <a:ln w="9525" cap="flat" cmpd="sng" algn="ctr">
            <a:solidFill>
              <a:srgbClr val="000000"/>
            </a:solidFill>
            <a:prstDash val="solid"/>
            <a:round/>
            <a:headEnd type="none" w="med" len="med"/>
            <a:tailEnd type="none" w="med" len="med"/>
          </a:ln>
          <a:effectLst/>
        </p:spPr>
        <p:txBody>
          <a:bodyPr vert="horz" wrap="square" lIns="91356" tIns="45678" rIns="91356" bIns="45678" numCol="1" rtlCol="0" anchor="ctr" anchorCtr="0" compatLnSpc="1"/>
          <a:lstStyle/>
          <a:p>
            <a:pPr algn="ctr" defTabSz="914400">
              <a:buClr>
                <a:srgbClr val="CC9900"/>
              </a:buClr>
              <a:defRPr/>
            </a:pPr>
            <a:r>
              <a:rPr lang="zh-CN" altLang="en-US" sz="1200" b="1" kern="0" dirty="0">
                <a:latin typeface="Microsoft YaHei" panose="020B0503020204020204" pitchFamily="34" charset="-122"/>
                <a:ea typeface="Microsoft YaHei" panose="020B0503020204020204" pitchFamily="34" charset="-122"/>
              </a:rPr>
              <a:t>高智能</a:t>
            </a:r>
            <a:endParaRPr lang="zh-CN" altLang="en-US" sz="1200" b="1" kern="0" dirty="0">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603981"/>
            <a:ext cx="7096974" cy="540000"/>
          </a:xfrm>
        </p:spPr>
        <p:txBody>
          <a:bodyPr/>
          <a:lstStyle/>
          <a:p>
            <a:r>
              <a:rPr lang="en-US" altLang="zh-CN" dirty="0" smtClean="0"/>
              <a:t>openGauss </a:t>
            </a:r>
            <a:r>
              <a:rPr lang="zh-CN" altLang="en-US" dirty="0" smtClean="0"/>
              <a:t>数据库双机原理</a:t>
            </a:r>
            <a:endParaRPr lang="zh-CN" altLang="en-US" dirty="0"/>
          </a:p>
        </p:txBody>
      </p:sp>
      <p:sp>
        <p:nvSpPr>
          <p:cNvPr id="14" name="流程图: 磁盘 13"/>
          <p:cNvSpPr/>
          <p:nvPr/>
        </p:nvSpPr>
        <p:spPr bwMode="auto">
          <a:xfrm>
            <a:off x="1176692" y="5669793"/>
            <a:ext cx="1368152" cy="432048"/>
          </a:xfrm>
          <a:prstGeom prst="flowChartMagneticDisk">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5" name="文本框 14"/>
          <p:cNvSpPr txBox="1"/>
          <p:nvPr/>
        </p:nvSpPr>
        <p:spPr>
          <a:xfrm>
            <a:off x="1337299" y="5763287"/>
            <a:ext cx="1396669" cy="338554"/>
          </a:xfrm>
          <a:prstGeom prst="rect">
            <a:avLst/>
          </a:prstGeom>
          <a:noFill/>
        </p:spPr>
        <p:txBody>
          <a:bodyPr wrap="squar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Redo</a:t>
            </a:r>
            <a:r>
              <a:rPr lang="zh-CN" altLang="en-US" sz="1600" dirty="0" smtClean="0">
                <a:solidFill>
                  <a:schemeClr val="bg1"/>
                </a:solidFill>
                <a:latin typeface="Microsoft YaHei" panose="020B0503020204020204" pitchFamily="34" charset="-122"/>
                <a:ea typeface="Microsoft YaHei" panose="020B0503020204020204" pitchFamily="34" charset="-122"/>
              </a:rPr>
              <a:t>日志</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sp>
        <p:nvSpPr>
          <p:cNvPr id="16" name="文本框 15"/>
          <p:cNvSpPr txBox="1"/>
          <p:nvPr/>
        </p:nvSpPr>
        <p:spPr>
          <a:xfrm>
            <a:off x="748980" y="2650624"/>
            <a:ext cx="3850732" cy="2835563"/>
          </a:xfrm>
          <a:prstGeom prst="rect">
            <a:avLst/>
          </a:prstGeom>
          <a:noFill/>
          <a:ln>
            <a:solidFill>
              <a:schemeClr val="bg1"/>
            </a:solidFill>
            <a:prstDash val="dash"/>
          </a:ln>
        </p:spPr>
        <p:txBody>
          <a:bodyPr wrap="square" rtlCol="0">
            <a:noAutofit/>
          </a:bodyPr>
          <a:lstStyle/>
          <a:p>
            <a:endParaRPr lang="zh-CN" altLang="en-US" sz="1600" dirty="0" smtClean="0">
              <a:latin typeface="Microsoft YaHei" panose="020B0503020204020204" pitchFamily="34" charset="-122"/>
              <a:ea typeface="Microsoft YaHei" panose="020B0503020204020204" pitchFamily="34" charset="-122"/>
            </a:endParaRPr>
          </a:p>
        </p:txBody>
      </p:sp>
      <p:sp>
        <p:nvSpPr>
          <p:cNvPr id="17" name="矩形 16"/>
          <p:cNvSpPr/>
          <p:nvPr/>
        </p:nvSpPr>
        <p:spPr>
          <a:xfrm>
            <a:off x="1039485" y="4300569"/>
            <a:ext cx="1619135"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Microsoft YaHei" panose="020B0503020204020204" pitchFamily="34" charset="-122"/>
                <a:ea typeface="Microsoft YaHei" panose="020B0503020204020204" pitchFamily="34" charset="-122"/>
              </a:rPr>
              <a:t>Commit</a:t>
            </a:r>
            <a:r>
              <a:rPr lang="zh-CN" altLang="en-US" sz="1400" dirty="0" smtClean="0">
                <a:solidFill>
                  <a:srgbClr val="000000"/>
                </a:solidFill>
                <a:latin typeface="Microsoft YaHei" panose="020B0503020204020204" pitchFamily="34" charset="-122"/>
                <a:ea typeface="Microsoft YaHei" panose="020B0503020204020204" pitchFamily="34" charset="-122"/>
              </a:rPr>
              <a:t>事务提交</a:t>
            </a:r>
            <a:endParaRPr lang="en-US" sz="1400" dirty="0">
              <a:solidFill>
                <a:srgbClr val="000000"/>
              </a:solidFill>
              <a:latin typeface="Microsoft YaHei" panose="020B0503020204020204" pitchFamily="34" charset="-122"/>
              <a:ea typeface="Microsoft YaHei" panose="020B0503020204020204" pitchFamily="34" charset="-122"/>
            </a:endParaRPr>
          </a:p>
        </p:txBody>
      </p:sp>
      <p:sp>
        <p:nvSpPr>
          <p:cNvPr id="18" name="矩形 17"/>
          <p:cNvSpPr/>
          <p:nvPr/>
        </p:nvSpPr>
        <p:spPr>
          <a:xfrm>
            <a:off x="1887873" y="1938815"/>
            <a:ext cx="1390409"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000000"/>
                </a:solidFill>
                <a:latin typeface="Microsoft YaHei" panose="020B0503020204020204" pitchFamily="34" charset="-122"/>
                <a:ea typeface="Microsoft YaHei" panose="020B0503020204020204" pitchFamily="34" charset="-122"/>
              </a:rPr>
              <a:t>业务应用</a:t>
            </a:r>
            <a:endParaRPr lang="en-US" sz="1400" dirty="0">
              <a:solidFill>
                <a:srgbClr val="000000"/>
              </a:solidFill>
              <a:latin typeface="Microsoft YaHei" panose="020B0503020204020204" pitchFamily="34" charset="-122"/>
              <a:ea typeface="Microsoft YaHei" panose="020B0503020204020204" pitchFamily="34" charset="-122"/>
            </a:endParaRPr>
          </a:p>
        </p:txBody>
      </p:sp>
      <p:cxnSp>
        <p:nvCxnSpPr>
          <p:cNvPr id="19" name="直接箭头连接符 18"/>
          <p:cNvCxnSpPr/>
          <p:nvPr/>
        </p:nvCxnSpPr>
        <p:spPr>
          <a:xfrm flipH="1">
            <a:off x="1801098" y="4570569"/>
            <a:ext cx="0" cy="1099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8" idx="2"/>
          </p:cNvCxnSpPr>
          <p:nvPr/>
        </p:nvCxnSpPr>
        <p:spPr>
          <a:xfrm flipH="1">
            <a:off x="2549236" y="2208815"/>
            <a:ext cx="0" cy="4418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835955" y="4314426"/>
            <a:ext cx="1509750"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000000"/>
                </a:solidFill>
                <a:latin typeface="Microsoft YaHei" panose="020B0503020204020204" pitchFamily="34" charset="-122"/>
                <a:ea typeface="Microsoft YaHei" panose="020B0503020204020204" pitchFamily="34" charset="-122"/>
              </a:rPr>
              <a:t>日志发送线程</a:t>
            </a:r>
            <a:endParaRPr lang="en-US" sz="1400" dirty="0">
              <a:solidFill>
                <a:srgbClr val="000000"/>
              </a:solidFill>
              <a:latin typeface="Microsoft YaHei" panose="020B0503020204020204" pitchFamily="34" charset="-122"/>
              <a:ea typeface="Microsoft YaHei" panose="020B0503020204020204" pitchFamily="34" charset="-122"/>
            </a:endParaRPr>
          </a:p>
        </p:txBody>
      </p:sp>
      <p:sp>
        <p:nvSpPr>
          <p:cNvPr id="22" name="流程图: 磁盘 21"/>
          <p:cNvSpPr/>
          <p:nvPr/>
        </p:nvSpPr>
        <p:spPr bwMode="auto">
          <a:xfrm>
            <a:off x="7345718" y="5665175"/>
            <a:ext cx="1368152" cy="432048"/>
          </a:xfrm>
          <a:prstGeom prst="flowChartMagneticDisk">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3" name="文本框 22"/>
          <p:cNvSpPr txBox="1"/>
          <p:nvPr/>
        </p:nvSpPr>
        <p:spPr>
          <a:xfrm>
            <a:off x="7506325" y="5758669"/>
            <a:ext cx="1396669" cy="338554"/>
          </a:xfrm>
          <a:prstGeom prst="rect">
            <a:avLst/>
          </a:prstGeom>
          <a:noFill/>
        </p:spPr>
        <p:txBody>
          <a:bodyPr wrap="squar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Redo</a:t>
            </a:r>
            <a:r>
              <a:rPr lang="zh-CN" altLang="en-US" sz="1600" dirty="0" smtClean="0">
                <a:solidFill>
                  <a:schemeClr val="bg1"/>
                </a:solidFill>
                <a:latin typeface="Microsoft YaHei" panose="020B0503020204020204" pitchFamily="34" charset="-122"/>
                <a:ea typeface="Microsoft YaHei" panose="020B0503020204020204" pitchFamily="34" charset="-122"/>
              </a:rPr>
              <a:t>日志</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sp>
        <p:nvSpPr>
          <p:cNvPr id="24" name="文本框 23"/>
          <p:cNvSpPr txBox="1"/>
          <p:nvPr/>
        </p:nvSpPr>
        <p:spPr>
          <a:xfrm>
            <a:off x="6807170" y="2646006"/>
            <a:ext cx="3850732" cy="2835563"/>
          </a:xfrm>
          <a:prstGeom prst="rect">
            <a:avLst/>
          </a:prstGeom>
          <a:noFill/>
          <a:ln>
            <a:solidFill>
              <a:schemeClr val="bg1"/>
            </a:solidFill>
            <a:prstDash val="dash"/>
          </a:ln>
        </p:spPr>
        <p:txBody>
          <a:bodyPr wrap="square" rtlCol="0">
            <a:noAutofit/>
          </a:bodyPr>
          <a:lstStyle/>
          <a:p>
            <a:endParaRPr lang="zh-CN" altLang="en-US" sz="1600" dirty="0" smtClean="0">
              <a:latin typeface="Microsoft YaHei" panose="020B0503020204020204" pitchFamily="34" charset="-122"/>
              <a:ea typeface="Microsoft YaHei" panose="020B0503020204020204" pitchFamily="34" charset="-122"/>
            </a:endParaRPr>
          </a:p>
        </p:txBody>
      </p:sp>
      <p:sp>
        <p:nvSpPr>
          <p:cNvPr id="25" name="矩形 24"/>
          <p:cNvSpPr/>
          <p:nvPr/>
        </p:nvSpPr>
        <p:spPr>
          <a:xfrm>
            <a:off x="7097676" y="4295951"/>
            <a:ext cx="1509750"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000000"/>
                </a:solidFill>
                <a:latin typeface="Microsoft YaHei" panose="020B0503020204020204" pitchFamily="34" charset="-122"/>
                <a:ea typeface="Microsoft YaHei" panose="020B0503020204020204" pitchFamily="34" charset="-122"/>
              </a:rPr>
              <a:t>日志接收线程</a:t>
            </a:r>
            <a:endParaRPr lang="en-US" sz="1400" dirty="0">
              <a:solidFill>
                <a:srgbClr val="000000"/>
              </a:solidFill>
              <a:latin typeface="Microsoft YaHei" panose="020B0503020204020204" pitchFamily="34" charset="-122"/>
              <a:ea typeface="Microsoft YaHei" panose="020B0503020204020204" pitchFamily="34" charset="-122"/>
            </a:endParaRPr>
          </a:p>
        </p:txBody>
      </p:sp>
      <p:sp>
        <p:nvSpPr>
          <p:cNvPr id="26" name="矩形 25"/>
          <p:cNvSpPr/>
          <p:nvPr/>
        </p:nvSpPr>
        <p:spPr>
          <a:xfrm>
            <a:off x="7946063" y="1934197"/>
            <a:ext cx="1390409"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000000"/>
                </a:solidFill>
                <a:latin typeface="Microsoft YaHei" panose="020B0503020204020204" pitchFamily="34" charset="-122"/>
                <a:ea typeface="Microsoft YaHei" panose="020B0503020204020204" pitchFamily="34" charset="-122"/>
              </a:rPr>
              <a:t>业务应用</a:t>
            </a:r>
            <a:endParaRPr lang="en-US" sz="1400" dirty="0">
              <a:solidFill>
                <a:srgbClr val="000000"/>
              </a:solidFill>
              <a:latin typeface="Microsoft YaHei" panose="020B0503020204020204" pitchFamily="34" charset="-122"/>
              <a:ea typeface="Microsoft YaHei" panose="020B0503020204020204" pitchFamily="34" charset="-122"/>
            </a:endParaRPr>
          </a:p>
        </p:txBody>
      </p:sp>
      <p:cxnSp>
        <p:nvCxnSpPr>
          <p:cNvPr id="27" name="直接箭头连接符 26"/>
          <p:cNvCxnSpPr/>
          <p:nvPr/>
        </p:nvCxnSpPr>
        <p:spPr>
          <a:xfrm flipH="1">
            <a:off x="7896236" y="4565951"/>
            <a:ext cx="0" cy="1099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6" idx="2"/>
          </p:cNvCxnSpPr>
          <p:nvPr/>
        </p:nvCxnSpPr>
        <p:spPr>
          <a:xfrm flipH="1">
            <a:off x="8607426" y="2204197"/>
            <a:ext cx="0" cy="4418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894145" y="4309808"/>
            <a:ext cx="1509750"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rgbClr val="000000"/>
                </a:solidFill>
                <a:latin typeface="Microsoft YaHei" panose="020B0503020204020204" pitchFamily="34" charset="-122"/>
                <a:ea typeface="Microsoft YaHei" panose="020B0503020204020204" pitchFamily="34" charset="-122"/>
              </a:rPr>
              <a:t>日志恢复线程</a:t>
            </a:r>
            <a:endParaRPr lang="en-US" sz="1400" dirty="0">
              <a:solidFill>
                <a:srgbClr val="000000"/>
              </a:solidFill>
              <a:latin typeface="Microsoft YaHei" panose="020B0503020204020204" pitchFamily="34" charset="-122"/>
              <a:ea typeface="Microsoft YaHei" panose="020B0503020204020204" pitchFamily="34" charset="-122"/>
            </a:endParaRPr>
          </a:p>
        </p:txBody>
      </p:sp>
      <p:cxnSp>
        <p:nvCxnSpPr>
          <p:cNvPr id="30" name="直接箭头连接符 29"/>
          <p:cNvCxnSpPr>
            <a:endCxn id="21" idx="1"/>
          </p:cNvCxnSpPr>
          <p:nvPr/>
        </p:nvCxnSpPr>
        <p:spPr>
          <a:xfrm>
            <a:off x="2549236" y="4433242"/>
            <a:ext cx="28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616663" y="4428625"/>
            <a:ext cx="28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1" idx="3"/>
            <a:endCxn id="25" idx="1"/>
          </p:cNvCxnSpPr>
          <p:nvPr/>
        </p:nvCxnSpPr>
        <p:spPr>
          <a:xfrm flipV="1">
            <a:off x="4345705" y="4430951"/>
            <a:ext cx="2751971" cy="184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840578" y="3524715"/>
            <a:ext cx="1509750"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000000"/>
                </a:solidFill>
                <a:latin typeface="Microsoft YaHei" panose="020B0503020204020204" pitchFamily="34" charset="-122"/>
                <a:ea typeface="Microsoft YaHei" panose="020B0503020204020204" pitchFamily="34" charset="-122"/>
              </a:rPr>
              <a:t>心跳</a:t>
            </a:r>
            <a:r>
              <a:rPr lang="zh-CN" altLang="en-US" sz="1400" dirty="0" smtClean="0">
                <a:solidFill>
                  <a:srgbClr val="000000"/>
                </a:solidFill>
                <a:latin typeface="Microsoft YaHei" panose="020B0503020204020204" pitchFamily="34" charset="-122"/>
                <a:ea typeface="Microsoft YaHei" panose="020B0503020204020204" pitchFamily="34" charset="-122"/>
              </a:rPr>
              <a:t>线程</a:t>
            </a:r>
            <a:endParaRPr lang="en-US" sz="1400" dirty="0">
              <a:solidFill>
                <a:srgbClr val="000000"/>
              </a:solidFill>
              <a:latin typeface="Microsoft YaHei" panose="020B0503020204020204" pitchFamily="34" charset="-122"/>
              <a:ea typeface="Microsoft YaHei" panose="020B0503020204020204" pitchFamily="34" charset="-122"/>
            </a:endParaRPr>
          </a:p>
        </p:txBody>
      </p:sp>
      <p:sp>
        <p:nvSpPr>
          <p:cNvPr id="34" name="矩形 33"/>
          <p:cNvSpPr/>
          <p:nvPr/>
        </p:nvSpPr>
        <p:spPr>
          <a:xfrm>
            <a:off x="7102299" y="3506240"/>
            <a:ext cx="1509750" cy="27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000000"/>
                </a:solidFill>
                <a:latin typeface="Microsoft YaHei" panose="020B0503020204020204" pitchFamily="34" charset="-122"/>
                <a:ea typeface="Microsoft YaHei" panose="020B0503020204020204" pitchFamily="34" charset="-122"/>
              </a:rPr>
              <a:t>心跳</a:t>
            </a:r>
            <a:r>
              <a:rPr lang="zh-CN" altLang="en-US" sz="1400" dirty="0" smtClean="0">
                <a:solidFill>
                  <a:srgbClr val="000000"/>
                </a:solidFill>
                <a:latin typeface="Microsoft YaHei" panose="020B0503020204020204" pitchFamily="34" charset="-122"/>
                <a:ea typeface="Microsoft YaHei" panose="020B0503020204020204" pitchFamily="34" charset="-122"/>
              </a:rPr>
              <a:t>线程</a:t>
            </a:r>
            <a:endParaRPr lang="en-US" sz="1400" dirty="0">
              <a:solidFill>
                <a:srgbClr val="000000"/>
              </a:solidFill>
              <a:latin typeface="Microsoft YaHei" panose="020B0503020204020204" pitchFamily="34" charset="-122"/>
              <a:ea typeface="Microsoft YaHei" panose="020B0503020204020204" pitchFamily="34" charset="-122"/>
            </a:endParaRPr>
          </a:p>
        </p:txBody>
      </p:sp>
      <p:cxnSp>
        <p:nvCxnSpPr>
          <p:cNvPr id="36" name="直接箭头连接符 35"/>
          <p:cNvCxnSpPr>
            <a:stCxn id="33" idx="3"/>
            <a:endCxn id="34" idx="1"/>
          </p:cNvCxnSpPr>
          <p:nvPr/>
        </p:nvCxnSpPr>
        <p:spPr>
          <a:xfrm flipV="1">
            <a:off x="4350328" y="3641240"/>
            <a:ext cx="2751971" cy="184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7615648" y="4821171"/>
            <a:ext cx="524622" cy="369332"/>
          </a:xfrm>
          <a:prstGeom prst="rect">
            <a:avLst/>
          </a:prstGeom>
          <a:noFill/>
        </p:spPr>
        <p:txBody>
          <a:bodyPr wrap="square" rtlCol="0">
            <a:spAutoFit/>
          </a:bodyPr>
          <a:lstStyle/>
          <a:p>
            <a:r>
              <a:rPr lang="en-US" altLang="zh-CN" dirty="0" smtClean="0">
                <a:solidFill>
                  <a:schemeClr val="bg1"/>
                </a:solidFill>
                <a:latin typeface="Microsoft YaHei" panose="020B0503020204020204" pitchFamily="34" charset="-122"/>
                <a:ea typeface="Microsoft YaHei" panose="020B0503020204020204" pitchFamily="34" charset="-122"/>
              </a:rPr>
              <a:t>3</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38" name="文本框 37"/>
          <p:cNvSpPr txBox="1"/>
          <p:nvPr/>
        </p:nvSpPr>
        <p:spPr>
          <a:xfrm>
            <a:off x="6450662" y="4447096"/>
            <a:ext cx="524622" cy="369332"/>
          </a:xfrm>
          <a:prstGeom prst="rect">
            <a:avLst/>
          </a:prstGeom>
          <a:noFill/>
        </p:spPr>
        <p:txBody>
          <a:bodyPr wrap="square" rtlCol="0">
            <a:spAutoFit/>
          </a:bodyPr>
          <a:lstStyle/>
          <a:p>
            <a:r>
              <a:rPr lang="en-US" altLang="zh-CN" dirty="0" smtClean="0">
                <a:solidFill>
                  <a:schemeClr val="bg1"/>
                </a:solidFill>
                <a:latin typeface="Microsoft YaHei" panose="020B0503020204020204" pitchFamily="34" charset="-122"/>
                <a:ea typeface="Microsoft YaHei" panose="020B0503020204020204" pitchFamily="34" charset="-122"/>
              </a:rPr>
              <a:t>2</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39" name="文本框 38"/>
          <p:cNvSpPr txBox="1"/>
          <p:nvPr/>
        </p:nvSpPr>
        <p:spPr>
          <a:xfrm>
            <a:off x="1847278" y="4885828"/>
            <a:ext cx="524622" cy="369332"/>
          </a:xfrm>
          <a:prstGeom prst="rect">
            <a:avLst/>
          </a:prstGeom>
          <a:noFill/>
        </p:spPr>
        <p:txBody>
          <a:bodyPr wrap="square" rtlCol="0">
            <a:spAutoFit/>
          </a:bodyPr>
          <a:lstStyle/>
          <a:p>
            <a:r>
              <a:rPr lang="en-US" altLang="zh-CN" dirty="0" smtClean="0">
                <a:solidFill>
                  <a:schemeClr val="bg1"/>
                </a:solidFill>
                <a:latin typeface="Microsoft YaHei" panose="020B0503020204020204" pitchFamily="34" charset="-122"/>
                <a:ea typeface="Microsoft YaHei" panose="020B0503020204020204" pitchFamily="34" charset="-122"/>
              </a:rPr>
              <a:t>1</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40" name="文本框 39"/>
          <p:cNvSpPr txBox="1"/>
          <p:nvPr/>
        </p:nvSpPr>
        <p:spPr>
          <a:xfrm>
            <a:off x="8610525" y="4028352"/>
            <a:ext cx="360293" cy="369332"/>
          </a:xfrm>
          <a:prstGeom prst="rect">
            <a:avLst/>
          </a:prstGeom>
          <a:noFill/>
        </p:spPr>
        <p:txBody>
          <a:bodyPr wrap="square" rtlCol="0">
            <a:spAutoFit/>
          </a:bodyPr>
          <a:lstStyle/>
          <a:p>
            <a:r>
              <a:rPr lang="en-US" altLang="zh-CN" dirty="0" smtClean="0">
                <a:solidFill>
                  <a:schemeClr val="bg1"/>
                </a:solidFill>
                <a:latin typeface="Microsoft YaHei" panose="020B0503020204020204" pitchFamily="34" charset="-122"/>
                <a:ea typeface="Microsoft YaHei" panose="020B0503020204020204" pitchFamily="34" charset="-122"/>
              </a:rPr>
              <a:t>4</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41" name="文本框 40"/>
          <p:cNvSpPr txBox="1"/>
          <p:nvPr/>
        </p:nvSpPr>
        <p:spPr>
          <a:xfrm>
            <a:off x="4345705" y="3188464"/>
            <a:ext cx="3761859" cy="1169551"/>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双</a:t>
            </a:r>
            <a:r>
              <a:rPr lang="zh-CN" altLang="en-US" sz="1400" dirty="0" smtClean="0">
                <a:solidFill>
                  <a:schemeClr val="bg1"/>
                </a:solidFill>
                <a:latin typeface="Microsoft YaHei" panose="020B0503020204020204" pitchFamily="34" charset="-122"/>
                <a:ea typeface="Microsoft YaHei" panose="020B0503020204020204" pitchFamily="34" charset="-122"/>
              </a:rPr>
              <a:t>机交互协商：</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1</a:t>
            </a:r>
            <a:r>
              <a:rPr lang="zh-CN" altLang="en-US" sz="1400" dirty="0">
                <a:solidFill>
                  <a:schemeClr val="bg1"/>
                </a:solidFill>
                <a:latin typeface="Microsoft YaHei" panose="020B0503020204020204" pitchFamily="34" charset="-122"/>
                <a:ea typeface="Microsoft YaHei" panose="020B0503020204020204" pitchFamily="34" charset="-122"/>
              </a:rPr>
              <a:t>、程序版本</a:t>
            </a:r>
            <a:r>
              <a:rPr lang="en-US" altLang="zh-CN" sz="1400" dirty="0">
                <a:solidFill>
                  <a:schemeClr val="bg1"/>
                </a:solidFill>
                <a:latin typeface="Microsoft YaHei" panose="020B0503020204020204" pitchFamily="34" charset="-122"/>
                <a:ea typeface="Microsoft YaHei" panose="020B0503020204020204" pitchFamily="34" charset="-122"/>
              </a:rPr>
              <a:t>IDENTIFY_VERSION</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2</a:t>
            </a:r>
            <a:r>
              <a:rPr lang="zh-CN" altLang="en-US" sz="1400" dirty="0">
                <a:solidFill>
                  <a:schemeClr val="bg1"/>
                </a:solidFill>
                <a:latin typeface="Microsoft YaHei" panose="020B0503020204020204" pitchFamily="34" charset="-122"/>
                <a:ea typeface="Microsoft YaHei" panose="020B0503020204020204" pitchFamily="34" charset="-122"/>
              </a:rPr>
              <a:t>、角色协商</a:t>
            </a:r>
            <a:r>
              <a:rPr lang="en-US" altLang="zh-CN" sz="1400" dirty="0">
                <a:solidFill>
                  <a:schemeClr val="bg1"/>
                </a:solidFill>
                <a:latin typeface="Microsoft YaHei" panose="020B0503020204020204" pitchFamily="34" charset="-122"/>
                <a:ea typeface="Microsoft YaHei" panose="020B0503020204020204" pitchFamily="34" charset="-122"/>
              </a:rPr>
              <a:t>IDENTIFY_MODE</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3</a:t>
            </a:r>
            <a:r>
              <a:rPr lang="zh-CN" altLang="en-US" sz="1400" dirty="0">
                <a:solidFill>
                  <a:schemeClr val="bg1"/>
                </a:solidFill>
                <a:latin typeface="Microsoft YaHei" panose="020B0503020204020204" pitchFamily="34" charset="-122"/>
                <a:ea typeface="Microsoft YaHei" panose="020B0503020204020204" pitchFamily="34" charset="-122"/>
              </a:rPr>
              <a:t>、数据协商</a:t>
            </a:r>
            <a:r>
              <a:rPr lang="en-US" altLang="zh-CN" sz="1400" dirty="0">
                <a:solidFill>
                  <a:schemeClr val="bg1"/>
                </a:solidFill>
                <a:latin typeface="Microsoft YaHei" panose="020B0503020204020204" pitchFamily="34" charset="-122"/>
                <a:ea typeface="Microsoft YaHei" panose="020B0503020204020204" pitchFamily="34" charset="-122"/>
              </a:rPr>
              <a:t>IDENTIFY_SYSTEM</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4</a:t>
            </a:r>
            <a:r>
              <a:rPr lang="zh-CN" altLang="en-US" sz="1400" dirty="0">
                <a:solidFill>
                  <a:schemeClr val="bg1"/>
                </a:solidFill>
                <a:latin typeface="Microsoft YaHei" panose="020B0503020204020204" pitchFamily="34" charset="-122"/>
                <a:ea typeface="Microsoft YaHei" panose="020B0503020204020204" pitchFamily="34" charset="-122"/>
              </a:rPr>
              <a:t>、日志</a:t>
            </a:r>
            <a:r>
              <a:rPr lang="en-US" altLang="zh-CN" sz="1400" dirty="0">
                <a:solidFill>
                  <a:schemeClr val="bg1"/>
                </a:solidFill>
                <a:latin typeface="Microsoft YaHei" panose="020B0503020204020204" pitchFamily="34" charset="-122"/>
                <a:ea typeface="Microsoft YaHei" panose="020B0503020204020204" pitchFamily="34" charset="-122"/>
              </a:rPr>
              <a:t>LSN</a:t>
            </a:r>
            <a:r>
              <a:rPr lang="zh-CN" altLang="en-US" sz="1400" dirty="0">
                <a:solidFill>
                  <a:schemeClr val="bg1"/>
                </a:solidFill>
                <a:latin typeface="Microsoft YaHei" panose="020B0503020204020204" pitchFamily="34" charset="-122"/>
                <a:ea typeface="Microsoft YaHei" panose="020B0503020204020204" pitchFamily="34" charset="-122"/>
              </a:rPr>
              <a:t>位置（时间线，</a:t>
            </a:r>
            <a:r>
              <a:rPr lang="en-US" altLang="zh-CN" sz="1400" dirty="0">
                <a:solidFill>
                  <a:schemeClr val="bg1"/>
                </a:solidFill>
                <a:latin typeface="Microsoft YaHei" panose="020B0503020204020204" pitchFamily="34" charset="-122"/>
                <a:ea typeface="Microsoft YaHei" panose="020B0503020204020204" pitchFamily="34" charset="-122"/>
              </a:rPr>
              <a:t>LSN</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603981"/>
            <a:ext cx="7096974" cy="540000"/>
          </a:xfrm>
        </p:spPr>
        <p:txBody>
          <a:bodyPr/>
          <a:lstStyle/>
          <a:p>
            <a:r>
              <a:rPr lang="en-US" altLang="zh-CN" dirty="0" smtClean="0"/>
              <a:t>openGauss </a:t>
            </a:r>
            <a:r>
              <a:rPr lang="zh-CN" altLang="en-US" dirty="0" smtClean="0"/>
              <a:t>数据库极致</a:t>
            </a:r>
            <a:r>
              <a:rPr lang="en-US" altLang="zh-CN" dirty="0" smtClean="0"/>
              <a:t>RTO</a:t>
            </a:r>
            <a:endParaRPr lang="zh-CN" altLang="en-US" dirty="0"/>
          </a:p>
        </p:txBody>
      </p:sp>
      <p:sp>
        <p:nvSpPr>
          <p:cNvPr id="4" name="圆柱形 3"/>
          <p:cNvSpPr/>
          <p:nvPr/>
        </p:nvSpPr>
        <p:spPr>
          <a:xfrm>
            <a:off x="2274182" y="2182497"/>
            <a:ext cx="435428" cy="733099"/>
          </a:xfrm>
          <a:prstGeom prst="can">
            <a:avLst/>
          </a:prstGeom>
          <a:solidFill>
            <a:srgbClr val="00B0F0"/>
          </a:solidFill>
          <a:ln w="12700" cap="flat" cmpd="sng" algn="ctr">
            <a:solidFill>
              <a:srgbClr val="1D1D1A">
                <a:lumMod val="75000"/>
                <a:lumOff val="25000"/>
              </a:srgbClr>
            </a:solidFill>
            <a:prstDash val="solid"/>
            <a:miter lim="800000"/>
          </a:ln>
          <a:effectLst/>
        </p:spPr>
        <p:txBody>
          <a:bodyPr rtlCol="0" anchor="ctr"/>
          <a:lstStyle/>
          <a:p>
            <a:pPr algn="ctr" defTabSz="914400">
              <a:defRPr/>
            </a:pPr>
            <a:endParaRPr lang="zh-CN" altLang="en-US" sz="900" kern="0">
              <a:solidFill>
                <a:srgbClr val="666666"/>
              </a:solidFill>
              <a:latin typeface="Microsoft YaHei" panose="020B0503020204020204" pitchFamily="34" charset="-122"/>
              <a:ea typeface="Microsoft YaHei" panose="020B0503020204020204" pitchFamily="34" charset="-122"/>
            </a:endParaRPr>
          </a:p>
        </p:txBody>
      </p:sp>
      <p:cxnSp>
        <p:nvCxnSpPr>
          <p:cNvPr id="5" name="直接箭头连接符 4"/>
          <p:cNvCxnSpPr>
            <a:stCxn id="4" idx="4"/>
          </p:cNvCxnSpPr>
          <p:nvPr/>
        </p:nvCxnSpPr>
        <p:spPr>
          <a:xfrm flipV="1">
            <a:off x="2709610" y="2535064"/>
            <a:ext cx="1293623" cy="13984"/>
          </a:xfrm>
          <a:prstGeom prst="straightConnector1">
            <a:avLst/>
          </a:prstGeom>
          <a:noFill/>
          <a:ln w="57150" cap="flat" cmpd="sng" algn="ctr">
            <a:solidFill>
              <a:srgbClr val="C7000A"/>
            </a:solidFill>
            <a:prstDash val="solid"/>
            <a:miter lim="800000"/>
            <a:tailEnd type="triangle"/>
          </a:ln>
          <a:effectLst/>
        </p:spPr>
      </p:cxnSp>
      <p:sp>
        <p:nvSpPr>
          <p:cNvPr id="6" name="圆角矩形 5"/>
          <p:cNvSpPr/>
          <p:nvPr/>
        </p:nvSpPr>
        <p:spPr>
          <a:xfrm>
            <a:off x="2808339" y="2360885"/>
            <a:ext cx="951231" cy="367437"/>
          </a:xfrm>
          <a:prstGeom prst="roundRect">
            <a:avLst/>
          </a:prstGeom>
          <a:solidFill>
            <a:srgbClr val="FFFFFF"/>
          </a:solidFill>
          <a:ln w="1905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redo record</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7" name="文本框 6"/>
          <p:cNvSpPr txBox="1"/>
          <p:nvPr/>
        </p:nvSpPr>
        <p:spPr>
          <a:xfrm>
            <a:off x="2243360" y="2918450"/>
            <a:ext cx="598696" cy="307777"/>
          </a:xfrm>
          <a:prstGeom prst="rect">
            <a:avLst/>
          </a:prstGeom>
          <a:noFill/>
        </p:spPr>
        <p:txBody>
          <a:bodyPr wrap="square" rtlCol="0">
            <a:spAutoFit/>
          </a:bodyPr>
          <a:lstStyle/>
          <a:p>
            <a:pPr defTabSz="914400"/>
            <a:r>
              <a:rPr lang="zh-CN" altLang="en-US" sz="1400" dirty="0">
                <a:solidFill>
                  <a:schemeClr val="bg1"/>
                </a:solidFill>
                <a:latin typeface="Microsoft YaHei" panose="020B0503020204020204" pitchFamily="34" charset="-122"/>
                <a:ea typeface="Microsoft YaHei" panose="020B0503020204020204" pitchFamily="34" charset="-122"/>
              </a:rPr>
              <a:t>磁盘</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8" name="圆角矩形 7"/>
          <p:cNvSpPr/>
          <p:nvPr/>
        </p:nvSpPr>
        <p:spPr>
          <a:xfrm>
            <a:off x="4003234" y="1772267"/>
            <a:ext cx="1650094" cy="669755"/>
          </a:xfrm>
          <a:prstGeom prst="roundRect">
            <a:avLst/>
          </a:prstGeom>
          <a:solidFill>
            <a:srgbClr val="FFFFFF"/>
          </a:solidFill>
          <a:ln w="19050" cap="flat" cmpd="sng" algn="ctr">
            <a:solidFill>
              <a:srgbClr val="0070C0"/>
            </a:solidFill>
            <a:prstDash val="solid"/>
            <a:miter lim="800000"/>
          </a:ln>
          <a:effectLst/>
        </p:spPr>
        <p:txBody>
          <a:bodyPr rtlCol="0" anchor="ctr"/>
          <a:lstStyle/>
          <a:p>
            <a:pPr algn="ctr" defTabSz="914400">
              <a:defRPr/>
            </a:pPr>
            <a:endParaRPr lang="zh-CN" altLang="en-US" sz="1400" kern="0">
              <a:solidFill>
                <a:srgbClr val="666666"/>
              </a:solidFill>
              <a:latin typeface="Microsoft YaHei" panose="020B0503020204020204" pitchFamily="34" charset="-122"/>
              <a:ea typeface="Microsoft YaHei" panose="020B0503020204020204" pitchFamily="34" charset="-122"/>
            </a:endParaRPr>
          </a:p>
        </p:txBody>
      </p:sp>
      <p:sp>
        <p:nvSpPr>
          <p:cNvPr id="9" name="圆角矩形 8"/>
          <p:cNvSpPr/>
          <p:nvPr/>
        </p:nvSpPr>
        <p:spPr>
          <a:xfrm>
            <a:off x="4121773" y="1860464"/>
            <a:ext cx="951231" cy="400778"/>
          </a:xfrm>
          <a:prstGeom prst="roundRect">
            <a:avLst/>
          </a:prstGeom>
          <a:solidFill>
            <a:srgbClr val="FFFFFF"/>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redo record</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4055390" y="1485543"/>
            <a:ext cx="1555457" cy="308086"/>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en-US" altLang="zh-CN" sz="1400" kern="0" dirty="0">
                <a:solidFill>
                  <a:srgbClr val="FFFFFF"/>
                </a:solidFill>
                <a:latin typeface="Microsoft YaHei" panose="020B0503020204020204" pitchFamily="34" charset="-122"/>
                <a:ea typeface="Microsoft YaHei" panose="020B0503020204020204" pitchFamily="34" charset="-122"/>
              </a:rPr>
              <a:t>record queue</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11" name="文本框 10"/>
          <p:cNvSpPr txBox="1"/>
          <p:nvPr/>
        </p:nvSpPr>
        <p:spPr>
          <a:xfrm>
            <a:off x="5169676" y="1823804"/>
            <a:ext cx="364605" cy="307777"/>
          </a:xfrm>
          <a:prstGeom prst="rect">
            <a:avLst/>
          </a:prstGeom>
          <a:noFill/>
        </p:spPr>
        <p:txBody>
          <a:bodyPr wrap="square" rtlCol="0">
            <a:spAutoFit/>
          </a:bodyPr>
          <a:lstStyle/>
          <a:p>
            <a:pPr defTabSz="914400"/>
            <a:r>
              <a:rPr lang="en-US" altLang="zh-CN" sz="1400" b="1" dirty="0">
                <a:solidFill>
                  <a:srgbClr val="1D1D1A"/>
                </a:solidFill>
                <a:latin typeface="Microsoft YaHei" panose="020B0503020204020204" pitchFamily="34" charset="-122"/>
                <a:ea typeface="Microsoft YaHei" panose="020B0503020204020204" pitchFamily="34" charset="-122"/>
              </a:rPr>
              <a:t>…</a:t>
            </a:r>
            <a:endParaRPr lang="zh-CN" altLang="en-US" sz="1400" b="1" dirty="0">
              <a:solidFill>
                <a:srgbClr val="1D1D1A"/>
              </a:solidFill>
              <a:latin typeface="Microsoft YaHei" panose="020B0503020204020204" pitchFamily="34" charset="-122"/>
              <a:ea typeface="Microsoft YaHei" panose="020B0503020204020204" pitchFamily="34" charset="-122"/>
            </a:endParaRPr>
          </a:p>
        </p:txBody>
      </p:sp>
      <p:sp>
        <p:nvSpPr>
          <p:cNvPr id="12" name="圆角矩形 11"/>
          <p:cNvSpPr/>
          <p:nvPr/>
        </p:nvSpPr>
        <p:spPr>
          <a:xfrm>
            <a:off x="4003234" y="2997228"/>
            <a:ext cx="1650094" cy="669755"/>
          </a:xfrm>
          <a:prstGeom prst="roundRect">
            <a:avLst/>
          </a:prstGeom>
          <a:solidFill>
            <a:srgbClr val="FFFFFF"/>
          </a:solidFill>
          <a:ln w="19050" cap="flat" cmpd="sng" algn="ctr">
            <a:solidFill>
              <a:srgbClr val="666666">
                <a:lumMod val="60000"/>
                <a:lumOff val="40000"/>
              </a:srgbClr>
            </a:solidFill>
            <a:prstDash val="solid"/>
            <a:miter lim="800000"/>
          </a:ln>
          <a:effectLst/>
        </p:spPr>
        <p:txBody>
          <a:bodyPr rtlCol="0" anchor="ctr"/>
          <a:lstStyle/>
          <a:p>
            <a:pPr algn="ctr" defTabSz="914400">
              <a:defRPr/>
            </a:pPr>
            <a:endParaRPr lang="zh-CN" altLang="en-US" sz="1400" kern="0">
              <a:solidFill>
                <a:srgbClr val="666666"/>
              </a:solidFill>
              <a:latin typeface="Microsoft YaHei" panose="020B0503020204020204" pitchFamily="34" charset="-122"/>
              <a:ea typeface="Microsoft YaHei" panose="020B0503020204020204" pitchFamily="34" charset="-122"/>
            </a:endParaRPr>
          </a:p>
        </p:txBody>
      </p:sp>
      <p:sp>
        <p:nvSpPr>
          <p:cNvPr id="13" name="圆角矩形 12"/>
          <p:cNvSpPr/>
          <p:nvPr/>
        </p:nvSpPr>
        <p:spPr>
          <a:xfrm>
            <a:off x="4121773" y="3061009"/>
            <a:ext cx="951231" cy="425194"/>
          </a:xfrm>
          <a:prstGeom prst="roundRect">
            <a:avLst/>
          </a:prstGeom>
          <a:solidFill>
            <a:srgbClr val="FFFFFF"/>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err="1">
                <a:solidFill>
                  <a:srgbClr val="666666"/>
                </a:solidFill>
                <a:latin typeface="Microsoft YaHei" panose="020B0503020204020204" pitchFamily="34" charset="-122"/>
                <a:ea typeface="Microsoft YaHei" panose="020B0503020204020204" pitchFamily="34" charset="-122"/>
              </a:rPr>
              <a:t>txn</a:t>
            </a:r>
            <a:r>
              <a:rPr lang="en-US" altLang="zh-CN" sz="1400" kern="0" dirty="0">
                <a:solidFill>
                  <a:srgbClr val="666666"/>
                </a:solidFill>
                <a:latin typeface="Microsoft YaHei" panose="020B0503020204020204" pitchFamily="34" charset="-122"/>
                <a:ea typeface="Microsoft YaHei" panose="020B0503020204020204" pitchFamily="34" charset="-122"/>
              </a:rPr>
              <a:t> record</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14" name="矩形 13"/>
          <p:cNvSpPr/>
          <p:nvPr/>
        </p:nvSpPr>
        <p:spPr>
          <a:xfrm>
            <a:off x="4055390" y="2710506"/>
            <a:ext cx="1555457" cy="308086"/>
          </a:xfrm>
          <a:prstGeom prst="rect">
            <a:avLst/>
          </a:prstGeom>
          <a:solidFill>
            <a:srgbClr val="666666">
              <a:lumMod val="60000"/>
              <a:lumOff val="40000"/>
            </a:srgbClr>
          </a:solidFill>
          <a:ln w="12700" cap="flat" cmpd="sng" algn="ctr">
            <a:noFill/>
            <a:prstDash val="solid"/>
            <a:miter lim="800000"/>
          </a:ln>
          <a:effectLst/>
        </p:spPr>
        <p:txBody>
          <a:bodyPr rtlCol="0" anchor="ctr"/>
          <a:lstStyle/>
          <a:p>
            <a:pPr algn="ctr" defTabSz="914400">
              <a:defRPr/>
            </a:pPr>
            <a:r>
              <a:rPr lang="zh-CN" altLang="en-US" sz="1400" kern="0" dirty="0">
                <a:solidFill>
                  <a:srgbClr val="FFFFFF"/>
                </a:solidFill>
                <a:latin typeface="Microsoft YaHei" panose="020B0503020204020204" pitchFamily="34" charset="-122"/>
                <a:ea typeface="Microsoft YaHei" panose="020B0503020204020204" pitchFamily="34" charset="-122"/>
              </a:rPr>
              <a:t>事务相关</a:t>
            </a:r>
            <a:r>
              <a:rPr lang="en-US" altLang="zh-CN" sz="1400" kern="0" dirty="0">
                <a:solidFill>
                  <a:srgbClr val="FFFFFF"/>
                </a:solidFill>
                <a:latin typeface="Microsoft YaHei" panose="020B0503020204020204" pitchFamily="34" charset="-122"/>
                <a:ea typeface="Microsoft YaHei" panose="020B0503020204020204" pitchFamily="34" charset="-122"/>
              </a:rPr>
              <a:t>record queue</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15" name="文本框 14"/>
          <p:cNvSpPr txBox="1"/>
          <p:nvPr/>
        </p:nvSpPr>
        <p:spPr>
          <a:xfrm>
            <a:off x="5169676" y="3048767"/>
            <a:ext cx="364605" cy="307777"/>
          </a:xfrm>
          <a:prstGeom prst="rect">
            <a:avLst/>
          </a:prstGeom>
          <a:noFill/>
        </p:spPr>
        <p:txBody>
          <a:bodyPr wrap="square" rtlCol="0">
            <a:spAutoFit/>
          </a:bodyPr>
          <a:lstStyle/>
          <a:p>
            <a:pPr defTabSz="914400"/>
            <a:r>
              <a:rPr lang="en-US" altLang="zh-CN" sz="1400" b="1" dirty="0">
                <a:solidFill>
                  <a:srgbClr val="1D1D1A"/>
                </a:solidFill>
                <a:latin typeface="Microsoft YaHei" panose="020B0503020204020204" pitchFamily="34" charset="-122"/>
                <a:ea typeface="Microsoft YaHei" panose="020B0503020204020204" pitchFamily="34" charset="-122"/>
              </a:rPr>
              <a:t>…</a:t>
            </a:r>
            <a:endParaRPr lang="zh-CN" altLang="en-US" sz="1400" b="1" dirty="0">
              <a:solidFill>
                <a:srgbClr val="1D1D1A"/>
              </a:solidFill>
              <a:latin typeface="Microsoft YaHei" panose="020B0503020204020204" pitchFamily="34" charset="-122"/>
              <a:ea typeface="Microsoft YaHei" panose="020B0503020204020204" pitchFamily="34" charset="-122"/>
            </a:endParaRPr>
          </a:p>
        </p:txBody>
      </p:sp>
      <p:sp>
        <p:nvSpPr>
          <p:cNvPr id="16" name="右大括号 15"/>
          <p:cNvSpPr/>
          <p:nvPr/>
        </p:nvSpPr>
        <p:spPr>
          <a:xfrm>
            <a:off x="5615391" y="2077877"/>
            <a:ext cx="126182" cy="1339510"/>
          </a:xfrm>
          <a:prstGeom prst="rightBrace">
            <a:avLst/>
          </a:prstGeom>
          <a:noFill/>
          <a:ln w="6350" cap="flat" cmpd="sng" algn="ctr">
            <a:solidFill>
              <a:srgbClr val="C7000A"/>
            </a:solidFill>
            <a:prstDash val="solid"/>
            <a:miter lim="800000"/>
          </a:ln>
          <a:effectLst/>
        </p:spPr>
        <p:txBody>
          <a:bodyPr rtlCol="0" anchor="ctr"/>
          <a:lstStyle/>
          <a:p>
            <a:pPr algn="ctr" defTabSz="914400">
              <a:defRPr/>
            </a:pPr>
            <a:endParaRPr lang="zh-CN" altLang="en-US" sz="1400" kern="0">
              <a:solidFill>
                <a:srgbClr val="1D1D1A"/>
              </a:solidFill>
              <a:latin typeface="Microsoft YaHei" panose="020B0503020204020204" pitchFamily="34" charset="-122"/>
              <a:ea typeface="Microsoft YaHei" panose="020B0503020204020204" pitchFamily="34" charset="-122"/>
            </a:endParaRPr>
          </a:p>
        </p:txBody>
      </p:sp>
      <p:sp>
        <p:nvSpPr>
          <p:cNvPr id="17" name="文本框 16"/>
          <p:cNvSpPr txBox="1"/>
          <p:nvPr/>
        </p:nvSpPr>
        <p:spPr>
          <a:xfrm rot="5400000">
            <a:off x="4540885" y="2419198"/>
            <a:ext cx="503163" cy="307777"/>
          </a:xfrm>
          <a:prstGeom prst="rect">
            <a:avLst/>
          </a:prstGeom>
          <a:noFill/>
        </p:spPr>
        <p:txBody>
          <a:bodyPr wrap="square" rtlCol="0">
            <a:spAutoFit/>
          </a:bodyPr>
          <a:lstStyle/>
          <a:p>
            <a:pPr defTabSz="914400"/>
            <a:r>
              <a:rPr lang="en-US" altLang="zh-CN" sz="1400" b="1" dirty="0">
                <a:solidFill>
                  <a:srgbClr val="1D1D1A"/>
                </a:solidFill>
                <a:latin typeface="Microsoft YaHei" panose="020B0503020204020204" pitchFamily="34" charset="-122"/>
                <a:ea typeface="Microsoft YaHei" panose="020B0503020204020204" pitchFamily="34" charset="-122"/>
              </a:rPr>
              <a:t>…</a:t>
            </a:r>
            <a:endParaRPr lang="zh-CN" altLang="en-US" sz="1400" b="1" dirty="0">
              <a:solidFill>
                <a:srgbClr val="1D1D1A"/>
              </a:solidFill>
              <a:latin typeface="Microsoft YaHei" panose="020B0503020204020204" pitchFamily="34" charset="-122"/>
              <a:ea typeface="Microsoft YaHei" panose="020B0503020204020204" pitchFamily="34" charset="-122"/>
            </a:endParaRPr>
          </a:p>
        </p:txBody>
      </p:sp>
      <p:cxnSp>
        <p:nvCxnSpPr>
          <p:cNvPr id="18" name="直接箭头连接符 17"/>
          <p:cNvCxnSpPr/>
          <p:nvPr/>
        </p:nvCxnSpPr>
        <p:spPr>
          <a:xfrm>
            <a:off x="5686836" y="2728323"/>
            <a:ext cx="1334308" cy="0"/>
          </a:xfrm>
          <a:prstGeom prst="straightConnector1">
            <a:avLst/>
          </a:prstGeom>
          <a:noFill/>
          <a:ln w="57150" cap="flat" cmpd="sng" algn="ctr">
            <a:solidFill>
              <a:srgbClr val="C7000A"/>
            </a:solidFill>
            <a:prstDash val="solid"/>
            <a:miter lim="800000"/>
            <a:tailEnd type="triangle"/>
          </a:ln>
          <a:effectLst/>
        </p:spPr>
      </p:cxnSp>
      <p:sp>
        <p:nvSpPr>
          <p:cNvPr id="19" name="圆角矩形 18"/>
          <p:cNvSpPr/>
          <p:nvPr/>
        </p:nvSpPr>
        <p:spPr>
          <a:xfrm>
            <a:off x="5783721" y="2542813"/>
            <a:ext cx="951231" cy="388331"/>
          </a:xfrm>
          <a:prstGeom prst="roundRect">
            <a:avLst/>
          </a:prstGeom>
          <a:solidFill>
            <a:srgbClr val="FFFFFF"/>
          </a:solidFill>
          <a:ln w="1905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redo record</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20" name="文本框 19"/>
          <p:cNvSpPr txBox="1"/>
          <p:nvPr/>
        </p:nvSpPr>
        <p:spPr>
          <a:xfrm>
            <a:off x="5631983" y="2208741"/>
            <a:ext cx="1753808" cy="307777"/>
          </a:xfrm>
          <a:prstGeom prst="rect">
            <a:avLst/>
          </a:prstGeom>
          <a:noFill/>
        </p:spPr>
        <p:txBody>
          <a:bodyPr wrap="square" rtlCol="0">
            <a:spAutoFit/>
          </a:bodyPr>
          <a:lstStyle/>
          <a:p>
            <a:pPr defTabSz="914400"/>
            <a:r>
              <a:rPr lang="zh-CN" altLang="en-US" sz="1400" dirty="0">
                <a:solidFill>
                  <a:schemeClr val="bg1"/>
                </a:solidFill>
                <a:latin typeface="Microsoft YaHei" panose="020B0503020204020204" pitchFamily="34" charset="-122"/>
                <a:ea typeface="Microsoft YaHei" panose="020B0503020204020204" pitchFamily="34" charset="-122"/>
              </a:rPr>
              <a:t>批量</a:t>
            </a:r>
            <a:r>
              <a:rPr lang="en-US" altLang="zh-CN" sz="1400" dirty="0">
                <a:solidFill>
                  <a:schemeClr val="bg1"/>
                </a:solidFill>
                <a:latin typeface="Microsoft YaHei" panose="020B0503020204020204" pitchFamily="34" charset="-122"/>
                <a:ea typeface="Microsoft YaHei" panose="020B0503020204020204" pitchFamily="34" charset="-122"/>
              </a:rPr>
              <a:t>redo</a:t>
            </a:r>
            <a:r>
              <a:rPr lang="zh-CN" altLang="en-US" sz="1400" dirty="0">
                <a:solidFill>
                  <a:schemeClr val="bg1"/>
                </a:solidFill>
                <a:latin typeface="Microsoft YaHei" panose="020B0503020204020204" pitchFamily="34" charset="-122"/>
                <a:ea typeface="Microsoft YaHei" panose="020B0503020204020204" pitchFamily="34" charset="-122"/>
              </a:rPr>
              <a:t>解析线程</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21" name="圆角矩形 20"/>
          <p:cNvSpPr/>
          <p:nvPr/>
        </p:nvSpPr>
        <p:spPr>
          <a:xfrm>
            <a:off x="7226770" y="1772267"/>
            <a:ext cx="2451481" cy="1943305"/>
          </a:xfrm>
          <a:prstGeom prst="roundRect">
            <a:avLst>
              <a:gd name="adj" fmla="val 4260"/>
            </a:avLst>
          </a:prstGeom>
          <a:solidFill>
            <a:srgbClr val="FFFFFF"/>
          </a:solidFill>
          <a:ln w="19050" cap="flat" cmpd="sng" algn="ctr">
            <a:solidFill>
              <a:srgbClr val="C2C2C2"/>
            </a:solidFill>
            <a:prstDash val="solid"/>
            <a:miter lim="800000"/>
          </a:ln>
          <a:effectLst/>
        </p:spPr>
        <p:txBody>
          <a:bodyPr rtlCol="0" anchor="ctr"/>
          <a:lstStyle/>
          <a:p>
            <a:pPr algn="ctr" defTabSz="914400">
              <a:defRPr/>
            </a:pPr>
            <a:endParaRPr lang="zh-CN" altLang="en-US" sz="1400" kern="0">
              <a:solidFill>
                <a:srgbClr val="666666"/>
              </a:solidFill>
              <a:latin typeface="Microsoft YaHei" panose="020B0503020204020204" pitchFamily="34" charset="-122"/>
              <a:ea typeface="Microsoft YaHei" panose="020B0503020204020204" pitchFamily="34" charset="-122"/>
            </a:endParaRPr>
          </a:p>
        </p:txBody>
      </p:sp>
      <p:sp>
        <p:nvSpPr>
          <p:cNvPr id="22" name="矩形 21"/>
          <p:cNvSpPr/>
          <p:nvPr/>
        </p:nvSpPr>
        <p:spPr>
          <a:xfrm>
            <a:off x="7272120" y="1462011"/>
            <a:ext cx="1604745" cy="308086"/>
          </a:xfrm>
          <a:prstGeom prst="rect">
            <a:avLst/>
          </a:prstGeom>
          <a:solidFill>
            <a:srgbClr val="C2C2C2"/>
          </a:solidFill>
          <a:ln w="12700" cap="flat" cmpd="sng" algn="ctr">
            <a:noFill/>
            <a:prstDash val="solid"/>
            <a:miter lim="800000"/>
          </a:ln>
          <a:effectLst/>
        </p:spPr>
        <p:txBody>
          <a:bodyPr rtlCol="0" anchor="ctr"/>
          <a:lstStyle/>
          <a:p>
            <a:pPr algn="ctr" defTabSz="914400">
              <a:defRPr/>
            </a:pPr>
            <a:r>
              <a:rPr lang="en-US" altLang="zh-CN" sz="1400" kern="0" dirty="0">
                <a:solidFill>
                  <a:srgbClr val="1D1D1A"/>
                </a:solidFill>
                <a:latin typeface="Microsoft YaHei" panose="020B0503020204020204" pitchFamily="34" charset="-122"/>
                <a:ea typeface="Microsoft YaHei" panose="020B0503020204020204" pitchFamily="34" charset="-122"/>
              </a:rPr>
              <a:t>record queue</a:t>
            </a:r>
            <a:endParaRPr lang="zh-CN" altLang="en-US" sz="1400" kern="0" dirty="0">
              <a:solidFill>
                <a:srgbClr val="1D1D1A"/>
              </a:solidFill>
              <a:latin typeface="Microsoft YaHei" panose="020B0503020204020204" pitchFamily="34" charset="-122"/>
              <a:ea typeface="Microsoft YaHei" panose="020B0503020204020204" pitchFamily="34" charset="-122"/>
            </a:endParaRPr>
          </a:p>
        </p:txBody>
      </p:sp>
      <p:sp>
        <p:nvSpPr>
          <p:cNvPr id="23" name="矩形 22"/>
          <p:cNvSpPr/>
          <p:nvPr/>
        </p:nvSpPr>
        <p:spPr>
          <a:xfrm>
            <a:off x="7275615" y="2054461"/>
            <a:ext cx="289531" cy="249265"/>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en-US" altLang="zh-CN" sz="1400" kern="0" dirty="0">
                <a:solidFill>
                  <a:srgbClr val="FFFFFF"/>
                </a:solidFill>
                <a:latin typeface="Microsoft YaHei" panose="020B0503020204020204" pitchFamily="34" charset="-122"/>
                <a:ea typeface="Microsoft YaHei" panose="020B0503020204020204" pitchFamily="34" charset="-122"/>
              </a:rPr>
              <a:t>1</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24" name="矩形 23"/>
          <p:cNvSpPr/>
          <p:nvPr/>
        </p:nvSpPr>
        <p:spPr>
          <a:xfrm>
            <a:off x="7275907" y="2661425"/>
            <a:ext cx="289531" cy="283189"/>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en-US" altLang="zh-CN" sz="1400" kern="0" dirty="0">
                <a:solidFill>
                  <a:srgbClr val="FFFFFF"/>
                </a:solidFill>
                <a:latin typeface="Microsoft YaHei" panose="020B0503020204020204" pitchFamily="34" charset="-122"/>
                <a:ea typeface="Microsoft YaHei" panose="020B0503020204020204" pitchFamily="34" charset="-122"/>
              </a:rPr>
              <a:t>2</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25" name="矩形 24"/>
          <p:cNvSpPr/>
          <p:nvPr/>
        </p:nvSpPr>
        <p:spPr>
          <a:xfrm>
            <a:off x="7275614" y="3200636"/>
            <a:ext cx="289531" cy="320794"/>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en-US" altLang="zh-CN" sz="1400" kern="0" dirty="0">
                <a:solidFill>
                  <a:srgbClr val="FFFFFF"/>
                </a:solidFill>
                <a:latin typeface="Microsoft YaHei" panose="020B0503020204020204" pitchFamily="34" charset="-122"/>
                <a:ea typeface="Microsoft YaHei" panose="020B0503020204020204" pitchFamily="34" charset="-122"/>
              </a:rPr>
              <a:t>3</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26" name="文本框 25"/>
          <p:cNvSpPr txBox="1"/>
          <p:nvPr/>
        </p:nvSpPr>
        <p:spPr>
          <a:xfrm>
            <a:off x="7226770" y="1764525"/>
            <a:ext cx="1087734" cy="307777"/>
          </a:xfrm>
          <a:prstGeom prst="rect">
            <a:avLst/>
          </a:prstGeom>
          <a:noFill/>
        </p:spPr>
        <p:txBody>
          <a:bodyPr wrap="square" rtlCol="0">
            <a:spAutoFit/>
          </a:bodyPr>
          <a:lstStyle/>
          <a:p>
            <a:pPr defTabSz="914400"/>
            <a:r>
              <a:rPr lang="en-US" altLang="zh-CN" sz="1400" dirty="0">
                <a:solidFill>
                  <a:srgbClr val="1D1D1A"/>
                </a:solidFill>
                <a:latin typeface="Microsoft YaHei" panose="020B0503020204020204" pitchFamily="34" charset="-122"/>
                <a:ea typeface="Microsoft YaHei" panose="020B0503020204020204" pitchFamily="34" charset="-122"/>
              </a:rPr>
              <a:t>Bucket</a:t>
            </a:r>
            <a:endParaRPr lang="zh-CN" altLang="en-US" sz="1400" dirty="0">
              <a:solidFill>
                <a:srgbClr val="1D1D1A"/>
              </a:solidFill>
              <a:latin typeface="Microsoft YaHei" panose="020B0503020204020204" pitchFamily="34" charset="-122"/>
              <a:ea typeface="Microsoft YaHei" panose="020B0503020204020204" pitchFamily="34" charset="-122"/>
            </a:endParaRPr>
          </a:p>
        </p:txBody>
      </p:sp>
      <p:sp>
        <p:nvSpPr>
          <p:cNvPr id="27" name="矩形 26"/>
          <p:cNvSpPr/>
          <p:nvPr/>
        </p:nvSpPr>
        <p:spPr>
          <a:xfrm>
            <a:off x="7708839" y="2086066"/>
            <a:ext cx="704544" cy="196787"/>
          </a:xfrm>
          <a:prstGeom prst="rect">
            <a:avLst/>
          </a:prstGeom>
          <a:solidFill>
            <a:srgbClr val="666666">
              <a:lumMod val="40000"/>
              <a:lumOff val="60000"/>
            </a:srgbClr>
          </a:solidFill>
          <a:ln w="12700" cap="flat" cmpd="sng" algn="ctr">
            <a:noFill/>
            <a:prstDash val="solid"/>
            <a:miter lim="800000"/>
          </a:ln>
          <a:effectLst/>
        </p:spPr>
        <p:txBody>
          <a:bodyPr rtlCol="0" anchor="ctr"/>
          <a:lstStyle/>
          <a:p>
            <a:pPr algn="ctr" defTabSz="914400">
              <a:defRPr/>
            </a:pPr>
            <a:r>
              <a:rPr lang="en-US" altLang="zh-CN" sz="1400" kern="0" dirty="0">
                <a:solidFill>
                  <a:srgbClr val="1D1D1A"/>
                </a:solidFill>
                <a:latin typeface="Microsoft YaHei" panose="020B0503020204020204" pitchFamily="34" charset="-122"/>
                <a:ea typeface="Microsoft YaHei" panose="020B0503020204020204" pitchFamily="34" charset="-122"/>
              </a:rPr>
              <a:t>Tag</a:t>
            </a:r>
            <a:endParaRPr lang="en-US" altLang="zh-CN" sz="1400" kern="0" dirty="0">
              <a:solidFill>
                <a:srgbClr val="1D1D1A"/>
              </a:solidFill>
              <a:latin typeface="Microsoft YaHei" panose="020B0503020204020204" pitchFamily="34" charset="-122"/>
              <a:ea typeface="Microsoft YaHei" panose="020B0503020204020204" pitchFamily="34" charset="-122"/>
            </a:endParaRPr>
          </a:p>
        </p:txBody>
      </p:sp>
      <p:sp>
        <p:nvSpPr>
          <p:cNvPr id="28" name="矩形 27"/>
          <p:cNvSpPr/>
          <p:nvPr/>
        </p:nvSpPr>
        <p:spPr>
          <a:xfrm>
            <a:off x="7604080" y="2443456"/>
            <a:ext cx="918664" cy="175932"/>
          </a:xfrm>
          <a:prstGeom prst="rect">
            <a:avLst/>
          </a:prstGeom>
          <a:solidFill>
            <a:srgbClr val="BAF4DA"/>
          </a:solidFill>
          <a:ln w="12700" cap="flat" cmpd="sng" algn="ctr">
            <a:noFill/>
            <a:prstDash val="solid"/>
            <a:miter lim="800000"/>
          </a:ln>
          <a:effectLst/>
        </p:spPr>
        <p:txBody>
          <a:bodyPr rtlCol="0" anchor="ctr"/>
          <a:lstStyle/>
          <a:p>
            <a:pPr algn="ctr" defTabSz="914400">
              <a:defRPr/>
            </a:pPr>
            <a:r>
              <a:rPr lang="en-US" altLang="zh-CN" sz="1400" kern="0" dirty="0">
                <a:solidFill>
                  <a:srgbClr val="1D1D1A"/>
                </a:solidFill>
                <a:latin typeface="Microsoft YaHei" panose="020B0503020204020204" pitchFamily="34" charset="-122"/>
                <a:ea typeface="Microsoft YaHei" panose="020B0503020204020204" pitchFamily="34" charset="-122"/>
              </a:rPr>
              <a:t>block1</a:t>
            </a:r>
            <a:endParaRPr lang="en-US" altLang="zh-CN" sz="1400" kern="0" dirty="0">
              <a:solidFill>
                <a:srgbClr val="1D1D1A"/>
              </a:solidFill>
              <a:latin typeface="Microsoft YaHei" panose="020B0503020204020204" pitchFamily="34" charset="-122"/>
              <a:ea typeface="Microsoft YaHei" panose="020B0503020204020204" pitchFamily="34" charset="-122"/>
            </a:endParaRPr>
          </a:p>
        </p:txBody>
      </p:sp>
      <p:cxnSp>
        <p:nvCxnSpPr>
          <p:cNvPr id="29" name="直接箭头连接符 28"/>
          <p:cNvCxnSpPr>
            <a:stCxn id="27" idx="2"/>
            <a:endCxn id="28" idx="0"/>
          </p:cNvCxnSpPr>
          <p:nvPr/>
        </p:nvCxnSpPr>
        <p:spPr>
          <a:xfrm>
            <a:off x="8061111" y="2282853"/>
            <a:ext cx="2301" cy="160603"/>
          </a:xfrm>
          <a:prstGeom prst="straightConnector1">
            <a:avLst/>
          </a:prstGeom>
          <a:noFill/>
          <a:ln w="6350" cap="flat" cmpd="sng" algn="ctr">
            <a:solidFill>
              <a:srgbClr val="C7000A"/>
            </a:solidFill>
            <a:prstDash val="solid"/>
            <a:miter lim="800000"/>
            <a:tailEnd type="triangle"/>
          </a:ln>
          <a:effectLst/>
        </p:spPr>
      </p:cxnSp>
      <p:sp>
        <p:nvSpPr>
          <p:cNvPr id="30" name="矩形 29"/>
          <p:cNvSpPr/>
          <p:nvPr/>
        </p:nvSpPr>
        <p:spPr>
          <a:xfrm>
            <a:off x="8715191" y="2081553"/>
            <a:ext cx="735839" cy="201300"/>
          </a:xfrm>
          <a:prstGeom prst="rect">
            <a:avLst/>
          </a:prstGeom>
          <a:solidFill>
            <a:srgbClr val="666666">
              <a:lumMod val="40000"/>
              <a:lumOff val="60000"/>
            </a:srgbClr>
          </a:solidFill>
          <a:ln w="12700" cap="flat" cmpd="sng" algn="ctr">
            <a:noFill/>
            <a:prstDash val="solid"/>
            <a:miter lim="800000"/>
          </a:ln>
          <a:effectLst/>
        </p:spPr>
        <p:txBody>
          <a:bodyPr rtlCol="0" anchor="ctr"/>
          <a:lstStyle/>
          <a:p>
            <a:pPr algn="ctr" defTabSz="914400">
              <a:defRPr/>
            </a:pPr>
            <a:r>
              <a:rPr lang="en-US" altLang="zh-CN" sz="1400" kern="0" dirty="0">
                <a:solidFill>
                  <a:srgbClr val="1D1D1A"/>
                </a:solidFill>
                <a:latin typeface="Microsoft YaHei" panose="020B0503020204020204" pitchFamily="34" charset="-122"/>
                <a:ea typeface="Microsoft YaHei" panose="020B0503020204020204" pitchFamily="34" charset="-122"/>
              </a:rPr>
              <a:t>Tag</a:t>
            </a:r>
            <a:endParaRPr lang="en-US" altLang="zh-CN" sz="1400" kern="0" dirty="0">
              <a:solidFill>
                <a:srgbClr val="1D1D1A"/>
              </a:solidFill>
              <a:latin typeface="Microsoft YaHei" panose="020B0503020204020204" pitchFamily="34" charset="-122"/>
              <a:ea typeface="Microsoft YaHei" panose="020B0503020204020204" pitchFamily="34" charset="-122"/>
            </a:endParaRPr>
          </a:p>
        </p:txBody>
      </p:sp>
      <p:sp>
        <p:nvSpPr>
          <p:cNvPr id="31" name="矩形 30"/>
          <p:cNvSpPr/>
          <p:nvPr/>
        </p:nvSpPr>
        <p:spPr>
          <a:xfrm>
            <a:off x="8610433" y="2438943"/>
            <a:ext cx="959326" cy="165926"/>
          </a:xfrm>
          <a:prstGeom prst="rect">
            <a:avLst/>
          </a:prstGeom>
          <a:solidFill>
            <a:srgbClr val="BAF4DA"/>
          </a:solidFill>
          <a:ln w="12700" cap="flat" cmpd="sng" algn="ctr">
            <a:noFill/>
            <a:prstDash val="solid"/>
            <a:miter lim="800000"/>
          </a:ln>
          <a:effectLst/>
        </p:spPr>
        <p:txBody>
          <a:bodyPr rtlCol="0" anchor="ctr"/>
          <a:lstStyle/>
          <a:p>
            <a:pPr algn="ctr" defTabSz="914400">
              <a:defRPr/>
            </a:pPr>
            <a:r>
              <a:rPr lang="en-US" altLang="zh-CN" sz="1400" kern="0" dirty="0">
                <a:solidFill>
                  <a:srgbClr val="1D1D1A"/>
                </a:solidFill>
                <a:latin typeface="Microsoft YaHei" panose="020B0503020204020204" pitchFamily="34" charset="-122"/>
                <a:ea typeface="Microsoft YaHei" panose="020B0503020204020204" pitchFamily="34" charset="-122"/>
              </a:rPr>
              <a:t>block2</a:t>
            </a:r>
            <a:endParaRPr lang="en-US" altLang="zh-CN" sz="1400" kern="0" dirty="0">
              <a:solidFill>
                <a:srgbClr val="1D1D1A"/>
              </a:solidFill>
              <a:latin typeface="Microsoft YaHei" panose="020B0503020204020204" pitchFamily="34" charset="-122"/>
              <a:ea typeface="Microsoft YaHei" panose="020B0503020204020204" pitchFamily="34" charset="-122"/>
            </a:endParaRPr>
          </a:p>
        </p:txBody>
      </p:sp>
      <p:cxnSp>
        <p:nvCxnSpPr>
          <p:cNvPr id="32" name="直接箭头连接符 31"/>
          <p:cNvCxnSpPr>
            <a:stCxn id="30" idx="2"/>
            <a:endCxn id="31" idx="0"/>
          </p:cNvCxnSpPr>
          <p:nvPr/>
        </p:nvCxnSpPr>
        <p:spPr>
          <a:xfrm>
            <a:off x="9083111" y="2282853"/>
            <a:ext cx="6985" cy="156090"/>
          </a:xfrm>
          <a:prstGeom prst="straightConnector1">
            <a:avLst/>
          </a:prstGeom>
          <a:noFill/>
          <a:ln w="6350" cap="flat" cmpd="sng" algn="ctr">
            <a:solidFill>
              <a:srgbClr val="C7000A"/>
            </a:solidFill>
            <a:prstDash val="solid"/>
            <a:miter lim="800000"/>
            <a:tailEnd type="triangle"/>
          </a:ln>
          <a:effectLst/>
        </p:spPr>
      </p:cxnSp>
      <p:sp>
        <p:nvSpPr>
          <p:cNvPr id="33" name="矩形 32"/>
          <p:cNvSpPr/>
          <p:nvPr/>
        </p:nvSpPr>
        <p:spPr>
          <a:xfrm>
            <a:off x="7708147" y="2682407"/>
            <a:ext cx="814214" cy="248738"/>
          </a:xfrm>
          <a:prstGeom prst="rect">
            <a:avLst/>
          </a:prstGeom>
          <a:solidFill>
            <a:srgbClr val="666666">
              <a:lumMod val="40000"/>
              <a:lumOff val="60000"/>
            </a:srgbClr>
          </a:solidFill>
          <a:ln w="12700" cap="flat" cmpd="sng" algn="ctr">
            <a:noFill/>
            <a:prstDash val="solid"/>
            <a:miter lim="800000"/>
          </a:ln>
          <a:effectLst/>
        </p:spPr>
        <p:txBody>
          <a:bodyPr rtlCol="0" anchor="ctr"/>
          <a:lstStyle/>
          <a:p>
            <a:pPr algn="ctr" defTabSz="914400">
              <a:defRPr/>
            </a:pPr>
            <a:r>
              <a:rPr lang="en-US" altLang="zh-CN" sz="1400" kern="0" dirty="0">
                <a:solidFill>
                  <a:srgbClr val="1D1D1A"/>
                </a:solidFill>
                <a:latin typeface="Microsoft YaHei" panose="020B0503020204020204" pitchFamily="34" charset="-122"/>
                <a:ea typeface="Microsoft YaHei" panose="020B0503020204020204" pitchFamily="34" charset="-122"/>
              </a:rPr>
              <a:t>Tag</a:t>
            </a:r>
            <a:endParaRPr lang="en-US" altLang="zh-CN" sz="1400" kern="0" dirty="0">
              <a:solidFill>
                <a:srgbClr val="1D1D1A"/>
              </a:solidFill>
              <a:latin typeface="Microsoft YaHei" panose="020B0503020204020204" pitchFamily="34" charset="-122"/>
              <a:ea typeface="Microsoft YaHei" panose="020B0503020204020204" pitchFamily="34" charset="-122"/>
            </a:endParaRPr>
          </a:p>
        </p:txBody>
      </p:sp>
      <p:sp>
        <p:nvSpPr>
          <p:cNvPr id="34" name="矩形 33"/>
          <p:cNvSpPr/>
          <p:nvPr/>
        </p:nvSpPr>
        <p:spPr>
          <a:xfrm>
            <a:off x="7634211" y="3039797"/>
            <a:ext cx="987284" cy="186430"/>
          </a:xfrm>
          <a:prstGeom prst="rect">
            <a:avLst/>
          </a:prstGeom>
          <a:solidFill>
            <a:srgbClr val="BAF4DA"/>
          </a:solidFill>
          <a:ln w="12700" cap="flat" cmpd="sng" algn="ctr">
            <a:noFill/>
            <a:prstDash val="solid"/>
            <a:miter lim="800000"/>
          </a:ln>
          <a:effectLst/>
        </p:spPr>
        <p:txBody>
          <a:bodyPr rtlCol="0" anchor="ctr"/>
          <a:lstStyle/>
          <a:p>
            <a:pPr algn="ctr" defTabSz="914400">
              <a:defRPr/>
            </a:pPr>
            <a:r>
              <a:rPr lang="en-US" altLang="zh-CN" sz="1400" kern="0" dirty="0">
                <a:solidFill>
                  <a:srgbClr val="1D1D1A"/>
                </a:solidFill>
                <a:latin typeface="Microsoft YaHei" panose="020B0503020204020204" pitchFamily="34" charset="-122"/>
                <a:ea typeface="Microsoft YaHei" panose="020B0503020204020204" pitchFamily="34" charset="-122"/>
              </a:rPr>
              <a:t>block3</a:t>
            </a:r>
            <a:endParaRPr lang="en-US" altLang="zh-CN" sz="1400" kern="0" dirty="0">
              <a:solidFill>
                <a:srgbClr val="1D1D1A"/>
              </a:solidFill>
              <a:latin typeface="Microsoft YaHei" panose="020B0503020204020204" pitchFamily="34" charset="-122"/>
              <a:ea typeface="Microsoft YaHei" panose="020B0503020204020204" pitchFamily="34" charset="-122"/>
            </a:endParaRPr>
          </a:p>
        </p:txBody>
      </p:sp>
      <p:cxnSp>
        <p:nvCxnSpPr>
          <p:cNvPr id="36" name="直接箭头连接符 35"/>
          <p:cNvCxnSpPr>
            <a:stCxn id="33" idx="2"/>
            <a:endCxn id="34" idx="0"/>
          </p:cNvCxnSpPr>
          <p:nvPr/>
        </p:nvCxnSpPr>
        <p:spPr>
          <a:xfrm>
            <a:off x="8115254" y="2931145"/>
            <a:ext cx="0" cy="108000"/>
          </a:xfrm>
          <a:prstGeom prst="straightConnector1">
            <a:avLst/>
          </a:prstGeom>
          <a:noFill/>
          <a:ln w="6350" cap="flat" cmpd="sng" algn="ctr">
            <a:solidFill>
              <a:srgbClr val="C7000A"/>
            </a:solidFill>
            <a:prstDash val="solid"/>
            <a:miter lim="800000"/>
            <a:tailEnd type="triangle"/>
          </a:ln>
          <a:effectLst/>
        </p:spPr>
      </p:cxnSp>
      <p:cxnSp>
        <p:nvCxnSpPr>
          <p:cNvPr id="37" name="直接箭头连接符 36"/>
          <p:cNvCxnSpPr>
            <a:stCxn id="23" idx="3"/>
            <a:endCxn id="27" idx="1"/>
          </p:cNvCxnSpPr>
          <p:nvPr/>
        </p:nvCxnSpPr>
        <p:spPr>
          <a:xfrm>
            <a:off x="7565146" y="2179094"/>
            <a:ext cx="143693" cy="5366"/>
          </a:xfrm>
          <a:prstGeom prst="straightConnector1">
            <a:avLst/>
          </a:prstGeom>
          <a:noFill/>
          <a:ln w="6350" cap="flat" cmpd="sng" algn="ctr">
            <a:solidFill>
              <a:srgbClr val="C7000A"/>
            </a:solidFill>
            <a:prstDash val="solid"/>
            <a:miter lim="800000"/>
            <a:tailEnd type="triangle"/>
          </a:ln>
          <a:effectLst/>
        </p:spPr>
      </p:cxnSp>
      <p:cxnSp>
        <p:nvCxnSpPr>
          <p:cNvPr id="38" name="直接箭头连接符 37"/>
          <p:cNvCxnSpPr>
            <a:stCxn id="27" idx="3"/>
            <a:endCxn id="30" idx="1"/>
          </p:cNvCxnSpPr>
          <p:nvPr/>
        </p:nvCxnSpPr>
        <p:spPr>
          <a:xfrm flipV="1">
            <a:off x="8413383" y="2182203"/>
            <a:ext cx="301808" cy="2257"/>
          </a:xfrm>
          <a:prstGeom prst="straightConnector1">
            <a:avLst/>
          </a:prstGeom>
          <a:noFill/>
          <a:ln w="6350" cap="flat" cmpd="sng" algn="ctr">
            <a:solidFill>
              <a:srgbClr val="C7000A"/>
            </a:solidFill>
            <a:prstDash val="solid"/>
            <a:miter lim="800000"/>
            <a:tailEnd type="triangle"/>
          </a:ln>
          <a:effectLst/>
        </p:spPr>
      </p:cxnSp>
      <p:cxnSp>
        <p:nvCxnSpPr>
          <p:cNvPr id="39" name="直接箭头连接符 38"/>
          <p:cNvCxnSpPr>
            <a:stCxn id="24" idx="3"/>
            <a:endCxn id="33" idx="1"/>
          </p:cNvCxnSpPr>
          <p:nvPr/>
        </p:nvCxnSpPr>
        <p:spPr>
          <a:xfrm>
            <a:off x="7565438" y="2803020"/>
            <a:ext cx="142709" cy="3756"/>
          </a:xfrm>
          <a:prstGeom prst="straightConnector1">
            <a:avLst/>
          </a:prstGeom>
          <a:noFill/>
          <a:ln w="6350" cap="flat" cmpd="sng" algn="ctr">
            <a:solidFill>
              <a:srgbClr val="C7000A"/>
            </a:solidFill>
            <a:prstDash val="solid"/>
            <a:miter lim="800000"/>
            <a:tailEnd type="triangle"/>
          </a:ln>
          <a:effectLst/>
        </p:spPr>
      </p:cxnSp>
      <p:cxnSp>
        <p:nvCxnSpPr>
          <p:cNvPr id="40" name="肘形连接符 39"/>
          <p:cNvCxnSpPr>
            <a:stCxn id="21" idx="2"/>
            <a:endCxn id="41" idx="0"/>
          </p:cNvCxnSpPr>
          <p:nvPr/>
        </p:nvCxnSpPr>
        <p:spPr>
          <a:xfrm rot="5400000">
            <a:off x="6269849" y="1891870"/>
            <a:ext cx="358961" cy="4006365"/>
          </a:xfrm>
          <a:prstGeom prst="bentConnector3">
            <a:avLst>
              <a:gd name="adj1" fmla="val 50000"/>
            </a:avLst>
          </a:prstGeom>
          <a:noFill/>
          <a:ln w="19050" cap="flat" cmpd="sng" algn="ctr">
            <a:solidFill>
              <a:srgbClr val="C7000A"/>
            </a:solidFill>
            <a:prstDash val="solid"/>
            <a:miter lim="800000"/>
            <a:tailEnd type="triangle"/>
          </a:ln>
          <a:effectLst/>
        </p:spPr>
      </p:cxnSp>
      <p:sp>
        <p:nvSpPr>
          <p:cNvPr id="41" name="矩形 40"/>
          <p:cNvSpPr/>
          <p:nvPr/>
        </p:nvSpPr>
        <p:spPr>
          <a:xfrm>
            <a:off x="3763745" y="4074533"/>
            <a:ext cx="1364801" cy="308086"/>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en-US" altLang="zh-CN" sz="1400" kern="0" dirty="0">
                <a:solidFill>
                  <a:srgbClr val="FFFFFF"/>
                </a:solidFill>
                <a:latin typeface="Microsoft YaHei" panose="020B0503020204020204" pitchFamily="34" charset="-122"/>
                <a:ea typeface="Microsoft YaHei" panose="020B0503020204020204" pitchFamily="34" charset="-122"/>
              </a:rPr>
              <a:t>block queue</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42" name="矩形 41"/>
          <p:cNvSpPr/>
          <p:nvPr/>
        </p:nvSpPr>
        <p:spPr>
          <a:xfrm>
            <a:off x="6152303" y="4063274"/>
            <a:ext cx="1245372" cy="308086"/>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en-US" altLang="zh-CN" sz="1400" kern="0" dirty="0">
                <a:solidFill>
                  <a:srgbClr val="FFFFFF"/>
                </a:solidFill>
                <a:latin typeface="Microsoft YaHei" panose="020B0503020204020204" pitchFamily="34" charset="-122"/>
                <a:ea typeface="Microsoft YaHei" panose="020B0503020204020204" pitchFamily="34" charset="-122"/>
              </a:rPr>
              <a:t>block queue</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43" name="矩形 42"/>
          <p:cNvSpPr/>
          <p:nvPr/>
        </p:nvSpPr>
        <p:spPr>
          <a:xfrm>
            <a:off x="1391983" y="4084142"/>
            <a:ext cx="1359211" cy="308086"/>
          </a:xfrm>
          <a:prstGeom prst="rect">
            <a:avLst/>
          </a:prstGeom>
          <a:solidFill>
            <a:srgbClr val="0070C0"/>
          </a:solidFill>
          <a:ln w="12700" cap="flat" cmpd="sng" algn="ctr">
            <a:noFill/>
            <a:prstDash val="solid"/>
            <a:miter lim="800000"/>
          </a:ln>
          <a:effectLst/>
        </p:spPr>
        <p:txBody>
          <a:bodyPr rtlCol="0" anchor="ctr"/>
          <a:lstStyle/>
          <a:p>
            <a:pPr algn="ctr" defTabSz="914400">
              <a:defRPr/>
            </a:pPr>
            <a:r>
              <a:rPr lang="en-US" altLang="zh-CN" sz="1400" kern="0" dirty="0">
                <a:solidFill>
                  <a:srgbClr val="FFFFFF"/>
                </a:solidFill>
                <a:latin typeface="Microsoft YaHei" panose="020B0503020204020204" pitchFamily="34" charset="-122"/>
                <a:ea typeface="Microsoft YaHei" panose="020B0503020204020204" pitchFamily="34" charset="-122"/>
              </a:rPr>
              <a:t>block queue</a:t>
            </a:r>
            <a:endParaRPr lang="zh-CN" altLang="en-US" sz="1400" kern="0" dirty="0">
              <a:solidFill>
                <a:srgbClr val="FFFFFF"/>
              </a:solidFill>
              <a:latin typeface="Microsoft YaHei" panose="020B0503020204020204" pitchFamily="34" charset="-122"/>
              <a:ea typeface="Microsoft YaHei" panose="020B0503020204020204" pitchFamily="34" charset="-122"/>
            </a:endParaRPr>
          </a:p>
        </p:txBody>
      </p:sp>
      <p:sp>
        <p:nvSpPr>
          <p:cNvPr id="44" name="圆角矩形 43"/>
          <p:cNvSpPr/>
          <p:nvPr/>
        </p:nvSpPr>
        <p:spPr>
          <a:xfrm>
            <a:off x="3604761" y="4357691"/>
            <a:ext cx="2178960" cy="423138"/>
          </a:xfrm>
          <a:prstGeom prst="roundRect">
            <a:avLst>
              <a:gd name="adj" fmla="val 8667"/>
            </a:avLst>
          </a:prstGeom>
          <a:solidFill>
            <a:srgbClr val="FFFFFF"/>
          </a:solidFill>
          <a:ln w="19050" cap="flat" cmpd="sng" algn="ctr">
            <a:solidFill>
              <a:srgbClr val="0070C0"/>
            </a:solidFill>
            <a:prstDash val="solid"/>
            <a:miter lim="800000"/>
          </a:ln>
          <a:effectLst/>
        </p:spPr>
        <p:txBody>
          <a:bodyPr rtlCol="0" anchor="ctr"/>
          <a:lstStyle/>
          <a:p>
            <a:pPr algn="ctr" defTabSz="914400">
              <a:defRPr/>
            </a:pPr>
            <a:endParaRPr lang="zh-CN" altLang="en-US" sz="1400" kern="0">
              <a:solidFill>
                <a:srgbClr val="666666"/>
              </a:solidFill>
              <a:latin typeface="Microsoft YaHei" panose="020B0503020204020204" pitchFamily="34" charset="-122"/>
              <a:ea typeface="Microsoft YaHei" panose="020B0503020204020204" pitchFamily="34" charset="-122"/>
            </a:endParaRPr>
          </a:p>
        </p:txBody>
      </p:sp>
      <p:sp>
        <p:nvSpPr>
          <p:cNvPr id="45" name="圆角矩形 44"/>
          <p:cNvSpPr/>
          <p:nvPr/>
        </p:nvSpPr>
        <p:spPr>
          <a:xfrm>
            <a:off x="3753464" y="4441287"/>
            <a:ext cx="888381" cy="258899"/>
          </a:xfrm>
          <a:prstGeom prst="roundRect">
            <a:avLst/>
          </a:prstGeom>
          <a:solidFill>
            <a:srgbClr val="BAF4DA"/>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block2</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46" name="圆角矩形 45"/>
          <p:cNvSpPr/>
          <p:nvPr/>
        </p:nvSpPr>
        <p:spPr>
          <a:xfrm>
            <a:off x="4878062" y="4442013"/>
            <a:ext cx="803004" cy="258174"/>
          </a:xfrm>
          <a:prstGeom prst="roundRect">
            <a:avLst/>
          </a:prstGeom>
          <a:solidFill>
            <a:srgbClr val="BAF4DA"/>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block2</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47" name="圆角矩形 46"/>
          <p:cNvSpPr/>
          <p:nvPr/>
        </p:nvSpPr>
        <p:spPr>
          <a:xfrm>
            <a:off x="6146452" y="4348473"/>
            <a:ext cx="2168051" cy="432355"/>
          </a:xfrm>
          <a:prstGeom prst="roundRect">
            <a:avLst>
              <a:gd name="adj" fmla="val 8667"/>
            </a:avLst>
          </a:prstGeom>
          <a:solidFill>
            <a:srgbClr val="FFFFFF"/>
          </a:solidFill>
          <a:ln w="19050" cap="flat" cmpd="sng" algn="ctr">
            <a:solidFill>
              <a:srgbClr val="0070C0"/>
            </a:solidFill>
            <a:prstDash val="solid"/>
            <a:miter lim="800000"/>
          </a:ln>
          <a:effectLst/>
        </p:spPr>
        <p:txBody>
          <a:bodyPr rtlCol="0" anchor="ctr"/>
          <a:lstStyle/>
          <a:p>
            <a:pPr algn="ctr" defTabSz="914400">
              <a:defRPr/>
            </a:pPr>
            <a:endParaRPr lang="zh-CN" altLang="en-US" sz="1400" kern="0">
              <a:solidFill>
                <a:srgbClr val="666666"/>
              </a:solidFill>
              <a:latin typeface="Microsoft YaHei" panose="020B0503020204020204" pitchFamily="34" charset="-122"/>
              <a:ea typeface="Microsoft YaHei" panose="020B0503020204020204" pitchFamily="34" charset="-122"/>
            </a:endParaRPr>
          </a:p>
        </p:txBody>
      </p:sp>
      <p:sp>
        <p:nvSpPr>
          <p:cNvPr id="48" name="圆角矩形 47"/>
          <p:cNvSpPr/>
          <p:nvPr/>
        </p:nvSpPr>
        <p:spPr>
          <a:xfrm>
            <a:off x="6212041" y="4432073"/>
            <a:ext cx="942811" cy="255795"/>
          </a:xfrm>
          <a:prstGeom prst="roundRect">
            <a:avLst/>
          </a:prstGeom>
          <a:solidFill>
            <a:srgbClr val="BAF4DA"/>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block3</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49" name="圆角矩形 48"/>
          <p:cNvSpPr/>
          <p:nvPr/>
        </p:nvSpPr>
        <p:spPr>
          <a:xfrm>
            <a:off x="7367466" y="4432798"/>
            <a:ext cx="798950" cy="238927"/>
          </a:xfrm>
          <a:prstGeom prst="roundRect">
            <a:avLst/>
          </a:prstGeom>
          <a:solidFill>
            <a:srgbClr val="BAF4DA"/>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block3</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50" name="圆角矩形 49"/>
          <p:cNvSpPr/>
          <p:nvPr/>
        </p:nvSpPr>
        <p:spPr>
          <a:xfrm>
            <a:off x="1377759" y="4364618"/>
            <a:ext cx="1977362" cy="423138"/>
          </a:xfrm>
          <a:prstGeom prst="roundRect">
            <a:avLst>
              <a:gd name="adj" fmla="val 8667"/>
            </a:avLst>
          </a:prstGeom>
          <a:solidFill>
            <a:srgbClr val="FFFFFF"/>
          </a:solidFill>
          <a:ln w="19050" cap="flat" cmpd="sng" algn="ctr">
            <a:solidFill>
              <a:srgbClr val="0070C0"/>
            </a:solidFill>
            <a:prstDash val="solid"/>
            <a:miter lim="800000"/>
          </a:ln>
          <a:effectLst/>
        </p:spPr>
        <p:txBody>
          <a:bodyPr rtlCol="0" anchor="ctr"/>
          <a:lstStyle/>
          <a:p>
            <a:pPr algn="ctr" defTabSz="914400">
              <a:defRPr/>
            </a:pPr>
            <a:endParaRPr lang="zh-CN" altLang="en-US" sz="1400" kern="0">
              <a:solidFill>
                <a:srgbClr val="666666"/>
              </a:solidFill>
              <a:latin typeface="Microsoft YaHei" panose="020B0503020204020204" pitchFamily="34" charset="-122"/>
              <a:ea typeface="Microsoft YaHei" panose="020B0503020204020204" pitchFamily="34" charset="-122"/>
            </a:endParaRPr>
          </a:p>
        </p:txBody>
      </p:sp>
      <p:sp>
        <p:nvSpPr>
          <p:cNvPr id="51" name="圆角矩形 50"/>
          <p:cNvSpPr/>
          <p:nvPr/>
        </p:nvSpPr>
        <p:spPr>
          <a:xfrm>
            <a:off x="1443348" y="4417394"/>
            <a:ext cx="880530" cy="302308"/>
          </a:xfrm>
          <a:prstGeom prst="roundRect">
            <a:avLst/>
          </a:prstGeom>
          <a:solidFill>
            <a:srgbClr val="BAF4DA"/>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block1</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sp>
        <p:nvSpPr>
          <p:cNvPr id="52" name="圆角矩形 51"/>
          <p:cNvSpPr/>
          <p:nvPr/>
        </p:nvSpPr>
        <p:spPr>
          <a:xfrm>
            <a:off x="2426532" y="4448940"/>
            <a:ext cx="800581" cy="251246"/>
          </a:xfrm>
          <a:prstGeom prst="roundRect">
            <a:avLst/>
          </a:prstGeom>
          <a:solidFill>
            <a:srgbClr val="BAF4DA"/>
          </a:solidFill>
          <a:ln w="12700" cap="flat" cmpd="sng" algn="ctr">
            <a:solidFill>
              <a:srgbClr val="0070C0"/>
            </a:solidFill>
            <a:prstDash val="solid"/>
            <a:miter lim="800000"/>
          </a:ln>
          <a:effectLst/>
        </p:spPr>
        <p:txBody>
          <a:bodyPr rtlCol="0" anchor="ctr"/>
          <a:lstStyle/>
          <a:p>
            <a:pPr algn="ctr" defTabSz="914400">
              <a:defRPr/>
            </a:pPr>
            <a:r>
              <a:rPr lang="en-US" altLang="zh-CN" sz="1400" kern="0" dirty="0">
                <a:solidFill>
                  <a:srgbClr val="666666"/>
                </a:solidFill>
                <a:latin typeface="Microsoft YaHei" panose="020B0503020204020204" pitchFamily="34" charset="-122"/>
                <a:ea typeface="Microsoft YaHei" panose="020B0503020204020204" pitchFamily="34" charset="-122"/>
              </a:rPr>
              <a:t>block1</a:t>
            </a:r>
            <a:endParaRPr lang="zh-CN" altLang="en-US" sz="1400" kern="0" dirty="0">
              <a:solidFill>
                <a:srgbClr val="666666"/>
              </a:solidFill>
              <a:latin typeface="Microsoft YaHei" panose="020B0503020204020204" pitchFamily="34" charset="-122"/>
              <a:ea typeface="Microsoft YaHei" panose="020B0503020204020204" pitchFamily="34" charset="-122"/>
            </a:endParaRPr>
          </a:p>
        </p:txBody>
      </p:sp>
      <p:cxnSp>
        <p:nvCxnSpPr>
          <p:cNvPr id="53" name="肘形连接符 52"/>
          <p:cNvCxnSpPr>
            <a:stCxn id="21" idx="2"/>
            <a:endCxn id="42" idx="0"/>
          </p:cNvCxnSpPr>
          <p:nvPr/>
        </p:nvCxnSpPr>
        <p:spPr>
          <a:xfrm rot="5400000">
            <a:off x="7439899" y="3050662"/>
            <a:ext cx="347702" cy="1677522"/>
          </a:xfrm>
          <a:prstGeom prst="bentConnector3">
            <a:avLst/>
          </a:prstGeom>
          <a:noFill/>
          <a:ln w="19050" cap="flat" cmpd="sng" algn="ctr">
            <a:solidFill>
              <a:srgbClr val="C7000A"/>
            </a:solidFill>
            <a:prstDash val="solid"/>
            <a:miter lim="800000"/>
            <a:tailEnd type="triangle"/>
          </a:ln>
          <a:effectLst/>
        </p:spPr>
      </p:cxnSp>
      <p:cxnSp>
        <p:nvCxnSpPr>
          <p:cNvPr id="54" name="肘形连接符 53"/>
          <p:cNvCxnSpPr>
            <a:stCxn id="21" idx="2"/>
            <a:endCxn id="43" idx="0"/>
          </p:cNvCxnSpPr>
          <p:nvPr/>
        </p:nvCxnSpPr>
        <p:spPr>
          <a:xfrm rot="5400000">
            <a:off x="5077765" y="709396"/>
            <a:ext cx="368570" cy="6380922"/>
          </a:xfrm>
          <a:prstGeom prst="bentConnector3">
            <a:avLst/>
          </a:prstGeom>
          <a:noFill/>
          <a:ln w="19050" cap="flat" cmpd="sng" algn="ctr">
            <a:solidFill>
              <a:srgbClr val="C7000A"/>
            </a:solidFill>
            <a:prstDash val="solid"/>
            <a:miter lim="800000"/>
            <a:tailEnd type="triangle"/>
          </a:ln>
          <a:effectLst/>
        </p:spPr>
      </p:cxnSp>
      <p:pic>
        <p:nvPicPr>
          <p:cNvPr id="55" name="Picture 2" descr="C:\Users\b00373016\AppData\Roaming\eSpace_Desktop\UserData\b00373016\imagefiles\97F12B41-F1D7-41DA-B1C5-95FAADE3555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73487" y="4113213"/>
            <a:ext cx="213614" cy="25343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b00373016\AppData\Roaming\eSpace_Desktop\UserData\b00373016\imagefiles\97F12B41-F1D7-41DA-B1C5-95FAADE3555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78186" y="4061843"/>
            <a:ext cx="213614" cy="25343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b00373016\AppData\Roaming\eSpace_Desktop\UserData\b00373016\imagefiles\97F12B41-F1D7-41DA-B1C5-95FAADE3555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80791" y="4082391"/>
            <a:ext cx="213614" cy="253431"/>
          </a:xfrm>
          <a:prstGeom prst="rect">
            <a:avLst/>
          </a:prstGeom>
          <a:noFill/>
          <a:extLst>
            <a:ext uri="{909E8E84-426E-40DD-AFC4-6F175D3DCCD1}">
              <a14:hiddenFill xmlns:a14="http://schemas.microsoft.com/office/drawing/2010/main">
                <a:solidFill>
                  <a:srgbClr val="FFFFFF"/>
                </a:solidFill>
              </a14:hiddenFill>
            </a:ext>
          </a:extLst>
        </p:spPr>
      </p:pic>
      <p:sp>
        <p:nvSpPr>
          <p:cNvPr id="58" name="圆柱形 57"/>
          <p:cNvSpPr/>
          <p:nvPr/>
        </p:nvSpPr>
        <p:spPr>
          <a:xfrm>
            <a:off x="1029300" y="2191061"/>
            <a:ext cx="435428" cy="733099"/>
          </a:xfrm>
          <a:prstGeom prst="can">
            <a:avLst/>
          </a:prstGeom>
          <a:solidFill>
            <a:srgbClr val="00B0F0"/>
          </a:solidFill>
          <a:ln w="12700" cap="flat" cmpd="sng" algn="ctr">
            <a:solidFill>
              <a:srgbClr val="1D1D1A">
                <a:lumMod val="75000"/>
                <a:lumOff val="25000"/>
              </a:srgbClr>
            </a:solidFill>
            <a:prstDash val="solid"/>
            <a:miter lim="800000"/>
          </a:ln>
          <a:effectLst/>
        </p:spPr>
        <p:txBody>
          <a:bodyPr rtlCol="0" anchor="ctr"/>
          <a:lstStyle/>
          <a:p>
            <a:pPr algn="ctr" defTabSz="914400">
              <a:defRPr/>
            </a:pPr>
            <a:endParaRPr lang="zh-CN" altLang="en-US" sz="900" kern="0">
              <a:solidFill>
                <a:srgbClr val="666666"/>
              </a:solidFill>
              <a:latin typeface="Microsoft YaHei" panose="020B0503020204020204" pitchFamily="34" charset="-122"/>
              <a:ea typeface="Microsoft YaHei" panose="020B0503020204020204" pitchFamily="34" charset="-122"/>
            </a:endParaRPr>
          </a:p>
        </p:txBody>
      </p:sp>
      <p:sp>
        <p:nvSpPr>
          <p:cNvPr id="59" name="文本框 58"/>
          <p:cNvSpPr txBox="1"/>
          <p:nvPr/>
        </p:nvSpPr>
        <p:spPr>
          <a:xfrm>
            <a:off x="998476" y="1868777"/>
            <a:ext cx="598696" cy="307777"/>
          </a:xfrm>
          <a:prstGeom prst="rect">
            <a:avLst/>
          </a:prstGeom>
          <a:noFill/>
        </p:spPr>
        <p:txBody>
          <a:bodyPr wrap="square" rtlCol="0">
            <a:spAutoFit/>
          </a:bodyPr>
          <a:lstStyle/>
          <a:p>
            <a:pPr defTabSz="914400"/>
            <a:r>
              <a:rPr lang="zh-CN" altLang="en-US" sz="1400" dirty="0">
                <a:solidFill>
                  <a:schemeClr val="bg1"/>
                </a:solidFill>
                <a:latin typeface="Microsoft YaHei" panose="020B0503020204020204" pitchFamily="34" charset="-122"/>
                <a:ea typeface="Microsoft YaHei" panose="020B0503020204020204" pitchFamily="34" charset="-122"/>
              </a:rPr>
              <a:t>主机</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60" name="文本框 59"/>
          <p:cNvSpPr txBox="1"/>
          <p:nvPr/>
        </p:nvSpPr>
        <p:spPr>
          <a:xfrm>
            <a:off x="2250207" y="1846519"/>
            <a:ext cx="598696" cy="307777"/>
          </a:xfrm>
          <a:prstGeom prst="rect">
            <a:avLst/>
          </a:prstGeom>
          <a:noFill/>
        </p:spPr>
        <p:txBody>
          <a:bodyPr wrap="square" rtlCol="0">
            <a:spAutoFit/>
          </a:bodyPr>
          <a:lstStyle/>
          <a:p>
            <a:pPr defTabSz="914400"/>
            <a:r>
              <a:rPr lang="zh-CN" altLang="en-US" sz="1400" dirty="0" smtClean="0">
                <a:solidFill>
                  <a:schemeClr val="bg1"/>
                </a:solidFill>
                <a:latin typeface="Microsoft YaHei" panose="020B0503020204020204" pitchFamily="34" charset="-122"/>
                <a:ea typeface="Microsoft YaHei" panose="020B0503020204020204" pitchFamily="34" charset="-122"/>
              </a:rPr>
              <a:t>备机</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61" name="直接箭头连接符 60"/>
          <p:cNvCxnSpPr>
            <a:endCxn id="4" idx="2"/>
          </p:cNvCxnSpPr>
          <p:nvPr/>
        </p:nvCxnSpPr>
        <p:spPr>
          <a:xfrm>
            <a:off x="1464728" y="2547338"/>
            <a:ext cx="809454" cy="1709"/>
          </a:xfrm>
          <a:prstGeom prst="straightConnector1">
            <a:avLst/>
          </a:prstGeom>
          <a:noFill/>
          <a:ln w="57150" cap="flat" cmpd="sng" algn="ctr">
            <a:solidFill>
              <a:srgbClr val="C7000A"/>
            </a:solidFill>
            <a:prstDash val="solid"/>
            <a:miter lim="800000"/>
            <a:tailEnd type="triangle"/>
          </a:ln>
          <a:effectLst/>
        </p:spPr>
      </p:cxnSp>
      <p:sp>
        <p:nvSpPr>
          <p:cNvPr id="80" name="文本框 79"/>
          <p:cNvSpPr txBox="1"/>
          <p:nvPr/>
        </p:nvSpPr>
        <p:spPr>
          <a:xfrm>
            <a:off x="3698726" y="3624860"/>
            <a:ext cx="1753808" cy="307777"/>
          </a:xfrm>
          <a:prstGeom prst="rect">
            <a:avLst/>
          </a:prstGeom>
          <a:noFill/>
        </p:spPr>
        <p:txBody>
          <a:bodyPr wrap="square" rtlCol="0">
            <a:spAutoFit/>
          </a:bodyPr>
          <a:lstStyle/>
          <a:p>
            <a:pPr defTabSz="914400"/>
            <a:r>
              <a:rPr lang="zh-CN" altLang="en-US" sz="1400" dirty="0" smtClean="0">
                <a:solidFill>
                  <a:schemeClr val="bg1"/>
                </a:solidFill>
                <a:latin typeface="Microsoft YaHei" panose="020B0503020204020204" pitchFamily="34" charset="-122"/>
                <a:ea typeface="Microsoft YaHei" panose="020B0503020204020204" pitchFamily="34" charset="-122"/>
              </a:rPr>
              <a:t>批量恢复线程</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81" name="文本框 80"/>
          <p:cNvSpPr txBox="1"/>
          <p:nvPr/>
        </p:nvSpPr>
        <p:spPr>
          <a:xfrm>
            <a:off x="1218800" y="4830487"/>
            <a:ext cx="9986481" cy="1357295"/>
          </a:xfrm>
          <a:prstGeom prst="rect">
            <a:avLst/>
          </a:prstGeom>
          <a:noFill/>
        </p:spPr>
        <p:txBody>
          <a:bodyPr wrap="square" rtlCol="0">
            <a:spAutoFit/>
          </a:bodyPr>
          <a:lstStyle/>
          <a:p>
            <a:pPr marL="342900" indent="-342900">
              <a:lnSpc>
                <a:spcPct val="120000"/>
              </a:lnSpc>
              <a:spcAft>
                <a:spcPts val="600"/>
              </a:spcAft>
              <a:buFont typeface="+mj-lt"/>
              <a:buAutoNum type="arabicPeriod"/>
            </a:pPr>
            <a:r>
              <a:rPr lang="zh-CN" altLang="en-US" sz="1400" dirty="0" smtClean="0">
                <a:solidFill>
                  <a:schemeClr val="bg1"/>
                </a:solidFill>
                <a:latin typeface="Microsoft YaHei" panose="020B0503020204020204" pitchFamily="34" charset="-122"/>
                <a:ea typeface="Microsoft YaHei" panose="020B0503020204020204" pitchFamily="34" charset="-122"/>
              </a:rPr>
              <a:t>备</a:t>
            </a:r>
            <a:r>
              <a:rPr lang="zh-CN" altLang="en-US" sz="1400" dirty="0">
                <a:solidFill>
                  <a:schemeClr val="bg1"/>
                </a:solidFill>
                <a:latin typeface="Microsoft YaHei" panose="020B0503020204020204" pitchFamily="34" charset="-122"/>
                <a:ea typeface="Microsoft YaHei" panose="020B0503020204020204" pitchFamily="34" charset="-122"/>
              </a:rPr>
              <a:t>机日志实时落盘，同时将日志流</a:t>
            </a:r>
            <a:r>
              <a:rPr lang="zh-CN" altLang="en-US" sz="1400" b="1" dirty="0">
                <a:solidFill>
                  <a:schemeClr val="bg1"/>
                </a:solidFill>
                <a:latin typeface="Microsoft YaHei" panose="020B0503020204020204" pitchFamily="34" charset="-122"/>
                <a:ea typeface="Microsoft YaHei" panose="020B0503020204020204" pitchFamily="34" charset="-122"/>
              </a:rPr>
              <a:t>并行解码、读取和回放事务日志</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342900" indent="-342900">
              <a:lnSpc>
                <a:spcPct val="120000"/>
              </a:lnSpc>
              <a:spcAft>
                <a:spcPts val="600"/>
              </a:spcAft>
              <a:buFont typeface="+mj-lt"/>
              <a:buAutoNum type="arabicPeriod"/>
            </a:pPr>
            <a:r>
              <a:rPr lang="zh-CN" altLang="en-US" sz="1400" dirty="0">
                <a:solidFill>
                  <a:schemeClr val="bg1"/>
                </a:solidFill>
                <a:latin typeface="Microsoft YaHei" panose="020B0503020204020204" pitchFamily="34" charset="-122"/>
                <a:ea typeface="Microsoft YaHei" panose="020B0503020204020204" pitchFamily="34" charset="-122"/>
              </a:rPr>
              <a:t>保证极大化日志回放吞吐，</a:t>
            </a:r>
            <a:r>
              <a:rPr lang="zh-CN" altLang="en-US" sz="1400" b="1" dirty="0">
                <a:solidFill>
                  <a:schemeClr val="bg1"/>
                </a:solidFill>
                <a:latin typeface="Microsoft YaHei" panose="020B0503020204020204" pitchFamily="34" charset="-122"/>
                <a:ea typeface="Microsoft YaHei" panose="020B0503020204020204" pitchFamily="34" charset="-122"/>
              </a:rPr>
              <a:t>功能切分服务化、流水线协同</a:t>
            </a:r>
            <a:r>
              <a:rPr lang="zh-CN" altLang="en-US" sz="1400" dirty="0">
                <a:solidFill>
                  <a:schemeClr val="bg1"/>
                </a:solidFill>
                <a:latin typeface="Microsoft YaHei" panose="020B0503020204020204" pitchFamily="34" charset="-122"/>
                <a:ea typeface="Microsoft YaHei" panose="020B0503020204020204" pitchFamily="34" charset="-122"/>
              </a:rPr>
              <a:t>，减少串行度。</a:t>
            </a:r>
            <a:endParaRPr lang="zh-CN" altLang="en-US" sz="1400" dirty="0">
              <a:solidFill>
                <a:schemeClr val="bg1"/>
              </a:solidFill>
              <a:latin typeface="Microsoft YaHei" panose="020B0503020204020204" pitchFamily="34" charset="-122"/>
              <a:ea typeface="Microsoft YaHei" panose="020B0503020204020204" pitchFamily="34" charset="-122"/>
            </a:endParaRPr>
          </a:p>
          <a:p>
            <a:pPr marL="342900" indent="-342900">
              <a:lnSpc>
                <a:spcPct val="120000"/>
              </a:lnSpc>
              <a:spcAft>
                <a:spcPts val="600"/>
              </a:spcAft>
              <a:buFont typeface="+mj-lt"/>
              <a:buAutoNum type="arabicPeriod"/>
            </a:pPr>
            <a:r>
              <a:rPr lang="zh-CN" altLang="en-US" sz="1400" dirty="0">
                <a:solidFill>
                  <a:schemeClr val="bg1"/>
                </a:solidFill>
                <a:latin typeface="Microsoft YaHei" panose="020B0503020204020204" pitchFamily="34" charset="-122"/>
                <a:ea typeface="Microsoft YaHei" panose="020B0503020204020204" pitchFamily="34" charset="-122"/>
              </a:rPr>
              <a:t>批处理化回放，</a:t>
            </a:r>
            <a:r>
              <a:rPr lang="zh-CN" altLang="en-US" sz="1400" b="1" dirty="0">
                <a:solidFill>
                  <a:schemeClr val="bg1"/>
                </a:solidFill>
                <a:latin typeface="Microsoft YaHei" panose="020B0503020204020204" pitchFamily="34" charset="-122"/>
                <a:ea typeface="Microsoft YaHei" panose="020B0503020204020204" pitchFamily="34" charset="-122"/>
              </a:rPr>
              <a:t>消除单条回放反复获取</a:t>
            </a:r>
            <a:r>
              <a:rPr lang="en-US" altLang="zh-CN" sz="1400" b="1" dirty="0">
                <a:solidFill>
                  <a:schemeClr val="bg1"/>
                </a:solidFill>
                <a:latin typeface="Microsoft YaHei" panose="020B0503020204020204" pitchFamily="34" charset="-122"/>
                <a:ea typeface="Microsoft YaHei" panose="020B0503020204020204" pitchFamily="34" charset="-122"/>
              </a:rPr>
              <a:t>/</a:t>
            </a:r>
            <a:r>
              <a:rPr lang="zh-CN" altLang="en-US" sz="1400" b="1" dirty="0">
                <a:solidFill>
                  <a:schemeClr val="bg1"/>
                </a:solidFill>
                <a:latin typeface="Microsoft YaHei" panose="020B0503020204020204" pitchFamily="34" charset="-122"/>
                <a:ea typeface="Microsoft YaHei" panose="020B0503020204020204" pitchFamily="34" charset="-122"/>
              </a:rPr>
              <a:t>释放锁</a:t>
            </a:r>
            <a:r>
              <a:rPr lang="zh-CN" altLang="en-US" sz="1400" dirty="0">
                <a:solidFill>
                  <a:schemeClr val="bg1"/>
                </a:solidFill>
                <a:latin typeface="Microsoft YaHei" panose="020B0503020204020204" pitchFamily="34" charset="-122"/>
                <a:ea typeface="Microsoft YaHei" panose="020B0503020204020204" pitchFamily="34" charset="-122"/>
              </a:rPr>
              <a:t>的并发控制和</a:t>
            </a:r>
            <a:r>
              <a:rPr lang="en-US" altLang="zh-CN" sz="1400" dirty="0">
                <a:solidFill>
                  <a:schemeClr val="bg1"/>
                </a:solidFill>
                <a:latin typeface="Microsoft YaHei" panose="020B0503020204020204" pitchFamily="34" charset="-122"/>
                <a:ea typeface="Microsoft YaHei" panose="020B0503020204020204" pitchFamily="34" charset="-122"/>
              </a:rPr>
              <a:t>IO</a:t>
            </a:r>
            <a:r>
              <a:rPr lang="zh-CN" altLang="en-US" sz="1400" dirty="0">
                <a:solidFill>
                  <a:schemeClr val="bg1"/>
                </a:solidFill>
                <a:latin typeface="Microsoft YaHei" panose="020B0503020204020204" pitchFamily="34" charset="-122"/>
                <a:ea typeface="Microsoft YaHei" panose="020B0503020204020204" pitchFamily="34" charset="-122"/>
              </a:rPr>
              <a:t>开销。</a:t>
            </a:r>
            <a:endParaRPr lang="zh-CN" altLang="en-US" sz="1400" dirty="0">
              <a:solidFill>
                <a:schemeClr val="bg1"/>
              </a:solidFill>
              <a:latin typeface="Microsoft YaHei" panose="020B0503020204020204" pitchFamily="34" charset="-122"/>
              <a:ea typeface="Microsoft YaHei" panose="020B0503020204020204" pitchFamily="34" charset="-122"/>
            </a:endParaRPr>
          </a:p>
          <a:p>
            <a:pPr marL="342900" indent="-342900">
              <a:lnSpc>
                <a:spcPct val="120000"/>
              </a:lnSpc>
              <a:spcAft>
                <a:spcPts val="600"/>
              </a:spcAft>
              <a:buFont typeface="+mj-lt"/>
              <a:buAutoNum type="arabicPeriod"/>
            </a:pPr>
            <a:r>
              <a:rPr lang="zh-CN" altLang="en-US" sz="1400" b="1" dirty="0">
                <a:solidFill>
                  <a:schemeClr val="bg1"/>
                </a:solidFill>
                <a:latin typeface="Microsoft YaHei" panose="020B0503020204020204" pitchFamily="34" charset="-122"/>
                <a:ea typeface="Microsoft YaHei" panose="020B0503020204020204" pitchFamily="34" charset="-122"/>
              </a:rPr>
              <a:t>页级物理并行</a:t>
            </a:r>
            <a:r>
              <a:rPr lang="zh-CN" altLang="en-US" sz="1400" dirty="0">
                <a:solidFill>
                  <a:schemeClr val="bg1"/>
                </a:solidFill>
                <a:latin typeface="Microsoft YaHei" panose="020B0503020204020204" pitchFamily="34" charset="-122"/>
                <a:ea typeface="Microsoft YaHei" panose="020B0503020204020204" pitchFamily="34" charset="-122"/>
              </a:rPr>
              <a:t>，去除按表切割并行机制，</a:t>
            </a:r>
            <a:r>
              <a:rPr lang="en-US" altLang="zh-CN" sz="1400" dirty="0">
                <a:solidFill>
                  <a:schemeClr val="bg1"/>
                </a:solidFill>
                <a:latin typeface="Microsoft YaHei" panose="020B0503020204020204" pitchFamily="34" charset="-122"/>
                <a:ea typeface="Microsoft YaHei" panose="020B0503020204020204" pitchFamily="34" charset="-122"/>
              </a:rPr>
              <a:t>locality</a:t>
            </a:r>
            <a:r>
              <a:rPr lang="zh-CN" altLang="en-US" sz="1400" dirty="0">
                <a:solidFill>
                  <a:schemeClr val="bg1"/>
                </a:solidFill>
                <a:latin typeface="Microsoft YaHei" panose="020B0503020204020204" pitchFamily="34" charset="-122"/>
                <a:ea typeface="Microsoft YaHei" panose="020B0503020204020204" pitchFamily="34" charset="-122"/>
              </a:rPr>
              <a:t>更好、并行度更高</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665625"/>
            <a:ext cx="7096974" cy="540000"/>
          </a:xfrm>
        </p:spPr>
        <p:txBody>
          <a:bodyPr/>
          <a:lstStyle/>
          <a:p>
            <a:r>
              <a:rPr lang="en-US" altLang="zh-CN" dirty="0" smtClean="0"/>
              <a:t>openGauss </a:t>
            </a:r>
            <a:r>
              <a:rPr lang="zh-CN" altLang="en-US" dirty="0" smtClean="0"/>
              <a:t>数据库</a:t>
            </a:r>
            <a:r>
              <a:rPr lang="en-US" altLang="zh-CN" dirty="0" smtClean="0"/>
              <a:t>RTO</a:t>
            </a:r>
            <a:r>
              <a:rPr lang="zh-CN" altLang="en-US" dirty="0" smtClean="0"/>
              <a:t>时间</a:t>
            </a:r>
            <a:endParaRPr lang="zh-CN" altLang="en-US" dirty="0"/>
          </a:p>
        </p:txBody>
      </p:sp>
      <p:sp>
        <p:nvSpPr>
          <p:cNvPr id="35" name="文本框 34"/>
          <p:cNvSpPr txBox="1"/>
          <p:nvPr/>
        </p:nvSpPr>
        <p:spPr>
          <a:xfrm>
            <a:off x="1065091" y="2218259"/>
            <a:ext cx="11126909" cy="424732"/>
          </a:xfrm>
          <a:prstGeom prst="rect">
            <a:avLst/>
          </a:prstGeom>
          <a:noFill/>
        </p:spPr>
        <p:txBody>
          <a:bodyPr wrap="square" rtlCol="0">
            <a:spAutoFit/>
          </a:bodyPr>
          <a:lstStyle/>
          <a:p>
            <a:pPr algn="just">
              <a:lnSpc>
                <a:spcPct val="120000"/>
              </a:lnSpc>
              <a:spcAft>
                <a:spcPts val="600"/>
              </a:spcAft>
            </a:pPr>
            <a:r>
              <a:rPr lang="zh-CN"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在</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60%</a:t>
            </a:r>
            <a:r>
              <a:rPr lang="zh-CN" altLang="en-US"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负载、</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7</a:t>
            </a:r>
            <a:r>
              <a:rPr lang="en-US" altLang="zh-CN" sz="1800" dirty="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0+</a:t>
            </a:r>
            <a:r>
              <a:rPr lang="zh-CN"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万</a:t>
            </a:r>
            <a:r>
              <a:rPr lang="en-US" altLang="zh-CN" sz="1800" dirty="0" err="1">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tpmC</a:t>
            </a:r>
            <a:r>
              <a:rPr lang="zh-CN"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下可达</a:t>
            </a:r>
            <a:r>
              <a:rPr lang="en-US" altLang="zh-CN" sz="1800" b="1" dirty="0">
                <a:solidFill>
                  <a:srgbClr val="FF0000"/>
                </a:solidFill>
                <a:latin typeface="Microsoft YaHei" panose="020B0503020204020204" pitchFamily="34" charset="-122"/>
                <a:ea typeface="Microsoft YaHei" panose="020B0503020204020204" pitchFamily="34" charset="-122"/>
                <a:cs typeface="SimSun" panose="02010600030101010101" pitchFamily="2" charset="-122"/>
              </a:rPr>
              <a:t>RTO&lt;10s</a:t>
            </a:r>
            <a:r>
              <a:rPr lang="zh-CN" altLang="zh-CN" sz="1800" b="1" dirty="0">
                <a:solidFill>
                  <a:srgbClr val="FF0000"/>
                </a:solidFill>
                <a:latin typeface="Microsoft YaHei" panose="020B0503020204020204" pitchFamily="34" charset="-122"/>
                <a:ea typeface="Microsoft YaHei" panose="020B0503020204020204" pitchFamily="34" charset="-122"/>
                <a:cs typeface="Segoe UI" panose="020B0502040204020203" pitchFamily="34" charset="0"/>
              </a:rPr>
              <a:t>（主备切换指令后</a:t>
            </a:r>
            <a:r>
              <a:rPr lang="en-US" altLang="zh-CN" sz="1800" b="1" dirty="0">
                <a:solidFill>
                  <a:srgbClr val="FF0000"/>
                </a:solidFill>
                <a:latin typeface="Microsoft YaHei" panose="020B0503020204020204" pitchFamily="34" charset="-122"/>
                <a:ea typeface="Microsoft YaHei" panose="020B0503020204020204" pitchFamily="34" charset="-122"/>
                <a:cs typeface="SimSun" panose="02010600030101010101" pitchFamily="2" charset="-122"/>
              </a:rPr>
              <a:t>10</a:t>
            </a:r>
            <a:r>
              <a:rPr lang="zh-CN" altLang="zh-CN" sz="1800" b="1" dirty="0">
                <a:solidFill>
                  <a:srgbClr val="FF0000"/>
                </a:solidFill>
                <a:latin typeface="Microsoft YaHei" panose="020B0503020204020204" pitchFamily="34" charset="-122"/>
                <a:ea typeface="Microsoft YaHei" panose="020B0503020204020204" pitchFamily="34" charset="-122"/>
                <a:cs typeface="Segoe UI" panose="020B0502040204020203" pitchFamily="34" charset="0"/>
              </a:rPr>
              <a:t>秒内，备机接管业务</a:t>
            </a:r>
            <a:r>
              <a:rPr lang="zh-CN" altLang="zh-CN" sz="1800" b="1" dirty="0" smtClean="0">
                <a:solidFill>
                  <a:srgbClr val="FF0000"/>
                </a:solidFill>
                <a:latin typeface="Microsoft YaHei" panose="020B0503020204020204" pitchFamily="34" charset="-122"/>
                <a:ea typeface="Microsoft YaHei" panose="020B0503020204020204" pitchFamily="34" charset="-122"/>
                <a:cs typeface="Segoe UI" panose="020B0502040204020203" pitchFamily="34" charset="0"/>
              </a:rPr>
              <a:t>）</a:t>
            </a:r>
            <a:r>
              <a:rPr lang="zh-CN" altLang="en-US" dirty="0" smtClean="0">
                <a:solidFill>
                  <a:schemeClr val="bg1"/>
                </a:solidFill>
              </a:rPr>
              <a:t>。</a:t>
            </a:r>
            <a:endParaRPr lang="en-US" altLang="zh-CN" dirty="0">
              <a:solidFill>
                <a:schemeClr val="bg1"/>
              </a:solidFill>
            </a:endParaRPr>
          </a:p>
        </p:txBody>
      </p:sp>
      <p:sp>
        <p:nvSpPr>
          <p:cNvPr id="4" name="圆角矩形 3"/>
          <p:cNvSpPr/>
          <p:nvPr/>
        </p:nvSpPr>
        <p:spPr bwMode="auto">
          <a:xfrm>
            <a:off x="1356015" y="4209906"/>
            <a:ext cx="2456271" cy="482570"/>
          </a:xfrm>
          <a:prstGeom prst="roundRect">
            <a:avLst/>
          </a:prstGeom>
          <a:solidFill>
            <a:srgbClr val="00B0F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5" name="文本框 4"/>
          <p:cNvSpPr txBox="1"/>
          <p:nvPr/>
        </p:nvSpPr>
        <p:spPr>
          <a:xfrm>
            <a:off x="1848702" y="4281914"/>
            <a:ext cx="1654788" cy="338554"/>
          </a:xfrm>
          <a:prstGeom prst="rect">
            <a:avLst/>
          </a:prstGeom>
          <a:noFill/>
        </p:spPr>
        <p:txBody>
          <a:bodyPr wrap="square" rtlCol="0">
            <a:spAutoFit/>
          </a:bodyPr>
          <a:lstStyle/>
          <a:p>
            <a:r>
              <a:rPr lang="en-US" altLang="zh-CN" sz="1600" dirty="0" smtClean="0">
                <a:latin typeface="Microsoft YaHei" panose="020B0503020204020204" pitchFamily="34" charset="-122"/>
                <a:ea typeface="Microsoft YaHei" panose="020B0503020204020204" pitchFamily="34" charset="-122"/>
              </a:rPr>
              <a:t>OpenGauss </a:t>
            </a:r>
            <a:r>
              <a:rPr lang="zh-CN" altLang="en-US" sz="1600" dirty="0">
                <a:latin typeface="Microsoft YaHei" panose="020B0503020204020204" pitchFamily="34" charset="-122"/>
                <a:ea typeface="Microsoft YaHei" panose="020B0503020204020204" pitchFamily="34" charset="-122"/>
              </a:rPr>
              <a:t>备</a:t>
            </a:r>
            <a:endParaRPr lang="zh-CN" altLang="en-US" sz="1600" dirty="0" smtClean="0">
              <a:latin typeface="Microsoft YaHei" panose="020B0503020204020204" pitchFamily="34" charset="-122"/>
              <a:ea typeface="Microsoft YaHei" panose="020B0503020204020204" pitchFamily="34" charset="-122"/>
            </a:endParaRPr>
          </a:p>
        </p:txBody>
      </p:sp>
      <p:sp>
        <p:nvSpPr>
          <p:cNvPr id="6" name="流程图: 磁盘 5"/>
          <p:cNvSpPr/>
          <p:nvPr/>
        </p:nvSpPr>
        <p:spPr bwMode="auto">
          <a:xfrm>
            <a:off x="1868070" y="5165534"/>
            <a:ext cx="1368152" cy="432048"/>
          </a:xfrm>
          <a:prstGeom prst="flowChartMagneticDisk">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 name="文本框 6"/>
          <p:cNvSpPr txBox="1"/>
          <p:nvPr/>
        </p:nvSpPr>
        <p:spPr>
          <a:xfrm>
            <a:off x="2084094" y="5259028"/>
            <a:ext cx="936104" cy="338554"/>
          </a:xfrm>
          <a:prstGeom prst="rect">
            <a:avLst/>
          </a:prstGeom>
          <a:noFill/>
        </p:spPr>
        <p:txBody>
          <a:bodyPr wrap="squar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Storage</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cxnSp>
        <p:nvCxnSpPr>
          <p:cNvPr id="8" name="直接连接符 7"/>
          <p:cNvCxnSpPr>
            <a:endCxn id="7" idx="0"/>
          </p:cNvCxnSpPr>
          <p:nvPr/>
        </p:nvCxnSpPr>
        <p:spPr bwMode="auto">
          <a:xfrm flipH="1">
            <a:off x="2552146" y="4715838"/>
            <a:ext cx="0" cy="540000"/>
          </a:xfrm>
          <a:prstGeom prst="line">
            <a:avLst/>
          </a:prstGeom>
          <a:noFill/>
          <a:ln w="9525" cap="flat" cmpd="sng" algn="ctr">
            <a:solidFill>
              <a:schemeClr val="bg1"/>
            </a:solidFill>
            <a:prstDash val="solid"/>
            <a:round/>
            <a:headEnd type="none" w="med" len="med"/>
            <a:tailEnd type="none"/>
          </a:ln>
          <a:effectLst/>
        </p:spPr>
      </p:cxnSp>
      <p:cxnSp>
        <p:nvCxnSpPr>
          <p:cNvPr id="9" name="直接连接符 8"/>
          <p:cNvCxnSpPr>
            <a:stCxn id="12" idx="2"/>
            <a:endCxn id="4" idx="0"/>
          </p:cNvCxnSpPr>
          <p:nvPr/>
        </p:nvCxnSpPr>
        <p:spPr bwMode="auto">
          <a:xfrm flipH="1">
            <a:off x="2584151" y="3506319"/>
            <a:ext cx="0" cy="703587"/>
          </a:xfrm>
          <a:prstGeom prst="line">
            <a:avLst/>
          </a:prstGeom>
          <a:noFill/>
          <a:ln w="9525" cap="flat" cmpd="sng" algn="ctr">
            <a:solidFill>
              <a:schemeClr val="bg1"/>
            </a:solidFill>
            <a:prstDash val="solid"/>
            <a:round/>
            <a:headEnd type="none" w="med" len="med"/>
            <a:tailEnd type="none"/>
          </a:ln>
          <a:effectLst/>
        </p:spPr>
      </p:cxnSp>
      <p:sp>
        <p:nvSpPr>
          <p:cNvPr id="10" name="文本框 9"/>
          <p:cNvSpPr txBox="1"/>
          <p:nvPr/>
        </p:nvSpPr>
        <p:spPr>
          <a:xfrm>
            <a:off x="2271075" y="3661085"/>
            <a:ext cx="664145"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只读</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11" name="圆角矩形 10"/>
          <p:cNvSpPr/>
          <p:nvPr/>
        </p:nvSpPr>
        <p:spPr bwMode="auto">
          <a:xfrm>
            <a:off x="1356014" y="3141360"/>
            <a:ext cx="2456271" cy="338554"/>
          </a:xfrm>
          <a:prstGeom prst="round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 name="文本框 11"/>
          <p:cNvSpPr txBox="1"/>
          <p:nvPr/>
        </p:nvSpPr>
        <p:spPr>
          <a:xfrm>
            <a:off x="2134562" y="3167765"/>
            <a:ext cx="1008112" cy="338554"/>
          </a:xfrm>
          <a:prstGeom prst="rect">
            <a:avLst/>
          </a:prstGeom>
          <a:noFill/>
        </p:spPr>
        <p:txBody>
          <a:bodyPr wrap="square" rtlCol="0">
            <a:spAutoFit/>
          </a:bodyPr>
          <a:lstStyle/>
          <a:p>
            <a:r>
              <a:rPr lang="zh-CN" altLang="en-US" sz="1600" dirty="0" smtClean="0">
                <a:solidFill>
                  <a:schemeClr val="bg1"/>
                </a:solidFill>
                <a:latin typeface="Microsoft YaHei" panose="020B0503020204020204" pitchFamily="34" charset="-122"/>
                <a:ea typeface="Microsoft YaHei" panose="020B0503020204020204" pitchFamily="34" charset="-122"/>
              </a:rPr>
              <a:t>业务应用</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sp>
        <p:nvSpPr>
          <p:cNvPr id="17" name="圆角矩形 16"/>
          <p:cNvSpPr/>
          <p:nvPr/>
        </p:nvSpPr>
        <p:spPr bwMode="auto">
          <a:xfrm>
            <a:off x="5741375" y="4249291"/>
            <a:ext cx="2456271" cy="482570"/>
          </a:xfrm>
          <a:prstGeom prst="roundRect">
            <a:avLst/>
          </a:prstGeom>
          <a:solidFill>
            <a:srgbClr val="00B0F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8" name="文本框 17"/>
          <p:cNvSpPr txBox="1"/>
          <p:nvPr/>
        </p:nvSpPr>
        <p:spPr>
          <a:xfrm>
            <a:off x="6234062" y="4321299"/>
            <a:ext cx="1654788" cy="338554"/>
          </a:xfrm>
          <a:prstGeom prst="rect">
            <a:avLst/>
          </a:prstGeom>
          <a:noFill/>
        </p:spPr>
        <p:txBody>
          <a:bodyPr wrap="square" rtlCol="0">
            <a:spAutoFit/>
          </a:bodyPr>
          <a:lstStyle/>
          <a:p>
            <a:r>
              <a:rPr lang="en-US" altLang="zh-CN" sz="1600" dirty="0" smtClean="0">
                <a:latin typeface="Microsoft YaHei" panose="020B0503020204020204" pitchFamily="34" charset="-122"/>
                <a:ea typeface="Microsoft YaHei" panose="020B0503020204020204" pitchFamily="34" charset="-122"/>
              </a:rPr>
              <a:t>OpenGauss </a:t>
            </a:r>
            <a:r>
              <a:rPr lang="zh-CN" altLang="en-US" sz="1600" dirty="0">
                <a:latin typeface="Microsoft YaHei" panose="020B0503020204020204" pitchFamily="34" charset="-122"/>
                <a:ea typeface="Microsoft YaHei" panose="020B0503020204020204" pitchFamily="34" charset="-122"/>
              </a:rPr>
              <a:t>主</a:t>
            </a:r>
            <a:endParaRPr lang="zh-CN" altLang="en-US" sz="1600" dirty="0" smtClean="0">
              <a:latin typeface="Microsoft YaHei" panose="020B0503020204020204" pitchFamily="34" charset="-122"/>
              <a:ea typeface="Microsoft YaHei" panose="020B0503020204020204" pitchFamily="34" charset="-122"/>
            </a:endParaRPr>
          </a:p>
        </p:txBody>
      </p:sp>
      <p:sp>
        <p:nvSpPr>
          <p:cNvPr id="19" name="流程图: 磁盘 18"/>
          <p:cNvSpPr/>
          <p:nvPr/>
        </p:nvSpPr>
        <p:spPr bwMode="auto">
          <a:xfrm>
            <a:off x="6253430" y="5204919"/>
            <a:ext cx="1368152" cy="432048"/>
          </a:xfrm>
          <a:prstGeom prst="flowChartMagneticDisk">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0" name="文本框 19"/>
          <p:cNvSpPr txBox="1"/>
          <p:nvPr/>
        </p:nvSpPr>
        <p:spPr>
          <a:xfrm>
            <a:off x="6469454" y="5298413"/>
            <a:ext cx="936104" cy="338554"/>
          </a:xfrm>
          <a:prstGeom prst="rect">
            <a:avLst/>
          </a:prstGeom>
          <a:noFill/>
        </p:spPr>
        <p:txBody>
          <a:bodyPr wrap="square" rtlCol="0">
            <a:spAutoFit/>
          </a:bodyPr>
          <a:lstStyle/>
          <a:p>
            <a:r>
              <a:rPr lang="en-US" altLang="zh-CN" sz="1600" dirty="0" smtClean="0">
                <a:solidFill>
                  <a:schemeClr val="bg1"/>
                </a:solidFill>
                <a:latin typeface="Microsoft YaHei" panose="020B0503020204020204" pitchFamily="34" charset="-122"/>
                <a:ea typeface="Microsoft YaHei" panose="020B0503020204020204" pitchFamily="34" charset="-122"/>
              </a:rPr>
              <a:t>Storage</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cxnSp>
        <p:nvCxnSpPr>
          <p:cNvPr id="21" name="直接连接符 20"/>
          <p:cNvCxnSpPr>
            <a:endCxn id="20" idx="0"/>
          </p:cNvCxnSpPr>
          <p:nvPr/>
        </p:nvCxnSpPr>
        <p:spPr bwMode="auto">
          <a:xfrm flipH="1">
            <a:off x="6937506" y="4755223"/>
            <a:ext cx="0" cy="540000"/>
          </a:xfrm>
          <a:prstGeom prst="line">
            <a:avLst/>
          </a:prstGeom>
          <a:noFill/>
          <a:ln w="9525" cap="flat" cmpd="sng" algn="ctr">
            <a:solidFill>
              <a:schemeClr val="bg1"/>
            </a:solidFill>
            <a:prstDash val="solid"/>
            <a:round/>
            <a:headEnd type="none" w="med" len="med"/>
            <a:tailEnd type="none"/>
          </a:ln>
          <a:effectLst/>
        </p:spPr>
      </p:cxnSp>
      <p:cxnSp>
        <p:nvCxnSpPr>
          <p:cNvPr id="22" name="直接连接符 21"/>
          <p:cNvCxnSpPr>
            <a:stCxn id="25" idx="2"/>
            <a:endCxn id="17" idx="0"/>
          </p:cNvCxnSpPr>
          <p:nvPr/>
        </p:nvCxnSpPr>
        <p:spPr bwMode="auto">
          <a:xfrm flipH="1">
            <a:off x="6969511" y="3545704"/>
            <a:ext cx="0" cy="703587"/>
          </a:xfrm>
          <a:prstGeom prst="line">
            <a:avLst/>
          </a:prstGeom>
          <a:noFill/>
          <a:ln w="9525" cap="flat" cmpd="sng" algn="ctr">
            <a:solidFill>
              <a:schemeClr val="bg1"/>
            </a:solidFill>
            <a:prstDash val="solid"/>
            <a:round/>
            <a:headEnd type="none" w="med" len="med"/>
            <a:tailEnd type="none"/>
          </a:ln>
          <a:effectLst/>
        </p:spPr>
      </p:cxnSp>
      <p:sp>
        <p:nvSpPr>
          <p:cNvPr id="23" name="文本框 22"/>
          <p:cNvSpPr txBox="1"/>
          <p:nvPr/>
        </p:nvSpPr>
        <p:spPr>
          <a:xfrm>
            <a:off x="6605065" y="3700470"/>
            <a:ext cx="871599" cy="369332"/>
          </a:xfrm>
          <a:prstGeom prst="rect">
            <a:avLst/>
          </a:prstGeom>
          <a:noFill/>
        </p:spPr>
        <p:txBody>
          <a:bodyPr wrap="square" rtlCol="0">
            <a:spAutoFit/>
          </a:bodyPr>
          <a:lstStyle/>
          <a:p>
            <a:r>
              <a:rPr lang="zh-CN" altLang="en-US" dirty="0" smtClean="0">
                <a:solidFill>
                  <a:schemeClr val="bg1"/>
                </a:solidFill>
                <a:latin typeface="Microsoft YaHei" panose="020B0503020204020204" pitchFamily="34" charset="-122"/>
                <a:ea typeface="Microsoft YaHei" panose="020B0503020204020204" pitchFamily="34" charset="-122"/>
              </a:rPr>
              <a:t>读</a:t>
            </a:r>
            <a:r>
              <a:rPr lang="en-US" altLang="zh-CN" dirty="0" smtClean="0">
                <a:solidFill>
                  <a:schemeClr val="bg1"/>
                </a:solidFill>
                <a:latin typeface="Microsoft YaHei" panose="020B0503020204020204" pitchFamily="34" charset="-122"/>
                <a:ea typeface="Microsoft YaHei" panose="020B0503020204020204" pitchFamily="34" charset="-122"/>
              </a:rPr>
              <a:t>/</a:t>
            </a:r>
            <a:r>
              <a:rPr lang="zh-CN" altLang="en-US" dirty="0" smtClean="0">
                <a:solidFill>
                  <a:schemeClr val="bg1"/>
                </a:solidFill>
                <a:latin typeface="Microsoft YaHei" panose="020B0503020204020204" pitchFamily="34" charset="-122"/>
                <a:ea typeface="Microsoft YaHei" panose="020B0503020204020204" pitchFamily="34" charset="-122"/>
              </a:rPr>
              <a:t>写</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24" name="圆角矩形 23"/>
          <p:cNvSpPr/>
          <p:nvPr/>
        </p:nvSpPr>
        <p:spPr bwMode="auto">
          <a:xfrm>
            <a:off x="5741374" y="3180745"/>
            <a:ext cx="2456271" cy="338554"/>
          </a:xfrm>
          <a:prstGeom prst="round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80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25" name="文本框 24"/>
          <p:cNvSpPr txBox="1"/>
          <p:nvPr/>
        </p:nvSpPr>
        <p:spPr>
          <a:xfrm>
            <a:off x="6519922" y="3207150"/>
            <a:ext cx="1008112" cy="338554"/>
          </a:xfrm>
          <a:prstGeom prst="rect">
            <a:avLst/>
          </a:prstGeom>
          <a:noFill/>
        </p:spPr>
        <p:txBody>
          <a:bodyPr wrap="square" rtlCol="0">
            <a:spAutoFit/>
          </a:bodyPr>
          <a:lstStyle/>
          <a:p>
            <a:r>
              <a:rPr lang="zh-CN" altLang="en-US" sz="1600" dirty="0" smtClean="0">
                <a:solidFill>
                  <a:schemeClr val="bg1"/>
                </a:solidFill>
                <a:latin typeface="Microsoft YaHei" panose="020B0503020204020204" pitchFamily="34" charset="-122"/>
                <a:ea typeface="Microsoft YaHei" panose="020B0503020204020204" pitchFamily="34" charset="-122"/>
              </a:rPr>
              <a:t>业务应用</a:t>
            </a:r>
            <a:endParaRPr lang="zh-CN" altLang="en-US" sz="1600" dirty="0" smtClean="0">
              <a:solidFill>
                <a:schemeClr val="bg1"/>
              </a:solidFill>
              <a:latin typeface="Microsoft YaHei" panose="020B0503020204020204" pitchFamily="34" charset="-122"/>
              <a:ea typeface="Microsoft YaHei" panose="020B0503020204020204" pitchFamily="34" charset="-122"/>
            </a:endParaRPr>
          </a:p>
        </p:txBody>
      </p:sp>
      <p:sp>
        <p:nvSpPr>
          <p:cNvPr id="16" name="右箭头 15"/>
          <p:cNvSpPr/>
          <p:nvPr/>
        </p:nvSpPr>
        <p:spPr>
          <a:xfrm>
            <a:off x="4171308" y="4209906"/>
            <a:ext cx="1325366" cy="331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27" name="文本框 26"/>
          <p:cNvSpPr txBox="1"/>
          <p:nvPr/>
        </p:nvSpPr>
        <p:spPr>
          <a:xfrm>
            <a:off x="3985151" y="3792937"/>
            <a:ext cx="1769429" cy="369332"/>
          </a:xfrm>
          <a:prstGeom prst="rect">
            <a:avLst/>
          </a:prstGeom>
          <a:noFill/>
        </p:spPr>
        <p:txBody>
          <a:bodyPr wrap="square" rtlCol="0">
            <a:spAutoFit/>
          </a:bodyPr>
          <a:lstStyle/>
          <a:p>
            <a:r>
              <a:rPr lang="en-US" altLang="zh-CN" dirty="0" err="1" smtClean="0">
                <a:solidFill>
                  <a:schemeClr val="bg1"/>
                </a:solidFill>
                <a:latin typeface="Microsoft YaHei" panose="020B0503020204020204" pitchFamily="34" charset="-122"/>
                <a:ea typeface="Microsoft YaHei" panose="020B0503020204020204" pitchFamily="34" charset="-122"/>
              </a:rPr>
              <a:t>gs_ctl</a:t>
            </a:r>
            <a:r>
              <a:rPr lang="en-US" altLang="zh-CN" dirty="0" smtClean="0">
                <a:solidFill>
                  <a:schemeClr val="bg1"/>
                </a:solidFill>
                <a:latin typeface="Microsoft YaHei" panose="020B0503020204020204" pitchFamily="34" charset="-122"/>
                <a:ea typeface="Microsoft YaHei" panose="020B0503020204020204" pitchFamily="34" charset="-122"/>
              </a:rPr>
              <a:t> failover</a:t>
            </a:r>
            <a:endParaRPr lang="zh-CN" altLang="en-US"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10178674" cy="540000"/>
          </a:xfrm>
        </p:spPr>
        <p:txBody>
          <a:bodyPr>
            <a:noAutofit/>
          </a:bodyPr>
          <a:lstStyle/>
          <a:p>
            <a:r>
              <a:rPr lang="en-US" altLang="zh-CN" dirty="0" err="1">
                <a:sym typeface="+mn-ea"/>
              </a:rPr>
              <a:t>paxos</a:t>
            </a:r>
            <a:r>
              <a:rPr lang="zh-CN" altLang="en-US" dirty="0">
                <a:sym typeface="+mn-ea"/>
              </a:rPr>
              <a:t>协议自选</a:t>
            </a:r>
            <a:r>
              <a:rPr lang="zh-CN" altLang="en-US" dirty="0" smtClean="0">
                <a:sym typeface="+mn-ea"/>
              </a:rPr>
              <a:t>主介绍</a:t>
            </a:r>
            <a:endParaRPr lang="en-US" altLang="zh-CN" dirty="0"/>
          </a:p>
        </p:txBody>
      </p:sp>
      <p:sp>
        <p:nvSpPr>
          <p:cNvPr id="8" name="矩形 7"/>
          <p:cNvSpPr/>
          <p:nvPr/>
        </p:nvSpPr>
        <p:spPr bwMode="auto">
          <a:xfrm>
            <a:off x="1948299" y="2045826"/>
            <a:ext cx="1842640" cy="326416"/>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zh-CN" altLang="en-US" sz="1400" dirty="0">
                <a:latin typeface="Microsoft YaHei" panose="020B0503020204020204" pitchFamily="34" charset="-122"/>
                <a:ea typeface="Microsoft YaHei" panose="020B0503020204020204" pitchFamily="34" charset="-122"/>
              </a:rPr>
              <a:t>应用</a:t>
            </a:r>
            <a:endParaRPr lang="en-US" sz="1400" dirty="0">
              <a:latin typeface="Microsoft YaHei" panose="020B0503020204020204" pitchFamily="34" charset="-122"/>
              <a:ea typeface="Microsoft YaHei" panose="020B0503020204020204" pitchFamily="34" charset="-122"/>
            </a:endParaRPr>
          </a:p>
        </p:txBody>
      </p:sp>
      <p:sp>
        <p:nvSpPr>
          <p:cNvPr id="9" name="矩形 8"/>
          <p:cNvSpPr/>
          <p:nvPr/>
        </p:nvSpPr>
        <p:spPr bwMode="auto">
          <a:xfrm>
            <a:off x="393021" y="3704327"/>
            <a:ext cx="1325877" cy="509579"/>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openGauss</a:t>
            </a:r>
            <a:endParaRPr lang="en-US" sz="1400" dirty="0" smtClean="0">
              <a:latin typeface="Microsoft YaHei" panose="020B0503020204020204" pitchFamily="34" charset="-122"/>
              <a:ea typeface="Microsoft YaHei" panose="020B0503020204020204" pitchFamily="34" charset="-122"/>
            </a:endParaRPr>
          </a:p>
          <a:p>
            <a:pPr algn="ctr"/>
            <a:r>
              <a:rPr lang="zh-CN" altLang="en-US" sz="1400" dirty="0" smtClean="0">
                <a:latin typeface="Microsoft YaHei" panose="020B0503020204020204" pitchFamily="34" charset="-122"/>
                <a:ea typeface="Microsoft YaHei" panose="020B0503020204020204" pitchFamily="34" charset="-122"/>
              </a:rPr>
              <a:t>实例</a:t>
            </a:r>
            <a:endParaRPr lang="en-US" sz="1400" dirty="0">
              <a:latin typeface="Microsoft YaHei" panose="020B0503020204020204" pitchFamily="34" charset="-122"/>
              <a:ea typeface="Microsoft YaHei" panose="020B0503020204020204" pitchFamily="34" charset="-122"/>
            </a:endParaRPr>
          </a:p>
        </p:txBody>
      </p:sp>
      <p:sp>
        <p:nvSpPr>
          <p:cNvPr id="10" name="矩形 9"/>
          <p:cNvSpPr/>
          <p:nvPr/>
        </p:nvSpPr>
        <p:spPr bwMode="auto">
          <a:xfrm>
            <a:off x="393022" y="4547100"/>
            <a:ext cx="1325876" cy="32176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Storage</a:t>
            </a:r>
            <a:endParaRPr lang="en-US" sz="1400" dirty="0">
              <a:latin typeface="Microsoft YaHei" panose="020B0503020204020204" pitchFamily="34" charset="-122"/>
              <a:ea typeface="Microsoft YaHei" panose="020B0503020204020204" pitchFamily="34" charset="-122"/>
            </a:endParaRPr>
          </a:p>
        </p:txBody>
      </p:sp>
      <p:cxnSp>
        <p:nvCxnSpPr>
          <p:cNvPr id="11" name="直接箭头连接符 10"/>
          <p:cNvCxnSpPr/>
          <p:nvPr/>
        </p:nvCxnSpPr>
        <p:spPr bwMode="auto">
          <a:xfrm flipV="1">
            <a:off x="1058017" y="4213906"/>
            <a:ext cx="929" cy="333194"/>
          </a:xfrm>
          <a:prstGeom prst="straightConnector1">
            <a:avLst/>
          </a:prstGeom>
          <a:ln w="9525" cap="flat" cmpd="sng" algn="ctr">
            <a:solidFill>
              <a:schemeClr val="bg1"/>
            </a:solidFill>
            <a:prstDash val="solid"/>
            <a:round/>
            <a:headEnd type="triangl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3" name="矩形 12"/>
          <p:cNvSpPr/>
          <p:nvPr/>
        </p:nvSpPr>
        <p:spPr>
          <a:xfrm>
            <a:off x="238986" y="3335481"/>
            <a:ext cx="1631374" cy="164176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14" name="文本框 13"/>
          <p:cNvSpPr txBox="1"/>
          <p:nvPr/>
        </p:nvSpPr>
        <p:spPr>
          <a:xfrm>
            <a:off x="696531" y="3139046"/>
            <a:ext cx="887284" cy="4620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NODE 1</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sp>
        <p:nvSpPr>
          <p:cNvPr id="21" name="矩形 20"/>
          <p:cNvSpPr/>
          <p:nvPr/>
        </p:nvSpPr>
        <p:spPr bwMode="auto">
          <a:xfrm>
            <a:off x="2207967" y="3700862"/>
            <a:ext cx="1325877" cy="509579"/>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openGauss</a:t>
            </a:r>
            <a:endParaRPr lang="en-US" sz="1400" dirty="0" smtClean="0">
              <a:latin typeface="Microsoft YaHei" panose="020B0503020204020204" pitchFamily="34" charset="-122"/>
              <a:ea typeface="Microsoft YaHei" panose="020B0503020204020204" pitchFamily="34" charset="-122"/>
            </a:endParaRPr>
          </a:p>
          <a:p>
            <a:pPr algn="ctr"/>
            <a:r>
              <a:rPr lang="zh-CN" altLang="en-US" sz="1400" dirty="0" smtClean="0">
                <a:latin typeface="Microsoft YaHei" panose="020B0503020204020204" pitchFamily="34" charset="-122"/>
                <a:ea typeface="Microsoft YaHei" panose="020B0503020204020204" pitchFamily="34" charset="-122"/>
              </a:rPr>
              <a:t>实例</a:t>
            </a:r>
            <a:endParaRPr lang="en-US" sz="1400" dirty="0">
              <a:latin typeface="Microsoft YaHei" panose="020B0503020204020204" pitchFamily="34" charset="-122"/>
              <a:ea typeface="Microsoft YaHei" panose="020B0503020204020204" pitchFamily="34" charset="-122"/>
            </a:endParaRPr>
          </a:p>
        </p:txBody>
      </p:sp>
      <p:sp>
        <p:nvSpPr>
          <p:cNvPr id="22" name="矩形 21"/>
          <p:cNvSpPr/>
          <p:nvPr/>
        </p:nvSpPr>
        <p:spPr bwMode="auto">
          <a:xfrm>
            <a:off x="2207968" y="4543635"/>
            <a:ext cx="1325876" cy="32176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Storage</a:t>
            </a:r>
            <a:endParaRPr lang="en-US" sz="1400" dirty="0">
              <a:latin typeface="Microsoft YaHei" panose="020B0503020204020204" pitchFamily="34" charset="-122"/>
              <a:ea typeface="Microsoft YaHei" panose="020B0503020204020204" pitchFamily="34" charset="-122"/>
            </a:endParaRPr>
          </a:p>
        </p:txBody>
      </p:sp>
      <p:cxnSp>
        <p:nvCxnSpPr>
          <p:cNvPr id="23" name="直接箭头连接符 22"/>
          <p:cNvCxnSpPr/>
          <p:nvPr/>
        </p:nvCxnSpPr>
        <p:spPr bwMode="auto">
          <a:xfrm flipV="1">
            <a:off x="2872963" y="4210441"/>
            <a:ext cx="929" cy="333194"/>
          </a:xfrm>
          <a:prstGeom prst="straightConnector1">
            <a:avLst/>
          </a:prstGeom>
          <a:ln w="9525" cap="flat" cmpd="sng" algn="ctr">
            <a:solidFill>
              <a:schemeClr val="bg1"/>
            </a:solidFill>
            <a:prstDash val="solid"/>
            <a:round/>
            <a:headEnd type="triangl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4" name="矩形 23"/>
          <p:cNvSpPr/>
          <p:nvPr/>
        </p:nvSpPr>
        <p:spPr>
          <a:xfrm>
            <a:off x="2053932" y="3332016"/>
            <a:ext cx="1631374" cy="164176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25" name="文本框 24"/>
          <p:cNvSpPr txBox="1"/>
          <p:nvPr/>
        </p:nvSpPr>
        <p:spPr>
          <a:xfrm>
            <a:off x="2511477" y="3135581"/>
            <a:ext cx="887284" cy="5283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NODE 2</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sp>
        <p:nvSpPr>
          <p:cNvPr id="26" name="矩形 25"/>
          <p:cNvSpPr/>
          <p:nvPr/>
        </p:nvSpPr>
        <p:spPr bwMode="auto">
          <a:xfrm>
            <a:off x="4130286" y="3700862"/>
            <a:ext cx="1325877" cy="509579"/>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openGauss</a:t>
            </a:r>
            <a:endParaRPr lang="en-US" sz="1400" dirty="0" smtClean="0">
              <a:latin typeface="Microsoft YaHei" panose="020B0503020204020204" pitchFamily="34" charset="-122"/>
              <a:ea typeface="Microsoft YaHei" panose="020B0503020204020204" pitchFamily="34" charset="-122"/>
            </a:endParaRPr>
          </a:p>
          <a:p>
            <a:pPr algn="ctr"/>
            <a:r>
              <a:rPr lang="zh-CN" altLang="en-US" sz="1400" dirty="0" smtClean="0">
                <a:latin typeface="Microsoft YaHei" panose="020B0503020204020204" pitchFamily="34" charset="-122"/>
                <a:ea typeface="Microsoft YaHei" panose="020B0503020204020204" pitchFamily="34" charset="-122"/>
              </a:rPr>
              <a:t>实例</a:t>
            </a:r>
            <a:endParaRPr lang="en-US" sz="1400" dirty="0">
              <a:latin typeface="Microsoft YaHei" panose="020B0503020204020204" pitchFamily="34" charset="-122"/>
              <a:ea typeface="Microsoft YaHei" panose="020B0503020204020204" pitchFamily="34" charset="-122"/>
            </a:endParaRPr>
          </a:p>
        </p:txBody>
      </p:sp>
      <p:sp>
        <p:nvSpPr>
          <p:cNvPr id="27" name="矩形 26"/>
          <p:cNvSpPr/>
          <p:nvPr/>
        </p:nvSpPr>
        <p:spPr bwMode="auto">
          <a:xfrm>
            <a:off x="4130287" y="4543635"/>
            <a:ext cx="1325876" cy="32176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Storage</a:t>
            </a:r>
            <a:endParaRPr lang="en-US" sz="1400" dirty="0">
              <a:latin typeface="Microsoft YaHei" panose="020B0503020204020204" pitchFamily="34" charset="-122"/>
              <a:ea typeface="Microsoft YaHei" panose="020B0503020204020204" pitchFamily="34" charset="-122"/>
            </a:endParaRPr>
          </a:p>
        </p:txBody>
      </p:sp>
      <p:cxnSp>
        <p:nvCxnSpPr>
          <p:cNvPr id="28" name="直接箭头连接符 27"/>
          <p:cNvCxnSpPr/>
          <p:nvPr/>
        </p:nvCxnSpPr>
        <p:spPr bwMode="auto">
          <a:xfrm flipV="1">
            <a:off x="4795282" y="4210441"/>
            <a:ext cx="929" cy="333194"/>
          </a:xfrm>
          <a:prstGeom prst="straightConnector1">
            <a:avLst/>
          </a:prstGeom>
          <a:ln w="9525" cap="flat" cmpd="sng" algn="ctr">
            <a:solidFill>
              <a:schemeClr val="bg1"/>
            </a:solidFill>
            <a:prstDash val="solid"/>
            <a:round/>
            <a:headEnd type="triangl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9" name="矩形 28"/>
          <p:cNvSpPr/>
          <p:nvPr/>
        </p:nvSpPr>
        <p:spPr>
          <a:xfrm>
            <a:off x="3976251" y="3332016"/>
            <a:ext cx="1631374" cy="164176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30" name="文本框 29"/>
          <p:cNvSpPr txBox="1"/>
          <p:nvPr/>
        </p:nvSpPr>
        <p:spPr>
          <a:xfrm>
            <a:off x="4433796" y="3135581"/>
            <a:ext cx="887284" cy="5283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NODE 3</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cxnSp>
        <p:nvCxnSpPr>
          <p:cNvPr id="31" name="直接箭头连接符 30"/>
          <p:cNvCxnSpPr>
            <a:stCxn id="8" idx="2"/>
          </p:cNvCxnSpPr>
          <p:nvPr/>
        </p:nvCxnSpPr>
        <p:spPr>
          <a:xfrm flipH="1">
            <a:off x="1140173" y="2372242"/>
            <a:ext cx="1729446" cy="9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8" idx="2"/>
          </p:cNvCxnSpPr>
          <p:nvPr/>
        </p:nvCxnSpPr>
        <p:spPr>
          <a:xfrm>
            <a:off x="2869619" y="2372242"/>
            <a:ext cx="2016556" cy="9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8" idx="2"/>
          </p:cNvCxnSpPr>
          <p:nvPr/>
        </p:nvCxnSpPr>
        <p:spPr>
          <a:xfrm>
            <a:off x="2869619" y="2372242"/>
            <a:ext cx="0" cy="9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bwMode="auto">
          <a:xfrm>
            <a:off x="1965616" y="5616833"/>
            <a:ext cx="1842640" cy="326416"/>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zh-CN" altLang="en-US" sz="1400" dirty="0" smtClean="0">
                <a:latin typeface="Microsoft YaHei" panose="020B0503020204020204" pitchFamily="34" charset="-122"/>
                <a:ea typeface="Microsoft YaHei" panose="020B0503020204020204" pitchFamily="34" charset="-122"/>
              </a:rPr>
              <a:t>监控，仲裁</a:t>
            </a:r>
            <a:endParaRPr lang="en-US" sz="1400" dirty="0">
              <a:latin typeface="Microsoft YaHei" panose="020B0503020204020204" pitchFamily="34" charset="-122"/>
              <a:ea typeface="Microsoft YaHei" panose="020B0503020204020204" pitchFamily="34" charset="-122"/>
            </a:endParaRPr>
          </a:p>
        </p:txBody>
      </p:sp>
      <p:cxnSp>
        <p:nvCxnSpPr>
          <p:cNvPr id="38" name="直接箭头连接符 37"/>
          <p:cNvCxnSpPr>
            <a:stCxn id="36" idx="0"/>
            <a:endCxn id="13" idx="2"/>
          </p:cNvCxnSpPr>
          <p:nvPr/>
        </p:nvCxnSpPr>
        <p:spPr>
          <a:xfrm flipH="1" flipV="1">
            <a:off x="1054673" y="4977245"/>
            <a:ext cx="1832263" cy="639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36" idx="0"/>
            <a:endCxn id="24" idx="2"/>
          </p:cNvCxnSpPr>
          <p:nvPr/>
        </p:nvCxnSpPr>
        <p:spPr>
          <a:xfrm flipH="1" flipV="1">
            <a:off x="2869619" y="4973780"/>
            <a:ext cx="0" cy="643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6" idx="0"/>
            <a:endCxn id="29" idx="2"/>
          </p:cNvCxnSpPr>
          <p:nvPr/>
        </p:nvCxnSpPr>
        <p:spPr>
          <a:xfrm flipV="1">
            <a:off x="2886936" y="4973780"/>
            <a:ext cx="1905002" cy="643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bwMode="auto">
          <a:xfrm>
            <a:off x="8397586" y="2052752"/>
            <a:ext cx="1842640" cy="326416"/>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zh-CN" altLang="en-US" sz="1400" dirty="0">
                <a:latin typeface="Microsoft YaHei" panose="020B0503020204020204" pitchFamily="34" charset="-122"/>
                <a:ea typeface="Microsoft YaHei" panose="020B0503020204020204" pitchFamily="34" charset="-122"/>
              </a:rPr>
              <a:t>应用</a:t>
            </a:r>
            <a:endParaRPr lang="en-US" sz="1400" dirty="0">
              <a:latin typeface="Microsoft YaHei" panose="020B0503020204020204" pitchFamily="34" charset="-122"/>
              <a:ea typeface="Microsoft YaHei" panose="020B0503020204020204" pitchFamily="34" charset="-122"/>
            </a:endParaRPr>
          </a:p>
        </p:txBody>
      </p:sp>
      <p:sp>
        <p:nvSpPr>
          <p:cNvPr id="45" name="矩形 44"/>
          <p:cNvSpPr/>
          <p:nvPr/>
        </p:nvSpPr>
        <p:spPr bwMode="auto">
          <a:xfrm>
            <a:off x="6842308" y="3711253"/>
            <a:ext cx="1325877" cy="509579"/>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openGauss</a:t>
            </a:r>
            <a:endParaRPr lang="en-US" sz="1400" dirty="0" smtClean="0">
              <a:latin typeface="Microsoft YaHei" panose="020B0503020204020204" pitchFamily="34" charset="-122"/>
              <a:ea typeface="Microsoft YaHei" panose="020B0503020204020204" pitchFamily="34" charset="-122"/>
            </a:endParaRPr>
          </a:p>
          <a:p>
            <a:pPr algn="ctr"/>
            <a:r>
              <a:rPr lang="zh-CN" altLang="en-US" sz="1400" dirty="0" smtClean="0">
                <a:latin typeface="Microsoft YaHei" panose="020B0503020204020204" pitchFamily="34" charset="-122"/>
                <a:ea typeface="Microsoft YaHei" panose="020B0503020204020204" pitchFamily="34" charset="-122"/>
              </a:rPr>
              <a:t>实例</a:t>
            </a:r>
            <a:endParaRPr lang="en-US" sz="1400" dirty="0">
              <a:latin typeface="Microsoft YaHei" panose="020B0503020204020204" pitchFamily="34" charset="-122"/>
              <a:ea typeface="Microsoft YaHei" panose="020B0503020204020204" pitchFamily="34" charset="-122"/>
            </a:endParaRPr>
          </a:p>
        </p:txBody>
      </p:sp>
      <p:sp>
        <p:nvSpPr>
          <p:cNvPr id="46" name="矩形 45"/>
          <p:cNvSpPr/>
          <p:nvPr/>
        </p:nvSpPr>
        <p:spPr bwMode="auto">
          <a:xfrm>
            <a:off x="6842309" y="4554026"/>
            <a:ext cx="1325876" cy="32176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Storage</a:t>
            </a:r>
            <a:endParaRPr lang="en-US" sz="1400" dirty="0">
              <a:latin typeface="Microsoft YaHei" panose="020B0503020204020204" pitchFamily="34" charset="-122"/>
              <a:ea typeface="Microsoft YaHei" panose="020B0503020204020204" pitchFamily="34" charset="-122"/>
            </a:endParaRPr>
          </a:p>
        </p:txBody>
      </p:sp>
      <p:cxnSp>
        <p:nvCxnSpPr>
          <p:cNvPr id="47" name="直接箭头连接符 46"/>
          <p:cNvCxnSpPr/>
          <p:nvPr/>
        </p:nvCxnSpPr>
        <p:spPr bwMode="auto">
          <a:xfrm flipV="1">
            <a:off x="7507304" y="4220832"/>
            <a:ext cx="929" cy="333194"/>
          </a:xfrm>
          <a:prstGeom prst="straightConnector1">
            <a:avLst/>
          </a:prstGeom>
          <a:ln w="9525" cap="flat" cmpd="sng" algn="ctr">
            <a:solidFill>
              <a:schemeClr val="bg1"/>
            </a:solidFill>
            <a:prstDash val="solid"/>
            <a:round/>
            <a:headEnd type="triangl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8" name="矩形 47"/>
          <p:cNvSpPr/>
          <p:nvPr/>
        </p:nvSpPr>
        <p:spPr>
          <a:xfrm>
            <a:off x="6688273" y="3342407"/>
            <a:ext cx="1631374" cy="164176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49" name="文本框 48"/>
          <p:cNvSpPr txBox="1"/>
          <p:nvPr/>
        </p:nvSpPr>
        <p:spPr>
          <a:xfrm>
            <a:off x="7145818" y="3145972"/>
            <a:ext cx="887284" cy="4620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NODE 1</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sp>
        <p:nvSpPr>
          <p:cNvPr id="50" name="矩形 49"/>
          <p:cNvSpPr/>
          <p:nvPr/>
        </p:nvSpPr>
        <p:spPr bwMode="auto">
          <a:xfrm>
            <a:off x="8657254" y="3707788"/>
            <a:ext cx="1325877" cy="509579"/>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openGauss</a:t>
            </a:r>
            <a:endParaRPr lang="en-US" sz="1400" dirty="0" smtClean="0">
              <a:latin typeface="Microsoft YaHei" panose="020B0503020204020204" pitchFamily="34" charset="-122"/>
              <a:ea typeface="Microsoft YaHei" panose="020B0503020204020204" pitchFamily="34" charset="-122"/>
            </a:endParaRPr>
          </a:p>
          <a:p>
            <a:pPr algn="ctr"/>
            <a:r>
              <a:rPr lang="zh-CN" altLang="en-US" sz="1400" dirty="0" smtClean="0">
                <a:latin typeface="Microsoft YaHei" panose="020B0503020204020204" pitchFamily="34" charset="-122"/>
                <a:ea typeface="Microsoft YaHei" panose="020B0503020204020204" pitchFamily="34" charset="-122"/>
              </a:rPr>
              <a:t>实例</a:t>
            </a:r>
            <a:endParaRPr lang="en-US" sz="1400" dirty="0">
              <a:latin typeface="Microsoft YaHei" panose="020B0503020204020204" pitchFamily="34" charset="-122"/>
              <a:ea typeface="Microsoft YaHei" panose="020B0503020204020204" pitchFamily="34" charset="-122"/>
            </a:endParaRPr>
          </a:p>
        </p:txBody>
      </p:sp>
      <p:sp>
        <p:nvSpPr>
          <p:cNvPr id="51" name="矩形 50"/>
          <p:cNvSpPr/>
          <p:nvPr/>
        </p:nvSpPr>
        <p:spPr bwMode="auto">
          <a:xfrm>
            <a:off x="8657255" y="4550561"/>
            <a:ext cx="1325876" cy="32176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Storage</a:t>
            </a:r>
            <a:endParaRPr lang="en-US" sz="1400" dirty="0">
              <a:latin typeface="Microsoft YaHei" panose="020B0503020204020204" pitchFamily="34" charset="-122"/>
              <a:ea typeface="Microsoft YaHei" panose="020B0503020204020204" pitchFamily="34" charset="-122"/>
            </a:endParaRPr>
          </a:p>
        </p:txBody>
      </p:sp>
      <p:cxnSp>
        <p:nvCxnSpPr>
          <p:cNvPr id="52" name="直接箭头连接符 51"/>
          <p:cNvCxnSpPr/>
          <p:nvPr/>
        </p:nvCxnSpPr>
        <p:spPr bwMode="auto">
          <a:xfrm flipV="1">
            <a:off x="9322250" y="4217367"/>
            <a:ext cx="929" cy="333194"/>
          </a:xfrm>
          <a:prstGeom prst="straightConnector1">
            <a:avLst/>
          </a:prstGeom>
          <a:ln w="9525" cap="flat" cmpd="sng" algn="ctr">
            <a:solidFill>
              <a:schemeClr val="bg1"/>
            </a:solidFill>
            <a:prstDash val="solid"/>
            <a:round/>
            <a:headEnd type="triangl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3" name="矩形 52"/>
          <p:cNvSpPr/>
          <p:nvPr/>
        </p:nvSpPr>
        <p:spPr>
          <a:xfrm>
            <a:off x="8503219" y="3338942"/>
            <a:ext cx="1631374" cy="164176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54" name="文本框 53"/>
          <p:cNvSpPr txBox="1"/>
          <p:nvPr/>
        </p:nvSpPr>
        <p:spPr>
          <a:xfrm>
            <a:off x="8960764" y="3142507"/>
            <a:ext cx="887284" cy="5283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NODE 2</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sp>
        <p:nvSpPr>
          <p:cNvPr id="55" name="矩形 54"/>
          <p:cNvSpPr/>
          <p:nvPr/>
        </p:nvSpPr>
        <p:spPr bwMode="auto">
          <a:xfrm>
            <a:off x="10579573" y="3707788"/>
            <a:ext cx="1325877" cy="509579"/>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openGauss</a:t>
            </a:r>
            <a:endParaRPr lang="en-US" sz="1400" dirty="0" smtClean="0">
              <a:latin typeface="Microsoft YaHei" panose="020B0503020204020204" pitchFamily="34" charset="-122"/>
              <a:ea typeface="Microsoft YaHei" panose="020B0503020204020204" pitchFamily="34" charset="-122"/>
            </a:endParaRPr>
          </a:p>
          <a:p>
            <a:pPr algn="ctr"/>
            <a:r>
              <a:rPr lang="zh-CN" altLang="en-US" sz="1400" dirty="0" smtClean="0">
                <a:latin typeface="Microsoft YaHei" panose="020B0503020204020204" pitchFamily="34" charset="-122"/>
                <a:ea typeface="Microsoft YaHei" panose="020B0503020204020204" pitchFamily="34" charset="-122"/>
              </a:rPr>
              <a:t>实例</a:t>
            </a:r>
            <a:endParaRPr lang="en-US" sz="1400" dirty="0">
              <a:latin typeface="Microsoft YaHei" panose="020B0503020204020204" pitchFamily="34" charset="-122"/>
              <a:ea typeface="Microsoft YaHei" panose="020B0503020204020204" pitchFamily="34" charset="-122"/>
            </a:endParaRPr>
          </a:p>
        </p:txBody>
      </p:sp>
      <p:sp>
        <p:nvSpPr>
          <p:cNvPr id="56" name="矩形 55"/>
          <p:cNvSpPr/>
          <p:nvPr/>
        </p:nvSpPr>
        <p:spPr bwMode="auto">
          <a:xfrm>
            <a:off x="10579574" y="4550561"/>
            <a:ext cx="1325876" cy="32176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Storage</a:t>
            </a:r>
            <a:endParaRPr lang="en-US" sz="1400" dirty="0">
              <a:latin typeface="Microsoft YaHei" panose="020B0503020204020204" pitchFamily="34" charset="-122"/>
              <a:ea typeface="Microsoft YaHei" panose="020B0503020204020204" pitchFamily="34" charset="-122"/>
            </a:endParaRPr>
          </a:p>
        </p:txBody>
      </p:sp>
      <p:cxnSp>
        <p:nvCxnSpPr>
          <p:cNvPr id="57" name="直接箭头连接符 56"/>
          <p:cNvCxnSpPr/>
          <p:nvPr/>
        </p:nvCxnSpPr>
        <p:spPr bwMode="auto">
          <a:xfrm flipV="1">
            <a:off x="11244569" y="4217367"/>
            <a:ext cx="929" cy="333194"/>
          </a:xfrm>
          <a:prstGeom prst="straightConnector1">
            <a:avLst/>
          </a:prstGeom>
          <a:ln w="9525" cap="flat" cmpd="sng" algn="ctr">
            <a:solidFill>
              <a:schemeClr val="bg1"/>
            </a:solidFill>
            <a:prstDash val="solid"/>
            <a:round/>
            <a:headEnd type="triangl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58" name="矩形 57"/>
          <p:cNvSpPr/>
          <p:nvPr/>
        </p:nvSpPr>
        <p:spPr>
          <a:xfrm>
            <a:off x="10425538" y="3338942"/>
            <a:ext cx="1631374" cy="1641764"/>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59" name="文本框 58"/>
          <p:cNvSpPr txBox="1"/>
          <p:nvPr/>
        </p:nvSpPr>
        <p:spPr>
          <a:xfrm>
            <a:off x="10883083" y="3142507"/>
            <a:ext cx="887284" cy="5283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NODE 3</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cxnSp>
        <p:nvCxnSpPr>
          <p:cNvPr id="60" name="直接箭头连接符 59"/>
          <p:cNvCxnSpPr>
            <a:stCxn id="44" idx="2"/>
          </p:cNvCxnSpPr>
          <p:nvPr/>
        </p:nvCxnSpPr>
        <p:spPr>
          <a:xfrm flipH="1">
            <a:off x="7589460" y="2379168"/>
            <a:ext cx="1729446" cy="9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44" idx="2"/>
          </p:cNvCxnSpPr>
          <p:nvPr/>
        </p:nvCxnSpPr>
        <p:spPr>
          <a:xfrm>
            <a:off x="9318906" y="2379168"/>
            <a:ext cx="2016556" cy="9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44" idx="2"/>
          </p:cNvCxnSpPr>
          <p:nvPr/>
        </p:nvCxnSpPr>
        <p:spPr>
          <a:xfrm>
            <a:off x="9318906" y="2379168"/>
            <a:ext cx="0" cy="95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10242" y="5434446"/>
            <a:ext cx="36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V="1">
            <a:off x="7610242" y="4970315"/>
            <a:ext cx="0" cy="46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V="1">
            <a:off x="9362840" y="4966850"/>
            <a:ext cx="0" cy="46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V="1">
            <a:off x="11198567" y="4952994"/>
            <a:ext cx="0" cy="46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7963841" y="5450234"/>
            <a:ext cx="2883244" cy="307777"/>
          </a:xfrm>
          <a:prstGeom prst="rect">
            <a:avLst/>
          </a:prstGeom>
          <a:noFill/>
        </p:spPr>
        <p:txBody>
          <a:bodyPr wrap="square" rtlCol="0">
            <a:spAutoFit/>
          </a:bodyPr>
          <a:lstStyle/>
          <a:p>
            <a:pPr algn="ctr"/>
            <a:r>
              <a:rPr lang="en-US" altLang="zh-CN" sz="1400" dirty="0" err="1" smtClean="0">
                <a:solidFill>
                  <a:schemeClr val="bg1"/>
                </a:solidFill>
                <a:latin typeface="Microsoft YaHei" panose="020B0503020204020204" pitchFamily="34" charset="-122"/>
                <a:ea typeface="Microsoft YaHei" panose="020B0503020204020204" pitchFamily="34" charset="-122"/>
              </a:rPr>
              <a:t>Paxos</a:t>
            </a:r>
            <a:r>
              <a:rPr lang="zh-CN" altLang="en-US" sz="1400" dirty="0" smtClean="0">
                <a:solidFill>
                  <a:schemeClr val="bg1"/>
                </a:solidFill>
                <a:latin typeface="Microsoft YaHei" panose="020B0503020204020204" pitchFamily="34" charset="-122"/>
                <a:ea typeface="Microsoft YaHei" panose="020B0503020204020204" pitchFamily="34" charset="-122"/>
              </a:rPr>
              <a:t>协议自仲裁，防止脑裂</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2" name="右箭头 1"/>
          <p:cNvSpPr/>
          <p:nvPr/>
        </p:nvSpPr>
        <p:spPr bwMode="auto">
          <a:xfrm>
            <a:off x="5905144" y="3862699"/>
            <a:ext cx="658026" cy="427290"/>
          </a:xfrm>
          <a:prstGeom prst="rightArrow">
            <a:avLst/>
          </a:prstGeom>
          <a:solidFill>
            <a:srgbClr val="FFFF00"/>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3" name="文本框 62"/>
          <p:cNvSpPr txBox="1"/>
          <p:nvPr/>
        </p:nvSpPr>
        <p:spPr>
          <a:xfrm>
            <a:off x="1718898" y="1346190"/>
            <a:ext cx="2581156" cy="420564"/>
          </a:xfrm>
          <a:prstGeom prst="rect">
            <a:avLst/>
          </a:prstGeom>
          <a:noFill/>
        </p:spPr>
        <p:txBody>
          <a:bodyPr wrap="none" rtlCol="0">
            <a:spAutoFit/>
          </a:bodyPr>
          <a:lstStyle/>
          <a:p>
            <a:r>
              <a:rPr lang="zh-CN" altLang="en-US" sz="2135" dirty="0">
                <a:solidFill>
                  <a:schemeClr val="bg1"/>
                </a:solidFill>
                <a:latin typeface="Microsoft YaHei" panose="020B0503020204020204" pitchFamily="34" charset="-122"/>
                <a:ea typeface="Microsoft YaHei" panose="020B0503020204020204" pitchFamily="34" charset="-122"/>
              </a:rPr>
              <a:t>传统主备</a:t>
            </a:r>
            <a:r>
              <a:rPr lang="en-US" altLang="zh-CN" sz="2135" dirty="0">
                <a:solidFill>
                  <a:schemeClr val="bg1"/>
                </a:solidFill>
                <a:latin typeface="Microsoft YaHei" panose="020B0503020204020204" pitchFamily="34" charset="-122"/>
                <a:ea typeface="Microsoft YaHei" panose="020B0503020204020204" pitchFamily="34" charset="-122"/>
              </a:rPr>
              <a:t>+</a:t>
            </a:r>
            <a:r>
              <a:rPr lang="zh-CN" altLang="en-US" sz="2135" dirty="0">
                <a:solidFill>
                  <a:schemeClr val="bg1"/>
                </a:solidFill>
                <a:latin typeface="Microsoft YaHei" panose="020B0503020204020204" pitchFamily="34" charset="-122"/>
                <a:ea typeface="Microsoft YaHei" panose="020B0503020204020204" pitchFamily="34" charset="-122"/>
              </a:rPr>
              <a:t>集群管理</a:t>
            </a:r>
            <a:endParaRPr lang="en-US" sz="2135" dirty="0">
              <a:solidFill>
                <a:schemeClr val="bg1"/>
              </a:solidFill>
              <a:latin typeface="Microsoft YaHei" panose="020B0503020204020204" pitchFamily="34" charset="-122"/>
              <a:ea typeface="Microsoft YaHei" panose="020B0503020204020204" pitchFamily="34" charset="-122"/>
            </a:endParaRPr>
          </a:p>
        </p:txBody>
      </p:sp>
      <p:sp>
        <p:nvSpPr>
          <p:cNvPr id="65" name="文本框 64"/>
          <p:cNvSpPr txBox="1"/>
          <p:nvPr/>
        </p:nvSpPr>
        <p:spPr>
          <a:xfrm>
            <a:off x="8382472" y="1374645"/>
            <a:ext cx="1544012" cy="420564"/>
          </a:xfrm>
          <a:prstGeom prst="rect">
            <a:avLst/>
          </a:prstGeom>
          <a:noFill/>
        </p:spPr>
        <p:txBody>
          <a:bodyPr wrap="none" rtlCol="0">
            <a:spAutoFit/>
          </a:bodyPr>
          <a:lstStyle/>
          <a:p>
            <a:r>
              <a:rPr lang="en-US" altLang="zh-CN" sz="2135" dirty="0" smtClean="0">
                <a:solidFill>
                  <a:schemeClr val="bg1"/>
                </a:solidFill>
                <a:latin typeface="Microsoft YaHei" panose="020B0503020204020204" pitchFamily="34" charset="-122"/>
                <a:ea typeface="Microsoft YaHei" panose="020B0503020204020204" pitchFamily="34" charset="-122"/>
              </a:rPr>
              <a:t>DCF</a:t>
            </a:r>
            <a:r>
              <a:rPr lang="zh-CN" altLang="en-US" sz="2135" dirty="0" smtClean="0">
                <a:solidFill>
                  <a:schemeClr val="bg1"/>
                </a:solidFill>
                <a:latin typeface="Microsoft YaHei" panose="020B0503020204020204" pitchFamily="34" charset="-122"/>
                <a:ea typeface="Microsoft YaHei" panose="020B0503020204020204" pitchFamily="34" charset="-122"/>
              </a:rPr>
              <a:t>自</a:t>
            </a:r>
            <a:r>
              <a:rPr lang="zh-CN" altLang="en-US" sz="2135" dirty="0">
                <a:solidFill>
                  <a:schemeClr val="bg1"/>
                </a:solidFill>
                <a:latin typeface="Microsoft YaHei" panose="020B0503020204020204" pitchFamily="34" charset="-122"/>
                <a:ea typeface="Microsoft YaHei" panose="020B0503020204020204" pitchFamily="34" charset="-122"/>
              </a:rPr>
              <a:t>仲裁</a:t>
            </a:r>
            <a:endParaRPr lang="en-US" sz="2135"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10178674" cy="540000"/>
          </a:xfrm>
        </p:spPr>
        <p:txBody>
          <a:bodyPr>
            <a:noAutofit/>
          </a:bodyPr>
          <a:lstStyle/>
          <a:p>
            <a:r>
              <a:rPr lang="en-US" altLang="zh-CN" dirty="0" err="1">
                <a:sym typeface="+mn-ea"/>
              </a:rPr>
              <a:t>paxos</a:t>
            </a:r>
            <a:r>
              <a:rPr lang="zh-CN" altLang="en-US" dirty="0">
                <a:sym typeface="+mn-ea"/>
              </a:rPr>
              <a:t>协议自选</a:t>
            </a:r>
            <a:r>
              <a:rPr lang="zh-CN" altLang="en-US" dirty="0" smtClean="0">
                <a:sym typeface="+mn-ea"/>
              </a:rPr>
              <a:t>主实现</a:t>
            </a:r>
            <a:endParaRPr lang="en-US" altLang="zh-CN" dirty="0"/>
          </a:p>
        </p:txBody>
      </p:sp>
      <p:sp>
        <p:nvSpPr>
          <p:cNvPr id="63" name="文本框 62"/>
          <p:cNvSpPr txBox="1"/>
          <p:nvPr/>
        </p:nvSpPr>
        <p:spPr>
          <a:xfrm>
            <a:off x="4068083" y="1375424"/>
            <a:ext cx="7702850" cy="1615406"/>
          </a:xfrm>
          <a:prstGeom prst="rect">
            <a:avLst/>
          </a:prstGeom>
          <a:noFill/>
        </p:spPr>
        <p:txBody>
          <a:bodyPr wrap="square" lIns="0" tIns="0" rIns="0" bIns="0" rtlCol="0">
            <a:spAutoFit/>
          </a:bodyPr>
          <a:lstStyle/>
          <a:p>
            <a:pPr defTabSz="914400">
              <a:lnSpc>
                <a:spcPct val="150000"/>
              </a:lnSpc>
              <a:spcBef>
                <a:spcPts val="600"/>
              </a:spcBef>
              <a:defRPr/>
            </a:pPr>
            <a:r>
              <a:rPr kumimoji="1" lang="en-US" altLang="zh-CN" sz="1000" kern="0" dirty="0" err="1">
                <a:solidFill>
                  <a:schemeClr val="bg1"/>
                </a:solidFill>
                <a:latin typeface="Microsoft YaHei" panose="020B0503020204020204" pitchFamily="34" charset="-122"/>
                <a:ea typeface="Microsoft YaHei" panose="020B0503020204020204" pitchFamily="34" charset="-122"/>
              </a:rPr>
              <a:t>openGauss</a:t>
            </a:r>
            <a:r>
              <a:rPr kumimoji="1" lang="zh-CN" altLang="en-US" sz="1000" kern="0" dirty="0">
                <a:solidFill>
                  <a:schemeClr val="bg1"/>
                </a:solidFill>
                <a:latin typeface="Microsoft YaHei" panose="020B0503020204020204" pitchFamily="34" charset="-122"/>
                <a:ea typeface="Microsoft YaHei" panose="020B0503020204020204" pitchFamily="34" charset="-122"/>
              </a:rPr>
              <a:t>引入基于</a:t>
            </a:r>
            <a:r>
              <a:rPr kumimoji="1" lang="en-US" altLang="zh-CN" sz="1000" kern="0" dirty="0" err="1">
                <a:solidFill>
                  <a:schemeClr val="bg1"/>
                </a:solidFill>
                <a:latin typeface="Microsoft YaHei" panose="020B0503020204020204" pitchFamily="34" charset="-122"/>
                <a:ea typeface="Microsoft YaHei" panose="020B0503020204020204" pitchFamily="34" charset="-122"/>
              </a:rPr>
              <a:t>Paxos</a:t>
            </a:r>
            <a:r>
              <a:rPr kumimoji="1" lang="zh-CN" altLang="en-US" sz="1000" kern="0" dirty="0">
                <a:solidFill>
                  <a:schemeClr val="bg1"/>
                </a:solidFill>
                <a:latin typeface="Microsoft YaHei" panose="020B0503020204020204" pitchFamily="34" charset="-122"/>
                <a:ea typeface="Microsoft YaHei" panose="020B0503020204020204" pitchFamily="34" charset="-122"/>
              </a:rPr>
              <a:t>协议的</a:t>
            </a:r>
            <a:r>
              <a:rPr kumimoji="1" lang="en-US" altLang="zh-CN" sz="1000" kern="0" dirty="0">
                <a:solidFill>
                  <a:schemeClr val="bg1"/>
                </a:solidFill>
                <a:latin typeface="Microsoft YaHei" panose="020B0503020204020204" pitchFamily="34" charset="-122"/>
                <a:ea typeface="Microsoft YaHei" panose="020B0503020204020204" pitchFamily="34" charset="-122"/>
              </a:rPr>
              <a:t>DCF</a:t>
            </a:r>
            <a:r>
              <a:rPr kumimoji="1" lang="zh-CN" altLang="en-US" sz="1000" kern="0" dirty="0">
                <a:solidFill>
                  <a:schemeClr val="bg1"/>
                </a:solidFill>
                <a:latin typeface="Microsoft YaHei" panose="020B0503020204020204" pitchFamily="34" charset="-122"/>
                <a:ea typeface="Microsoft YaHei" panose="020B0503020204020204" pitchFamily="34" charset="-122"/>
              </a:rPr>
              <a:t>组件，能够保证数据一致性的同时，在高可用方面得到极大增强，主要包括：</a:t>
            </a:r>
            <a:endParaRPr kumimoji="1" lang="en-US" altLang="zh-CN" sz="1000" kern="0" dirty="0">
              <a:solidFill>
                <a:schemeClr val="bg1"/>
              </a:solidFill>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solidFill>
                  <a:schemeClr val="bg1"/>
                </a:solidFill>
                <a:latin typeface="Microsoft YaHei" panose="020B0503020204020204" pitchFamily="34" charset="-122"/>
                <a:ea typeface="Microsoft YaHei" panose="020B0503020204020204" pitchFamily="34" charset="-122"/>
              </a:rPr>
              <a:t>通过自仲裁、多数派选主能力摆脱第三方仲裁组件，极大缩短</a:t>
            </a:r>
            <a:r>
              <a:rPr kumimoji="1" lang="en-US" altLang="zh-CN" sz="1000" kern="0" dirty="0">
                <a:solidFill>
                  <a:schemeClr val="bg1"/>
                </a:solidFill>
                <a:latin typeface="Microsoft YaHei" panose="020B0503020204020204" pitchFamily="34" charset="-122"/>
                <a:ea typeface="Microsoft YaHei" panose="020B0503020204020204" pitchFamily="34" charset="-122"/>
              </a:rPr>
              <a:t>RTO</a:t>
            </a:r>
            <a:r>
              <a:rPr kumimoji="1" lang="zh-CN" altLang="en-US" sz="1000" kern="0" dirty="0">
                <a:solidFill>
                  <a:schemeClr val="bg1"/>
                </a:solidFill>
                <a:latin typeface="Microsoft YaHei" panose="020B0503020204020204" pitchFamily="34" charset="-122"/>
                <a:ea typeface="Microsoft YaHei" panose="020B0503020204020204" pitchFamily="34" charset="-122"/>
              </a:rPr>
              <a:t>时间，且可预防任何故障下的脑裂双主</a:t>
            </a:r>
            <a:endParaRPr kumimoji="1" lang="en-US" altLang="zh-CN" sz="1000" kern="0" dirty="0">
              <a:solidFill>
                <a:schemeClr val="bg1"/>
              </a:solidFill>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solidFill>
                  <a:schemeClr val="bg1"/>
                </a:solidFill>
                <a:latin typeface="Microsoft YaHei" panose="020B0503020204020204" pitchFamily="34" charset="-122"/>
                <a:ea typeface="Microsoft YaHei" panose="020B0503020204020204" pitchFamily="34" charset="-122"/>
              </a:rPr>
              <a:t>基于</a:t>
            </a:r>
            <a:r>
              <a:rPr kumimoji="1" lang="en-US" altLang="zh-CN" sz="1000" kern="0" dirty="0" err="1">
                <a:solidFill>
                  <a:schemeClr val="bg1"/>
                </a:solidFill>
                <a:latin typeface="Microsoft YaHei" panose="020B0503020204020204" pitchFamily="34" charset="-122"/>
                <a:ea typeface="Microsoft YaHei" panose="020B0503020204020204" pitchFamily="34" charset="-122"/>
              </a:rPr>
              <a:t>Paxos</a:t>
            </a:r>
            <a:r>
              <a:rPr kumimoji="1" lang="zh-CN" altLang="en-US" sz="1000" kern="0" dirty="0">
                <a:solidFill>
                  <a:schemeClr val="bg1"/>
                </a:solidFill>
                <a:latin typeface="Microsoft YaHei" panose="020B0503020204020204" pitchFamily="34" charset="-122"/>
                <a:ea typeface="Microsoft YaHei" panose="020B0503020204020204" pitchFamily="34" charset="-122"/>
              </a:rPr>
              <a:t>协议拓展的多样化节点角色，能够提供节点同步、同异步混合部署等多种集群部署方式</a:t>
            </a:r>
            <a:endParaRPr kumimoji="1" lang="en-US" altLang="zh-CN" sz="1000" kern="0" dirty="0">
              <a:solidFill>
                <a:schemeClr val="bg1"/>
              </a:solidFill>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solidFill>
                  <a:schemeClr val="bg1"/>
                </a:solidFill>
                <a:latin typeface="Microsoft YaHei" panose="020B0503020204020204" pitchFamily="34" charset="-122"/>
                <a:ea typeface="Microsoft YaHei" panose="020B0503020204020204" pitchFamily="34" charset="-122"/>
              </a:rPr>
              <a:t>高性能、低时延的复制能力，使得</a:t>
            </a:r>
            <a:r>
              <a:rPr kumimoji="1" lang="en-US" altLang="zh-CN" sz="1000" kern="0" dirty="0" err="1">
                <a:solidFill>
                  <a:schemeClr val="bg1"/>
                </a:solidFill>
                <a:latin typeface="Microsoft YaHei" panose="020B0503020204020204" pitchFamily="34" charset="-122"/>
                <a:ea typeface="Microsoft YaHei" panose="020B0503020204020204" pitchFamily="34" charset="-122"/>
              </a:rPr>
              <a:t>openGauss</a:t>
            </a:r>
            <a:r>
              <a:rPr kumimoji="1" lang="zh-CN" altLang="en-US" sz="1000" kern="0" dirty="0">
                <a:solidFill>
                  <a:schemeClr val="bg1"/>
                </a:solidFill>
                <a:latin typeface="Microsoft YaHei" panose="020B0503020204020204" pitchFamily="34" charset="-122"/>
                <a:ea typeface="Microsoft YaHei" panose="020B0503020204020204" pitchFamily="34" charset="-122"/>
              </a:rPr>
              <a:t>在高可用方面得到极大增强的同时，还提升了主备节点间日志复制效率，提升系统最大吞吐能力</a:t>
            </a:r>
            <a:endParaRPr kumimoji="1" lang="en-US" altLang="zh-CN" sz="1000" kern="0" dirty="0">
              <a:solidFill>
                <a:schemeClr val="bg1"/>
              </a:solidFill>
              <a:latin typeface="Microsoft YaHei" panose="020B0503020204020204" pitchFamily="34" charset="-122"/>
              <a:ea typeface="Microsoft YaHei" panose="020B0503020204020204" pitchFamily="34" charset="-122"/>
            </a:endParaRPr>
          </a:p>
          <a:p>
            <a:pPr marL="171450" indent="-171450">
              <a:lnSpc>
                <a:spcPct val="150000"/>
              </a:lnSpc>
              <a:buClr>
                <a:schemeClr val="tx1"/>
              </a:buClr>
              <a:buFont typeface="Wingdings" panose="05000000000000000000" pitchFamily="2" charset="2"/>
              <a:buChar char="Ø"/>
            </a:pPr>
            <a:endParaRPr lang="en-US" altLang="zh-CN" sz="1000" dirty="0">
              <a:latin typeface="Microsoft YaHei" panose="020B0503020204020204" pitchFamily="34" charset="-122"/>
              <a:ea typeface="Microsoft YaHei" panose="020B0503020204020204" pitchFamily="34" charset="-122"/>
            </a:endParaRPr>
          </a:p>
        </p:txBody>
      </p:sp>
      <p:grpSp>
        <p:nvGrpSpPr>
          <p:cNvPr id="65" name="组合 64"/>
          <p:cNvGrpSpPr/>
          <p:nvPr/>
        </p:nvGrpSpPr>
        <p:grpSpPr>
          <a:xfrm>
            <a:off x="238976" y="1280002"/>
            <a:ext cx="3457739" cy="1809310"/>
            <a:chOff x="603988" y="1043155"/>
            <a:chExt cx="3458639" cy="1809781"/>
          </a:xfrm>
        </p:grpSpPr>
        <p:pic>
          <p:nvPicPr>
            <p:cNvPr id="70" name="图片 69"/>
            <p:cNvPicPr>
              <a:picLocks noChangeAspect="1"/>
            </p:cNvPicPr>
            <p:nvPr/>
          </p:nvPicPr>
          <p:blipFill>
            <a:blip r:embed="rId1"/>
            <a:stretch>
              <a:fillRect/>
            </a:stretch>
          </p:blipFill>
          <p:spPr>
            <a:xfrm>
              <a:off x="603988" y="1257727"/>
              <a:ext cx="3458639" cy="1595209"/>
            </a:xfrm>
            <a:prstGeom prst="rect">
              <a:avLst/>
            </a:prstGeom>
          </p:spPr>
        </p:pic>
        <p:sp>
          <p:nvSpPr>
            <p:cNvPr id="71" name="矩形 70"/>
            <p:cNvSpPr/>
            <p:nvPr/>
          </p:nvSpPr>
          <p:spPr>
            <a:xfrm>
              <a:off x="1499683" y="1043155"/>
              <a:ext cx="1667248" cy="261610"/>
            </a:xfrm>
            <a:prstGeom prst="rect">
              <a:avLst/>
            </a:prstGeom>
          </p:spPr>
          <p:txBody>
            <a:bodyPr wrap="square">
              <a:spAutoFit/>
            </a:bodyPr>
            <a:lstStyle/>
            <a:p>
              <a:pPr defTabSz="914400">
                <a:defRPr/>
              </a:pPr>
              <a:r>
                <a:rPr kumimoji="1" lang="en-US" altLang="zh-CN" sz="1100" kern="0" dirty="0" err="1">
                  <a:solidFill>
                    <a:schemeClr val="bg1"/>
                  </a:solidFill>
                  <a:latin typeface="Microsoft YaHei" panose="020B0503020204020204" pitchFamily="34" charset="-122"/>
                  <a:ea typeface="Microsoft YaHei" panose="020B0503020204020204" pitchFamily="34" charset="-122"/>
                </a:rPr>
                <a:t>openGauss</a:t>
              </a:r>
              <a:r>
                <a:rPr kumimoji="1" lang="zh-CN" altLang="en-US" sz="1100" kern="0" dirty="0">
                  <a:solidFill>
                    <a:schemeClr val="bg1"/>
                  </a:solidFill>
                  <a:latin typeface="Microsoft YaHei" panose="020B0503020204020204" pitchFamily="34" charset="-122"/>
                  <a:ea typeface="Microsoft YaHei" panose="020B0503020204020204" pitchFamily="34" charset="-122"/>
                </a:rPr>
                <a:t>部署示意图</a:t>
              </a:r>
              <a:endParaRPr kumimoji="1" lang="zh-CN" altLang="en-US" sz="1100" kern="0" dirty="0">
                <a:solidFill>
                  <a:schemeClr val="bg1"/>
                </a:solidFill>
                <a:latin typeface="Microsoft YaHei" panose="020B0503020204020204" pitchFamily="34" charset="-122"/>
                <a:ea typeface="Microsoft YaHei" panose="020B0503020204020204" pitchFamily="34" charset="-122"/>
              </a:endParaRPr>
            </a:p>
          </p:txBody>
        </p:sp>
      </p:grpSp>
      <p:sp>
        <p:nvSpPr>
          <p:cNvPr id="72" name="矩形 71"/>
          <p:cNvSpPr/>
          <p:nvPr/>
        </p:nvSpPr>
        <p:spPr>
          <a:xfrm>
            <a:off x="1644283" y="3303828"/>
            <a:ext cx="922406" cy="261542"/>
          </a:xfrm>
          <a:prstGeom prst="rect">
            <a:avLst/>
          </a:prstGeom>
        </p:spPr>
        <p:txBody>
          <a:bodyPr wrap="square">
            <a:spAutoFit/>
          </a:bodyPr>
          <a:lstStyle/>
          <a:p>
            <a:pPr defTabSz="914400">
              <a:defRPr/>
            </a:pPr>
            <a:r>
              <a:rPr kumimoji="1" lang="zh-CN" altLang="en-US" sz="1100" kern="0" dirty="0">
                <a:solidFill>
                  <a:schemeClr val="bg1"/>
                </a:solidFill>
                <a:latin typeface="Microsoft YaHei" panose="020B0503020204020204" pitchFamily="34" charset="-122"/>
                <a:ea typeface="Microsoft YaHei" panose="020B0503020204020204" pitchFamily="34" charset="-122"/>
              </a:rPr>
              <a:t>运行架构</a:t>
            </a:r>
            <a:endParaRPr kumimoji="1" lang="zh-CN" altLang="en-US" sz="1100" kern="0" dirty="0">
              <a:solidFill>
                <a:schemeClr val="bg1"/>
              </a:solidFill>
              <a:latin typeface="Microsoft YaHei" panose="020B0503020204020204" pitchFamily="34" charset="-122"/>
              <a:ea typeface="Microsoft YaHei" panose="020B0503020204020204" pitchFamily="34" charset="-122"/>
            </a:endParaRPr>
          </a:p>
        </p:txBody>
      </p:sp>
      <p:pic>
        <p:nvPicPr>
          <p:cNvPr id="73" name="图片 72"/>
          <p:cNvPicPr>
            <a:picLocks noChangeAspect="1"/>
          </p:cNvPicPr>
          <p:nvPr/>
        </p:nvPicPr>
        <p:blipFill>
          <a:blip r:embed="rId2"/>
          <a:stretch>
            <a:fillRect/>
          </a:stretch>
        </p:blipFill>
        <p:spPr>
          <a:xfrm>
            <a:off x="375609" y="3640836"/>
            <a:ext cx="3459754" cy="2507331"/>
          </a:xfrm>
          <a:prstGeom prst="rect">
            <a:avLst/>
          </a:prstGeom>
        </p:spPr>
      </p:pic>
      <p:grpSp>
        <p:nvGrpSpPr>
          <p:cNvPr id="74" name="组合 73"/>
          <p:cNvGrpSpPr/>
          <p:nvPr/>
        </p:nvGrpSpPr>
        <p:grpSpPr>
          <a:xfrm>
            <a:off x="4355258" y="3303828"/>
            <a:ext cx="3266704" cy="3126480"/>
            <a:chOff x="8445533" y="1344932"/>
            <a:chExt cx="3361004" cy="5712331"/>
          </a:xfrm>
        </p:grpSpPr>
        <p:sp>
          <p:nvSpPr>
            <p:cNvPr id="75" name="同侧圆角矩形 140"/>
            <p:cNvSpPr/>
            <p:nvPr/>
          </p:nvSpPr>
          <p:spPr bwMode="auto">
            <a:xfrm>
              <a:off x="8445533" y="1344932"/>
              <a:ext cx="3244990" cy="5169863"/>
            </a:xfrm>
            <a:prstGeom prst="round2SameRect">
              <a:avLst>
                <a:gd name="adj1" fmla="val 0"/>
                <a:gd name="adj2" fmla="val 0"/>
              </a:avLst>
            </a:prstGeom>
            <a:solidFill>
              <a:sysClr val="window" lastClr="FFFFFF"/>
            </a:solidFill>
            <a:ln w="12700" algn="ctr">
              <a:noFill/>
              <a:round/>
            </a:ln>
            <a:effectLst>
              <a:outerShdw blurRad="63500" sx="101000" sy="101000" algn="ctr" rotWithShape="0">
                <a:prstClr val="black">
                  <a:alpha val="20000"/>
                </a:prstClr>
              </a:outerShdw>
            </a:effectLst>
          </p:spPr>
          <p:txBody>
            <a:bodyPr wrap="none" lIns="72503" tIns="36253" rIns="72503" bIns="36253" anchor="ctr"/>
            <a:lstStyle/>
            <a:p>
              <a:pPr defTabSz="1218565" eaLnBrk="0" hangingPunct="0">
                <a:buClr>
                  <a:srgbClr val="990000"/>
                </a:buClr>
                <a:buSzPct val="60000"/>
                <a:defRPr/>
              </a:pPr>
              <a:endParaRPr lang="zh-CN" altLang="zh-CN" sz="12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6" name="矩形 75"/>
            <p:cNvSpPr/>
            <p:nvPr/>
          </p:nvSpPr>
          <p:spPr>
            <a:xfrm>
              <a:off x="8465856" y="1361399"/>
              <a:ext cx="3340681" cy="5695864"/>
            </a:xfrm>
            <a:prstGeom prst="rect">
              <a:avLst/>
            </a:prstGeom>
          </p:spPr>
          <p:txBody>
            <a:bodyPr wrap="square">
              <a:spAutoFit/>
            </a:bodyPr>
            <a:lstStyle/>
            <a:p>
              <a:pPr defTabSz="914400">
                <a:lnSpc>
                  <a:spcPct val="150000"/>
                </a:lnSpc>
                <a:defRPr/>
              </a:pPr>
              <a:r>
                <a:rPr kumimoji="1" lang="zh-CN" altLang="en-US" sz="1000" kern="0" dirty="0" smtClean="0">
                  <a:latin typeface="Microsoft YaHei" panose="020B0503020204020204" pitchFamily="34" charset="-122"/>
                  <a:ea typeface="Microsoft YaHei" panose="020B0503020204020204" pitchFamily="34" charset="-122"/>
                </a:rPr>
                <a:t>关键</a:t>
              </a:r>
              <a:r>
                <a:rPr kumimoji="1" lang="zh-CN" altLang="en-US" sz="1000" kern="0" dirty="0">
                  <a:latin typeface="Microsoft YaHei" panose="020B0503020204020204" pitchFamily="34" charset="-122"/>
                  <a:ea typeface="Microsoft YaHei" panose="020B0503020204020204" pitchFamily="34" charset="-122"/>
                </a:rPr>
                <a:t>设计</a:t>
              </a:r>
              <a:r>
                <a:rPr kumimoji="1" lang="zh-CN" altLang="en-US" sz="1000" kern="0" dirty="0" smtClean="0">
                  <a:latin typeface="Microsoft YaHei" panose="020B0503020204020204" pitchFamily="34" charset="-122"/>
                  <a:ea typeface="Microsoft YaHei" panose="020B0503020204020204" pitchFamily="34" charset="-122"/>
                </a:rPr>
                <a:t>：</a:t>
              </a:r>
              <a:endParaRPr kumimoji="1" lang="en-US" altLang="zh-CN" sz="1000" kern="0" dirty="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smtClean="0">
                  <a:latin typeface="Microsoft YaHei" panose="020B0503020204020204" pitchFamily="34" charset="-122"/>
                  <a:ea typeface="Microsoft YaHei" panose="020B0503020204020204" pitchFamily="34" charset="-122"/>
                </a:rPr>
                <a:t>支持自选主</a:t>
              </a:r>
              <a:endParaRPr kumimoji="1" lang="en-US" altLang="zh-CN" sz="1000" kern="0" dirty="0" smtClean="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smtClean="0">
                  <a:latin typeface="Microsoft YaHei" panose="020B0503020204020204" pitchFamily="34" charset="-122"/>
                  <a:ea typeface="Microsoft YaHei" panose="020B0503020204020204" pitchFamily="34" charset="-122"/>
                </a:rPr>
                <a:t>支持异步多线程框架和无锁</a:t>
              </a:r>
              <a:r>
                <a:rPr kumimoji="1" lang="en-US" altLang="zh-CN" sz="1000" kern="0" dirty="0" smtClean="0">
                  <a:latin typeface="Microsoft YaHei" panose="020B0503020204020204" pitchFamily="34" charset="-122"/>
                  <a:ea typeface="Microsoft YaHei" panose="020B0503020204020204" pitchFamily="34" charset="-122"/>
                </a:rPr>
                <a:t>cache</a:t>
              </a:r>
              <a:r>
                <a:rPr kumimoji="1" lang="zh-CN" altLang="en-US" sz="1000" kern="0" dirty="0" smtClean="0">
                  <a:latin typeface="Microsoft YaHei" panose="020B0503020204020204" pitchFamily="34" charset="-122"/>
                  <a:ea typeface="Microsoft YaHei" panose="020B0503020204020204" pitchFamily="34" charset="-122"/>
                </a:rPr>
                <a:t>设计</a:t>
              </a:r>
              <a:endParaRPr kumimoji="1" lang="zh-CN" altLang="en-US" sz="1000" kern="0" dirty="0" smtClean="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smtClean="0">
                  <a:latin typeface="Microsoft YaHei" panose="020B0503020204020204" pitchFamily="34" charset="-122"/>
                  <a:ea typeface="Microsoft YaHei" panose="020B0503020204020204" pitchFamily="34" charset="-122"/>
                </a:rPr>
                <a:t>支持多级</a:t>
              </a:r>
              <a:r>
                <a:rPr kumimoji="1" lang="en-US" altLang="zh-CN" sz="1000" kern="0" dirty="0" smtClean="0">
                  <a:latin typeface="Microsoft YaHei" panose="020B0503020204020204" pitchFamily="34" charset="-122"/>
                  <a:ea typeface="Microsoft YaHei" panose="020B0503020204020204" pitchFamily="34" charset="-122"/>
                </a:rPr>
                <a:t>batch</a:t>
              </a:r>
              <a:r>
                <a:rPr kumimoji="1" lang="zh-CN" altLang="en-US" sz="1000" kern="0" dirty="0" smtClean="0">
                  <a:latin typeface="Microsoft YaHei" panose="020B0503020204020204" pitchFamily="34" charset="-122"/>
                  <a:ea typeface="Microsoft YaHei" panose="020B0503020204020204" pitchFamily="34" charset="-122"/>
                </a:rPr>
                <a:t>、</a:t>
              </a:r>
              <a:r>
                <a:rPr kumimoji="1" lang="en-US" altLang="zh-CN" sz="1000" kern="0" dirty="0" smtClean="0">
                  <a:latin typeface="Microsoft YaHei" panose="020B0503020204020204" pitchFamily="34" charset="-122"/>
                  <a:ea typeface="Microsoft YaHei" panose="020B0503020204020204" pitchFamily="34" charset="-122"/>
                </a:rPr>
                <a:t>pipeline</a:t>
              </a:r>
              <a:r>
                <a:rPr kumimoji="1" lang="zh-CN" altLang="en-US" sz="1000" kern="0" dirty="0" smtClean="0">
                  <a:latin typeface="Microsoft YaHei" panose="020B0503020204020204" pitchFamily="34" charset="-122"/>
                  <a:ea typeface="Microsoft YaHei" panose="020B0503020204020204" pitchFamily="34" charset="-122"/>
                </a:rPr>
                <a:t>操作，以及日志压缩能力</a:t>
              </a:r>
              <a:endParaRPr kumimoji="1" lang="en-US" altLang="zh-CN" sz="1000" kern="0" dirty="0" smtClean="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smtClean="0">
                  <a:latin typeface="Microsoft YaHei" panose="020B0503020204020204" pitchFamily="34" charset="-122"/>
                  <a:ea typeface="Microsoft YaHei" panose="020B0503020204020204" pitchFamily="34" charset="-122"/>
                </a:rPr>
                <a:t>支持日志多</a:t>
              </a:r>
              <a:r>
                <a:rPr kumimoji="1" lang="zh-CN" altLang="en-US" sz="1000" kern="0" dirty="0">
                  <a:latin typeface="Microsoft YaHei" panose="020B0503020204020204" pitchFamily="34" charset="-122"/>
                  <a:ea typeface="Microsoft YaHei" panose="020B0503020204020204" pitchFamily="34" charset="-122"/>
                </a:rPr>
                <a:t>流</a:t>
              </a:r>
              <a:r>
                <a:rPr kumimoji="1" lang="zh-CN" altLang="en-US" sz="1000" kern="0" dirty="0" smtClean="0">
                  <a:latin typeface="Microsoft YaHei" panose="020B0503020204020204" pitchFamily="34" charset="-122"/>
                  <a:ea typeface="Microsoft YaHei" panose="020B0503020204020204" pitchFamily="34" charset="-122"/>
                </a:rPr>
                <a:t>多复制</a:t>
              </a:r>
              <a:endParaRPr kumimoji="1" lang="en-US" altLang="zh-CN" sz="1000" kern="0" dirty="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latin typeface="Microsoft YaHei" panose="020B0503020204020204" pitchFamily="34" charset="-122"/>
                  <a:ea typeface="Microsoft YaHei" panose="020B0503020204020204" pitchFamily="34" charset="-122"/>
                </a:rPr>
                <a:t>不同分区主备副本可以在同一节点，方便实现负载均衡和异地多</a:t>
              </a:r>
              <a:r>
                <a:rPr kumimoji="1" lang="zh-CN" altLang="en-US" sz="1000" kern="0" dirty="0" smtClean="0">
                  <a:latin typeface="Microsoft YaHei" panose="020B0503020204020204" pitchFamily="34" charset="-122"/>
                  <a:ea typeface="Microsoft YaHei" panose="020B0503020204020204" pitchFamily="34" charset="-122"/>
                </a:rPr>
                <a:t>活</a:t>
              </a:r>
              <a:endParaRPr kumimoji="1" lang="en-US" altLang="zh-CN" sz="1000" kern="0" dirty="0" smtClean="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latin typeface="Microsoft YaHei" panose="020B0503020204020204" pitchFamily="34" charset="-122"/>
                  <a:ea typeface="Microsoft YaHei" panose="020B0503020204020204" pitchFamily="34" charset="-122"/>
                </a:rPr>
                <a:t>基于网络带宽及网络时延自动探测的流控算法</a:t>
              </a:r>
              <a:endParaRPr kumimoji="1" lang="en-US" altLang="zh-CN" sz="1000" kern="0" dirty="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latin typeface="Microsoft YaHei" panose="020B0503020204020204" pitchFamily="34" charset="-122"/>
                  <a:ea typeface="Microsoft YaHei" panose="020B0503020204020204" pitchFamily="34" charset="-122"/>
                </a:rPr>
                <a:t>支持</a:t>
              </a:r>
              <a:r>
                <a:rPr kumimoji="1" lang="en-US" altLang="zh-CN" sz="1000" kern="0" dirty="0">
                  <a:latin typeface="Microsoft YaHei" panose="020B0503020204020204" pitchFamily="34" charset="-122"/>
                  <a:ea typeface="Microsoft YaHei" panose="020B0503020204020204" pitchFamily="34" charset="-122"/>
                </a:rPr>
                <a:t>batch size</a:t>
              </a:r>
              <a:r>
                <a:rPr kumimoji="1" lang="zh-CN" altLang="en-US" sz="1000" kern="0" dirty="0">
                  <a:latin typeface="Microsoft YaHei" panose="020B0503020204020204" pitchFamily="34" charset="-122"/>
                  <a:ea typeface="Microsoft YaHei" panose="020B0503020204020204" pitchFamily="34" charset="-122"/>
                </a:rPr>
                <a:t>、</a:t>
              </a:r>
              <a:r>
                <a:rPr kumimoji="1" lang="en-US" altLang="zh-CN" sz="1000" kern="0" dirty="0">
                  <a:latin typeface="Microsoft YaHei" panose="020B0503020204020204" pitchFamily="34" charset="-122"/>
                  <a:ea typeface="Microsoft YaHei" panose="020B0503020204020204" pitchFamily="34" charset="-122"/>
                </a:rPr>
                <a:t> pipeline</a:t>
              </a:r>
              <a:r>
                <a:rPr kumimoji="1" lang="zh-CN" altLang="en-US" sz="1000" kern="0" dirty="0">
                  <a:latin typeface="Microsoft YaHei" panose="020B0503020204020204" pitchFamily="34" charset="-122"/>
                  <a:ea typeface="Microsoft YaHei" panose="020B0503020204020204" pitchFamily="34" charset="-122"/>
                </a:rPr>
                <a:t>并发数自适应调整，提升系统最大</a:t>
              </a:r>
              <a:r>
                <a:rPr kumimoji="1" lang="zh-CN" altLang="en-US" sz="1000" kern="0" dirty="0" smtClean="0">
                  <a:latin typeface="Microsoft YaHei" panose="020B0503020204020204" pitchFamily="34" charset="-122"/>
                  <a:ea typeface="Microsoft YaHei" panose="020B0503020204020204" pitchFamily="34" charset="-122"/>
                </a:rPr>
                <a:t>吞吐量</a:t>
              </a:r>
              <a:endParaRPr kumimoji="1" lang="en-US" altLang="zh-CN" sz="1000" kern="0" dirty="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endParaRPr kumimoji="1" lang="en-US" altLang="zh-CN" sz="1000" kern="0" dirty="0">
                <a:latin typeface="Microsoft YaHei" panose="020B0503020204020204" pitchFamily="34" charset="-122"/>
                <a:ea typeface="Microsoft YaHei" panose="020B0503020204020204" pitchFamily="34" charset="-122"/>
              </a:endParaRPr>
            </a:p>
          </p:txBody>
        </p:sp>
      </p:grpSp>
      <p:grpSp>
        <p:nvGrpSpPr>
          <p:cNvPr id="77" name="组合 76"/>
          <p:cNvGrpSpPr/>
          <p:nvPr/>
        </p:nvGrpSpPr>
        <p:grpSpPr>
          <a:xfrm>
            <a:off x="8002510" y="3687648"/>
            <a:ext cx="3266704" cy="2061935"/>
            <a:chOff x="4672806" y="1374949"/>
            <a:chExt cx="3350951" cy="2347779"/>
          </a:xfrm>
        </p:grpSpPr>
        <p:sp>
          <p:nvSpPr>
            <p:cNvPr id="78" name="同侧圆角矩形 140"/>
            <p:cNvSpPr/>
            <p:nvPr/>
          </p:nvSpPr>
          <p:spPr bwMode="auto">
            <a:xfrm>
              <a:off x="4672806" y="1374949"/>
              <a:ext cx="3340681" cy="2087158"/>
            </a:xfrm>
            <a:prstGeom prst="round2SameRect">
              <a:avLst>
                <a:gd name="adj1" fmla="val 0"/>
                <a:gd name="adj2" fmla="val 0"/>
              </a:avLst>
            </a:prstGeom>
            <a:solidFill>
              <a:sysClr val="window" lastClr="FFFFFF"/>
            </a:solidFill>
            <a:ln w="12700" algn="ctr">
              <a:noFill/>
              <a:round/>
            </a:ln>
            <a:effectLst>
              <a:outerShdw blurRad="63500" sx="101000" sy="101000" algn="ctr" rotWithShape="0">
                <a:prstClr val="black">
                  <a:alpha val="20000"/>
                </a:prstClr>
              </a:outerShdw>
            </a:effectLst>
          </p:spPr>
          <p:txBody>
            <a:bodyPr wrap="none" lIns="72503" tIns="36253" rIns="72503" bIns="36253" anchor="ctr"/>
            <a:lstStyle/>
            <a:p>
              <a:pPr defTabSz="1218565" eaLnBrk="0" hangingPunct="0">
                <a:buClr>
                  <a:srgbClr val="990000"/>
                </a:buClr>
                <a:buSzPct val="60000"/>
                <a:defRPr/>
              </a:pPr>
              <a:endParaRPr lang="zh-CN" altLang="zh-CN" sz="1200" kern="0" dirty="0">
                <a:solidFill>
                  <a:srgbClr val="000000"/>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9" name="矩形 78"/>
            <p:cNvSpPr/>
            <p:nvPr/>
          </p:nvSpPr>
          <p:spPr>
            <a:xfrm>
              <a:off x="4683076" y="1479891"/>
              <a:ext cx="3340681" cy="2242837"/>
            </a:xfrm>
            <a:prstGeom prst="rect">
              <a:avLst/>
            </a:prstGeom>
          </p:spPr>
          <p:txBody>
            <a:bodyPr wrap="square">
              <a:spAutoFit/>
            </a:bodyPr>
            <a:lstStyle/>
            <a:p>
              <a:pPr defTabSz="914400">
                <a:lnSpc>
                  <a:spcPct val="120000"/>
                </a:lnSpc>
                <a:spcBef>
                  <a:spcPts val="600"/>
                </a:spcBef>
                <a:defRPr/>
              </a:pPr>
              <a:r>
                <a:rPr kumimoji="1" lang="zh-CN" altLang="en-US" sz="1000" kern="0" dirty="0" smtClean="0">
                  <a:latin typeface="Microsoft YaHei" panose="020B0503020204020204" pitchFamily="34" charset="-122"/>
                  <a:ea typeface="Microsoft YaHei" panose="020B0503020204020204" pitchFamily="34" charset="-122"/>
                </a:rPr>
                <a:t>下阶段演进：</a:t>
              </a:r>
              <a:endParaRPr kumimoji="1" lang="en-US" altLang="zh-CN" sz="1000" kern="0" dirty="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smtClean="0">
                  <a:latin typeface="Microsoft YaHei" panose="020B0503020204020204" pitchFamily="34" charset="-122"/>
                  <a:ea typeface="Microsoft YaHei" panose="020B0503020204020204" pitchFamily="34" charset="-122"/>
                </a:rPr>
                <a:t>权重</a:t>
              </a:r>
              <a:r>
                <a:rPr kumimoji="1" lang="zh-CN" altLang="en-US" sz="1000" kern="0" dirty="0">
                  <a:latin typeface="Microsoft YaHei" panose="020B0503020204020204" pitchFamily="34" charset="-122"/>
                  <a:ea typeface="Microsoft YaHei" panose="020B0503020204020204" pitchFamily="34" charset="-122"/>
                </a:rPr>
                <a:t>化选主：用户可以指定各节点选主优先级，按照优先级从高到低依次激活选</a:t>
              </a:r>
              <a:r>
                <a:rPr kumimoji="1" lang="zh-CN" altLang="en-US" sz="1000" kern="0" dirty="0" smtClean="0">
                  <a:latin typeface="Microsoft YaHei" panose="020B0503020204020204" pitchFamily="34" charset="-122"/>
                  <a:ea typeface="Microsoft YaHei" panose="020B0503020204020204" pitchFamily="34" charset="-122"/>
                </a:rPr>
                <a:t>主</a:t>
              </a:r>
              <a:endParaRPr kumimoji="1" lang="en-US" altLang="zh-CN" sz="1000" kern="0" dirty="0" smtClean="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latin typeface="Microsoft YaHei" panose="020B0503020204020204" pitchFamily="34" charset="-122"/>
                  <a:ea typeface="Microsoft YaHei" panose="020B0503020204020204" pitchFamily="34" charset="-122"/>
                </a:rPr>
                <a:t>支持日志空洞和并行离散日志复制</a:t>
              </a:r>
              <a:r>
                <a:rPr kumimoji="1" lang="zh-CN" altLang="en-US" sz="1000" kern="0" dirty="0" smtClean="0">
                  <a:latin typeface="Microsoft YaHei" panose="020B0503020204020204" pitchFamily="34" charset="-122"/>
                  <a:ea typeface="Microsoft YaHei" panose="020B0503020204020204" pitchFamily="34" charset="-122"/>
                </a:rPr>
                <a:t>能力</a:t>
              </a:r>
              <a:endParaRPr kumimoji="1" lang="en-US" altLang="zh-CN" sz="1000" kern="0" dirty="0" smtClean="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r>
                <a:rPr kumimoji="1" lang="zh-CN" altLang="en-US" sz="1000" kern="0" dirty="0">
                  <a:latin typeface="Microsoft YaHei" panose="020B0503020204020204" pitchFamily="34" charset="-122"/>
                  <a:ea typeface="Microsoft YaHei" panose="020B0503020204020204" pitchFamily="34" charset="-122"/>
                </a:rPr>
                <a:t>高性能网络通信，支持自定义拥塞控制算法的</a:t>
              </a:r>
              <a:r>
                <a:rPr kumimoji="1" lang="en-US" altLang="zh-CN" sz="1000" kern="0" dirty="0">
                  <a:latin typeface="Microsoft YaHei" panose="020B0503020204020204" pitchFamily="34" charset="-122"/>
                  <a:ea typeface="Microsoft YaHei" panose="020B0503020204020204" pitchFamily="34" charset="-122"/>
                </a:rPr>
                <a:t>TCP</a:t>
              </a:r>
              <a:r>
                <a:rPr kumimoji="1" lang="zh-CN" altLang="en-US" sz="1000" kern="0" dirty="0">
                  <a:latin typeface="Microsoft YaHei" panose="020B0503020204020204" pitchFamily="34" charset="-122"/>
                  <a:ea typeface="Microsoft YaHei" panose="020B0503020204020204" pitchFamily="34" charset="-122"/>
                </a:rPr>
                <a:t>通信及基于</a:t>
              </a:r>
              <a:r>
                <a:rPr kumimoji="1" lang="en-US" altLang="zh-CN" sz="1000" kern="0" dirty="0">
                  <a:latin typeface="Microsoft YaHei" panose="020B0503020204020204" pitchFamily="34" charset="-122"/>
                  <a:ea typeface="Microsoft YaHei" panose="020B0503020204020204" pitchFamily="34" charset="-122"/>
                </a:rPr>
                <a:t>UDP</a:t>
              </a:r>
              <a:r>
                <a:rPr kumimoji="1" lang="zh-CN" altLang="en-US" sz="1000" kern="0" dirty="0">
                  <a:latin typeface="Microsoft YaHei" panose="020B0503020204020204" pitchFamily="34" charset="-122"/>
                  <a:ea typeface="Microsoft YaHei" panose="020B0503020204020204" pitchFamily="34" charset="-122"/>
                </a:rPr>
                <a:t>协议的丢包重传</a:t>
              </a:r>
              <a:r>
                <a:rPr kumimoji="1" lang="zh-CN" altLang="en-US" sz="1000" kern="0" dirty="0" smtClean="0">
                  <a:latin typeface="Microsoft YaHei" panose="020B0503020204020204" pitchFamily="34" charset="-122"/>
                  <a:ea typeface="Microsoft YaHei" panose="020B0503020204020204" pitchFamily="34" charset="-122"/>
                </a:rPr>
                <a:t>能力</a:t>
              </a:r>
              <a:endParaRPr kumimoji="1" lang="zh-CN" altLang="en-US" sz="1000" kern="0" dirty="0">
                <a:latin typeface="Microsoft YaHei" panose="020B0503020204020204" pitchFamily="34" charset="-122"/>
                <a:ea typeface="Microsoft YaHei" panose="020B0503020204020204" pitchFamily="34" charset="-122"/>
              </a:endParaRPr>
            </a:p>
            <a:p>
              <a:pPr marL="171450" indent="-171450" defTabSz="914400">
                <a:lnSpc>
                  <a:spcPct val="150000"/>
                </a:lnSpc>
                <a:spcBef>
                  <a:spcPts val="600"/>
                </a:spcBef>
                <a:buFont typeface="Wingdings" panose="05000000000000000000" pitchFamily="2" charset="2"/>
                <a:buChar char="ü"/>
                <a:defRPr/>
              </a:pPr>
              <a:endParaRPr kumimoji="1" lang="zh-CN" altLang="en-US" sz="1000" kern="0" dirty="0">
                <a:latin typeface="Microsoft YaHei" panose="020B0503020204020204" pitchFamily="34" charset="-122"/>
                <a:ea typeface="Microsoft YaHei" panose="020B0503020204020204" pitchFamily="34" charset="-122"/>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877253" y="665625"/>
            <a:ext cx="6735898" cy="540000"/>
          </a:xfrm>
        </p:spPr>
        <p:txBody>
          <a:bodyPr/>
          <a:lstStyle/>
          <a:p>
            <a:r>
              <a:rPr lang="en-US" altLang="zh-CN" dirty="0" smtClean="0"/>
              <a:t>openGauss</a:t>
            </a:r>
            <a:r>
              <a:rPr lang="zh-CN" altLang="en-US" dirty="0"/>
              <a:t> </a:t>
            </a:r>
            <a:r>
              <a:rPr lang="zh-CN" altLang="en-US" dirty="0" smtClean="0"/>
              <a:t>目录</a:t>
            </a:r>
            <a:endParaRPr lang="zh-CN" altLang="en-US" dirty="0"/>
          </a:p>
        </p:txBody>
      </p:sp>
      <p:sp>
        <p:nvSpPr>
          <p:cNvPr id="23" name="文本占位符 2"/>
          <p:cNvSpPr>
            <a:spLocks noGrp="1"/>
          </p:cNvSpPr>
          <p:nvPr>
            <p:ph type="body" idx="10"/>
          </p:nvPr>
        </p:nvSpPr>
        <p:spPr>
          <a:xfrm>
            <a:off x="3017268" y="4459475"/>
            <a:ext cx="2791748" cy="540000"/>
          </a:xfrm>
        </p:spPr>
        <p:txBody>
          <a:bodyPr>
            <a:normAutofit/>
          </a:bodyPr>
          <a:lstStyle/>
          <a:p>
            <a:pPr marL="285750" indent="-285750">
              <a:buFont typeface="Wingdings" panose="05000000000000000000" pitchFamily="2" charset="2"/>
              <a:buChar char="Ø"/>
            </a:pPr>
            <a:r>
              <a:rPr lang="zh-CN" altLang="en-US" sz="1800" dirty="0" smtClean="0"/>
              <a:t>全密态等值查询原理</a:t>
            </a:r>
            <a:endParaRPr lang="zh-CN" altLang="en-US" sz="1800" dirty="0"/>
          </a:p>
        </p:txBody>
      </p:sp>
      <p:sp>
        <p:nvSpPr>
          <p:cNvPr id="24" name="文本占位符 3"/>
          <p:cNvSpPr>
            <a:spLocks noGrp="1"/>
          </p:cNvSpPr>
          <p:nvPr>
            <p:ph type="body" idx="11"/>
          </p:nvPr>
        </p:nvSpPr>
        <p:spPr>
          <a:xfrm>
            <a:off x="5646740" y="3331519"/>
            <a:ext cx="1715726" cy="540000"/>
          </a:xfrm>
        </p:spPr>
        <p:txBody>
          <a:bodyPr>
            <a:normAutofit/>
          </a:bodyPr>
          <a:lstStyle/>
          <a:p>
            <a:pPr marL="285750" indent="-285750">
              <a:buFont typeface="Wingdings" panose="05000000000000000000" pitchFamily="2" charset="2"/>
              <a:buChar char="Ø"/>
            </a:pPr>
            <a:r>
              <a:rPr lang="zh-CN" altLang="en-US" sz="1800" dirty="0"/>
              <a:t>线程池</a:t>
            </a:r>
            <a:r>
              <a:rPr lang="zh-CN" altLang="en-US" sz="1800" dirty="0" smtClean="0"/>
              <a:t>原理</a:t>
            </a:r>
            <a:endParaRPr lang="zh-CN" altLang="en-US" sz="1800" dirty="0"/>
          </a:p>
        </p:txBody>
      </p:sp>
      <p:sp>
        <p:nvSpPr>
          <p:cNvPr id="25" name="文本占位符 4"/>
          <p:cNvSpPr>
            <a:spLocks noGrp="1"/>
          </p:cNvSpPr>
          <p:nvPr>
            <p:ph type="body" idx="12"/>
          </p:nvPr>
        </p:nvSpPr>
        <p:spPr>
          <a:xfrm>
            <a:off x="3018049" y="4034650"/>
            <a:ext cx="2025220" cy="540000"/>
          </a:xfrm>
        </p:spPr>
        <p:txBody>
          <a:bodyPr>
            <a:normAutofit/>
          </a:bodyPr>
          <a:lstStyle/>
          <a:p>
            <a:pPr marL="285750" indent="-285750">
              <a:buFont typeface="Wingdings" panose="05000000000000000000" pitchFamily="2" charset="2"/>
              <a:buChar char="Ø"/>
            </a:pPr>
            <a:r>
              <a:rPr lang="zh-CN" altLang="en-US" sz="1800" dirty="0"/>
              <a:t>极致</a:t>
            </a:r>
            <a:r>
              <a:rPr lang="en-US" altLang="zh-CN" sz="1800" dirty="0" smtClean="0"/>
              <a:t>RTO</a:t>
            </a:r>
            <a:r>
              <a:rPr lang="zh-CN" altLang="en-US" sz="1800" dirty="0" smtClean="0"/>
              <a:t>优化</a:t>
            </a:r>
            <a:endParaRPr lang="zh-CN" altLang="en-US" sz="1800" dirty="0"/>
          </a:p>
        </p:txBody>
      </p:sp>
      <p:sp>
        <p:nvSpPr>
          <p:cNvPr id="26" name="文本占位符 5"/>
          <p:cNvSpPr>
            <a:spLocks noGrp="1"/>
          </p:cNvSpPr>
          <p:nvPr>
            <p:ph type="body" idx="13"/>
          </p:nvPr>
        </p:nvSpPr>
        <p:spPr>
          <a:xfrm>
            <a:off x="7911230" y="3331519"/>
            <a:ext cx="2123643" cy="540000"/>
          </a:xfrm>
        </p:spPr>
        <p:txBody>
          <a:bodyPr>
            <a:normAutofit/>
          </a:bodyPr>
          <a:lstStyle/>
          <a:p>
            <a:pPr marL="285750" indent="-285750">
              <a:buFont typeface="Wingdings" panose="05000000000000000000" pitchFamily="2" charset="2"/>
              <a:buChar char="Ø"/>
            </a:pPr>
            <a:r>
              <a:rPr lang="zh-CN" altLang="en-US" sz="1800" dirty="0" smtClean="0"/>
              <a:t>增量检查点原理</a:t>
            </a:r>
            <a:endParaRPr lang="zh-CN" altLang="en-US" sz="1800" dirty="0"/>
          </a:p>
        </p:txBody>
      </p:sp>
      <p:sp>
        <p:nvSpPr>
          <p:cNvPr id="27" name="文本占位符 2"/>
          <p:cNvSpPr txBox="1"/>
          <p:nvPr/>
        </p:nvSpPr>
        <p:spPr>
          <a:xfrm>
            <a:off x="1184334" y="2169821"/>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架构</a:t>
            </a:r>
            <a:endParaRPr lang="zh-CN" altLang="en-US" dirty="0"/>
          </a:p>
        </p:txBody>
      </p:sp>
      <p:sp>
        <p:nvSpPr>
          <p:cNvPr id="28" name="文本占位符 2"/>
          <p:cNvSpPr txBox="1"/>
          <p:nvPr/>
        </p:nvSpPr>
        <p:spPr>
          <a:xfrm>
            <a:off x="1182624" y="2783147"/>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b="1" dirty="0" smtClean="0"/>
              <a:t>openGauss </a:t>
            </a:r>
            <a:r>
              <a:rPr lang="zh-CN" altLang="en-US" b="1" dirty="0" smtClean="0"/>
              <a:t>核心技术及实践</a:t>
            </a:r>
            <a:endParaRPr lang="zh-CN" altLang="en-US" b="1" dirty="0"/>
          </a:p>
        </p:txBody>
      </p:sp>
      <p:sp>
        <p:nvSpPr>
          <p:cNvPr id="29" name="文本占位符 5"/>
          <p:cNvSpPr txBox="1"/>
          <p:nvPr/>
        </p:nvSpPr>
        <p:spPr>
          <a:xfrm>
            <a:off x="3028587" y="3315190"/>
            <a:ext cx="228116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a:t>NUMA</a:t>
            </a:r>
            <a:r>
              <a:rPr lang="zh-CN" altLang="en-US" sz="1800" dirty="0"/>
              <a:t>多</a:t>
            </a:r>
            <a:r>
              <a:rPr lang="zh-CN" altLang="en-US" sz="1800" dirty="0" smtClean="0"/>
              <a:t>核优化</a:t>
            </a:r>
            <a:endParaRPr lang="zh-CN" altLang="en-US" sz="1800" dirty="0"/>
          </a:p>
        </p:txBody>
      </p:sp>
      <p:sp>
        <p:nvSpPr>
          <p:cNvPr id="30" name="文本占位符 5"/>
          <p:cNvSpPr txBox="1"/>
          <p:nvPr/>
        </p:nvSpPr>
        <p:spPr>
          <a:xfrm>
            <a:off x="3045263" y="3645430"/>
            <a:ext cx="2988684"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a:t>行列混合引擎</a:t>
            </a:r>
            <a:endParaRPr lang="zh-CN" altLang="en-US" sz="1800" dirty="0"/>
          </a:p>
        </p:txBody>
      </p:sp>
      <p:sp>
        <p:nvSpPr>
          <p:cNvPr id="31" name="文本占位符 2"/>
          <p:cNvSpPr txBox="1"/>
          <p:nvPr/>
        </p:nvSpPr>
        <p:spPr>
          <a:xfrm>
            <a:off x="1180869" y="1522114"/>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开</a:t>
            </a:r>
            <a:r>
              <a:rPr lang="zh-CN" altLang="en-US" dirty="0" smtClean="0"/>
              <a:t>源社区介绍</a:t>
            </a:r>
            <a:endParaRPr lang="zh-CN" altLang="en-US" dirty="0"/>
          </a:p>
        </p:txBody>
      </p:sp>
      <p:sp>
        <p:nvSpPr>
          <p:cNvPr id="32" name="文本占位符 2"/>
          <p:cNvSpPr txBox="1"/>
          <p:nvPr/>
        </p:nvSpPr>
        <p:spPr>
          <a:xfrm>
            <a:off x="1137595" y="5512489"/>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未来技术发展方向</a:t>
            </a:r>
            <a:endParaRPr lang="zh-CN" altLang="en-US" dirty="0"/>
          </a:p>
        </p:txBody>
      </p:sp>
      <p:sp>
        <p:nvSpPr>
          <p:cNvPr id="33" name="文本占位符 5"/>
          <p:cNvSpPr txBox="1"/>
          <p:nvPr/>
        </p:nvSpPr>
        <p:spPr>
          <a:xfrm>
            <a:off x="5652595" y="3635371"/>
            <a:ext cx="241820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MOT</a:t>
            </a:r>
            <a:r>
              <a:rPr lang="zh-CN" altLang="en-US" sz="1800" dirty="0" smtClean="0"/>
              <a:t>内存表原理</a:t>
            </a:r>
            <a:endParaRPr lang="zh-CN" altLang="en-US" sz="1800" dirty="0"/>
          </a:p>
        </p:txBody>
      </p:sp>
      <p:sp>
        <p:nvSpPr>
          <p:cNvPr id="34" name="文本占位符 5"/>
          <p:cNvSpPr txBox="1"/>
          <p:nvPr/>
        </p:nvSpPr>
        <p:spPr>
          <a:xfrm>
            <a:off x="3024194"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AI4DB</a:t>
            </a:r>
            <a:r>
              <a:rPr lang="zh-CN" altLang="en-US" sz="1800" dirty="0" smtClean="0"/>
              <a:t>自治数据库</a:t>
            </a:r>
            <a:endParaRPr lang="zh-CN" altLang="en-US" sz="1800" dirty="0"/>
          </a:p>
        </p:txBody>
      </p:sp>
      <p:sp>
        <p:nvSpPr>
          <p:cNvPr id="35" name="文本占位符 5"/>
          <p:cNvSpPr txBox="1"/>
          <p:nvPr/>
        </p:nvSpPr>
        <p:spPr>
          <a:xfrm>
            <a:off x="1681660" y="331083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smtClean="0"/>
              <a:t>高性能</a:t>
            </a:r>
            <a:endParaRPr lang="zh-CN" altLang="en-US" sz="2000" dirty="0"/>
          </a:p>
        </p:txBody>
      </p:sp>
      <p:sp>
        <p:nvSpPr>
          <p:cNvPr id="36" name="文本占位符 5"/>
          <p:cNvSpPr txBox="1"/>
          <p:nvPr/>
        </p:nvSpPr>
        <p:spPr>
          <a:xfrm>
            <a:off x="1667804" y="4024345"/>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a:t>可用性</a:t>
            </a:r>
            <a:endParaRPr lang="zh-CN" altLang="en-US" sz="2000" dirty="0"/>
          </a:p>
        </p:txBody>
      </p:sp>
      <p:sp>
        <p:nvSpPr>
          <p:cNvPr id="37" name="文本占位符 5"/>
          <p:cNvSpPr txBox="1"/>
          <p:nvPr/>
        </p:nvSpPr>
        <p:spPr>
          <a:xfrm>
            <a:off x="1685121" y="444691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b="1" dirty="0" smtClean="0"/>
              <a:t>安全性</a:t>
            </a:r>
            <a:endParaRPr lang="zh-CN" altLang="en-US" sz="2000" b="1" dirty="0"/>
          </a:p>
        </p:txBody>
      </p:sp>
      <p:sp>
        <p:nvSpPr>
          <p:cNvPr id="38" name="文本占位符 5"/>
          <p:cNvSpPr txBox="1"/>
          <p:nvPr/>
        </p:nvSpPr>
        <p:spPr>
          <a:xfrm>
            <a:off x="1671265" y="4859086"/>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a:t>易运维</a:t>
            </a:r>
            <a:endParaRPr lang="zh-CN" altLang="en-US" sz="2000" dirty="0"/>
          </a:p>
        </p:txBody>
      </p:sp>
      <p:sp>
        <p:nvSpPr>
          <p:cNvPr id="39" name="文本占位符 4"/>
          <p:cNvSpPr txBox="1"/>
          <p:nvPr/>
        </p:nvSpPr>
        <p:spPr>
          <a:xfrm>
            <a:off x="7911230" y="3658999"/>
            <a:ext cx="2582860"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Inplace</a:t>
            </a:r>
            <a:r>
              <a:rPr lang="en-US" altLang="zh-CN" sz="1800" dirty="0" smtClean="0"/>
              <a:t> Update</a:t>
            </a:r>
            <a:r>
              <a:rPr lang="zh-CN" altLang="en-US" sz="1800" dirty="0" smtClean="0"/>
              <a:t>引擎</a:t>
            </a:r>
            <a:endParaRPr lang="zh-CN" altLang="en-US" sz="1800" dirty="0"/>
          </a:p>
        </p:txBody>
      </p:sp>
      <p:sp>
        <p:nvSpPr>
          <p:cNvPr id="40" name="文本占位符 2"/>
          <p:cNvSpPr txBox="1"/>
          <p:nvPr/>
        </p:nvSpPr>
        <p:spPr>
          <a:xfrm>
            <a:off x="5646740" y="4459475"/>
            <a:ext cx="2791748"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smtClean="0"/>
              <a:t>账本数据库</a:t>
            </a:r>
            <a:endParaRPr lang="zh-CN" altLang="en-US" sz="1800" dirty="0"/>
          </a:p>
        </p:txBody>
      </p:sp>
      <p:sp>
        <p:nvSpPr>
          <p:cNvPr id="41" name="文本占位符 4"/>
          <p:cNvSpPr txBox="1"/>
          <p:nvPr/>
        </p:nvSpPr>
        <p:spPr>
          <a:xfrm>
            <a:off x="5647520" y="4034650"/>
            <a:ext cx="2573533"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Paxos</a:t>
            </a:r>
            <a:r>
              <a:rPr lang="zh-CN" altLang="en-US" sz="1800" dirty="0" smtClean="0"/>
              <a:t>协议自选主</a:t>
            </a:r>
            <a:endParaRPr lang="zh-CN" altLang="en-US" sz="1800" dirty="0"/>
          </a:p>
        </p:txBody>
      </p:sp>
      <p:sp>
        <p:nvSpPr>
          <p:cNvPr id="42" name="文本占位符 5"/>
          <p:cNvSpPr txBox="1"/>
          <p:nvPr/>
        </p:nvSpPr>
        <p:spPr>
          <a:xfrm>
            <a:off x="5635335"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DB4AI</a:t>
            </a:r>
            <a:r>
              <a:rPr lang="zh-CN" altLang="en-US" sz="1800" dirty="0" smtClean="0"/>
              <a:t>库内</a:t>
            </a:r>
            <a:r>
              <a:rPr lang="en-US" altLang="zh-CN" sz="1800" dirty="0" smtClean="0"/>
              <a:t>AI</a:t>
            </a:r>
            <a:r>
              <a:rPr lang="zh-CN" altLang="en-US" sz="1800" dirty="0" smtClean="0"/>
              <a:t>引擎</a:t>
            </a:r>
            <a:endParaRPr lang="zh-CN" altLang="en-US" sz="1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a:t>
            </a:r>
            <a:r>
              <a:rPr lang="zh-CN" altLang="en-US" dirty="0" smtClean="0"/>
              <a:t>部署在云上时的安全问题</a:t>
            </a:r>
            <a:endParaRPr lang="zh-CN" altLang="en-US" dirty="0"/>
          </a:p>
        </p:txBody>
      </p:sp>
      <p:sp>
        <p:nvSpPr>
          <p:cNvPr id="53" name="Rectangle 3"/>
          <p:cNvSpPr>
            <a:spLocks noChangeArrowheads="1"/>
          </p:cNvSpPr>
          <p:nvPr/>
        </p:nvSpPr>
        <p:spPr bwMode="gray">
          <a:xfrm>
            <a:off x="697510" y="966804"/>
            <a:ext cx="8634016" cy="8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684" rIns="45684" anchor="ctr"/>
          <a:lstStyle>
            <a:lvl1pPr defTabSz="802005">
              <a:defRPr sz="1400">
                <a:solidFill>
                  <a:schemeClr val="bg1"/>
                </a:solidFill>
                <a:latin typeface="FrutigerNext LT Regular" pitchFamily="34" charset="0"/>
                <a:ea typeface="MS PGothic" panose="020B0600070205080204" pitchFamily="34" charset="-128"/>
              </a:defRPr>
            </a:lvl1pPr>
            <a:lvl2pPr marL="742950" indent="-285750" defTabSz="802005">
              <a:defRPr sz="1400">
                <a:solidFill>
                  <a:schemeClr val="bg1"/>
                </a:solidFill>
                <a:latin typeface="FrutigerNext LT Regular" pitchFamily="34" charset="0"/>
                <a:ea typeface="MS PGothic" panose="020B0600070205080204" pitchFamily="34" charset="-128"/>
              </a:defRPr>
            </a:lvl2pPr>
            <a:lvl3pPr marL="1143000" indent="-228600" defTabSz="802005">
              <a:defRPr sz="1400">
                <a:solidFill>
                  <a:schemeClr val="bg1"/>
                </a:solidFill>
                <a:latin typeface="FrutigerNext LT Regular" pitchFamily="34" charset="0"/>
                <a:ea typeface="MS PGothic" panose="020B0600070205080204" pitchFamily="34" charset="-128"/>
              </a:defRPr>
            </a:lvl3pPr>
            <a:lvl4pPr marL="1600200" indent="-228600" defTabSz="802005">
              <a:defRPr sz="1400">
                <a:solidFill>
                  <a:schemeClr val="bg1"/>
                </a:solidFill>
                <a:latin typeface="FrutigerNext LT Regular" pitchFamily="34" charset="0"/>
                <a:ea typeface="MS PGothic" panose="020B0600070205080204" pitchFamily="34" charset="-128"/>
              </a:defRPr>
            </a:lvl4pPr>
            <a:lvl5pPr marL="2057400" indent="-228600" defTabSz="802005">
              <a:defRPr sz="1400">
                <a:solidFill>
                  <a:schemeClr val="bg1"/>
                </a:solidFill>
                <a:latin typeface="FrutigerNext LT Regular" pitchFamily="34" charset="0"/>
                <a:ea typeface="MS PGothic" panose="020B0600070205080204" pitchFamily="34" charset="-128"/>
              </a:defRPr>
            </a:lvl5pPr>
            <a:lvl6pPr marL="25146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6pPr>
            <a:lvl7pPr marL="29718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7pPr>
            <a:lvl8pPr marL="34290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8pPr>
            <a:lvl9pPr marL="3886200" indent="-228600" defTabSz="802005" eaLnBrk="0" fontAlgn="base" hangingPunct="0">
              <a:spcBef>
                <a:spcPct val="0"/>
              </a:spcBef>
              <a:spcAft>
                <a:spcPct val="0"/>
              </a:spcAft>
              <a:defRPr sz="1400">
                <a:solidFill>
                  <a:schemeClr val="bg1"/>
                </a:solidFill>
                <a:latin typeface="FrutigerNext LT Regular" pitchFamily="34" charset="0"/>
                <a:ea typeface="MS PGothic" panose="020B0600070205080204" pitchFamily="34" charset="-128"/>
              </a:defRPr>
            </a:lvl9pPr>
          </a:lstStyle>
          <a:p>
            <a:pPr fontAlgn="base">
              <a:spcBef>
                <a:spcPct val="0"/>
              </a:spcBef>
              <a:spcAft>
                <a:spcPct val="0"/>
              </a:spcAft>
            </a:pPr>
            <a:endParaRPr lang="zh-CN" altLang="en-US" sz="2800" b="1" kern="0" dirty="0">
              <a:solidFill>
                <a:srgbClr val="0070C0"/>
              </a:solidFill>
              <a:latin typeface="Microsoft YaHei" panose="020B0503020204020204" pitchFamily="34" charset="-122"/>
              <a:ea typeface="Microsoft YaHei" panose="020B0503020204020204" pitchFamily="34" charset="-122"/>
            </a:endParaRPr>
          </a:p>
        </p:txBody>
      </p:sp>
      <p:sp>
        <p:nvSpPr>
          <p:cNvPr id="90" name="矩形 89"/>
          <p:cNvSpPr/>
          <p:nvPr/>
        </p:nvSpPr>
        <p:spPr>
          <a:xfrm>
            <a:off x="1168940" y="5729996"/>
            <a:ext cx="8746305" cy="612112"/>
          </a:xfrm>
          <a:prstGeom prst="rect">
            <a:avLst/>
          </a:prstGeom>
          <a:solidFill>
            <a:schemeClr val="accent5">
              <a:lumMod val="20000"/>
              <a:lumOff val="80000"/>
            </a:schemeClr>
          </a:solidFill>
        </p:spPr>
        <p:txBody>
          <a:bodyPr wrap="none" anchor="ctr">
            <a:noAutofit/>
          </a:bodyPr>
          <a:lstStyle/>
          <a:p>
            <a:pPr algn="ctr"/>
            <a:r>
              <a:rPr lang="zh-CN" altLang="en-US" b="1" dirty="0" smtClean="0">
                <a:solidFill>
                  <a:srgbClr val="0070C0"/>
                </a:solidFill>
                <a:latin typeface="Microsoft YaHei" panose="020B0503020204020204" pitchFamily="34" charset="-122"/>
                <a:ea typeface="Microsoft YaHei" panose="020B0503020204020204" pitchFamily="34" charset="-122"/>
              </a:rPr>
              <a:t>数据库在云上运行时数据存储和访问的安全问题</a:t>
            </a:r>
            <a:r>
              <a:rPr lang="en-US" altLang="zh-CN" b="1" dirty="0" smtClean="0">
                <a:solidFill>
                  <a:srgbClr val="0070C0"/>
                </a:solidFill>
                <a:latin typeface="Microsoft YaHei" panose="020B0503020204020204" pitchFamily="34" charset="-122"/>
                <a:ea typeface="Microsoft YaHei" panose="020B0503020204020204" pitchFamily="34" charset="-122"/>
              </a:rPr>
              <a:t>--</a:t>
            </a:r>
            <a:r>
              <a:rPr lang="zh-CN" altLang="en-US" b="1" dirty="0">
                <a:solidFill>
                  <a:srgbClr val="0070C0"/>
                </a:solidFill>
                <a:latin typeface="Microsoft YaHei" panose="020B0503020204020204" pitchFamily="34" charset="-122"/>
                <a:ea typeface="Microsoft YaHei" panose="020B0503020204020204" pitchFamily="34" charset="-122"/>
              </a:rPr>
              <a:t>窃取</a:t>
            </a:r>
            <a:r>
              <a:rPr lang="zh-CN" altLang="en-US" b="1" dirty="0" smtClean="0">
                <a:solidFill>
                  <a:srgbClr val="0070C0"/>
                </a:solidFill>
                <a:latin typeface="Microsoft YaHei" panose="020B0503020204020204" pitchFamily="34" charset="-122"/>
                <a:ea typeface="Microsoft YaHei" panose="020B0503020204020204" pitchFamily="34" charset="-122"/>
              </a:rPr>
              <a:t>数据</a:t>
            </a:r>
            <a:endParaRPr lang="zh-CN" altLang="en-US" dirty="0">
              <a:solidFill>
                <a:srgbClr val="0070C0"/>
              </a:solidFill>
            </a:endParaRPr>
          </a:p>
        </p:txBody>
      </p:sp>
      <p:pic>
        <p:nvPicPr>
          <p:cNvPr id="91" name="图片 9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48454" y="3002328"/>
            <a:ext cx="5314350" cy="2539811"/>
          </a:xfrm>
          <a:prstGeom prst="rect">
            <a:avLst/>
          </a:prstGeom>
        </p:spPr>
      </p:pic>
      <p:grpSp>
        <p:nvGrpSpPr>
          <p:cNvPr id="92" name="组合 91"/>
          <p:cNvGrpSpPr/>
          <p:nvPr/>
        </p:nvGrpSpPr>
        <p:grpSpPr>
          <a:xfrm>
            <a:off x="2469983" y="3821763"/>
            <a:ext cx="532460" cy="751599"/>
            <a:chOff x="803827" y="1385612"/>
            <a:chExt cx="521972" cy="662759"/>
          </a:xfrm>
        </p:grpSpPr>
        <p:grpSp>
          <p:nvGrpSpPr>
            <p:cNvPr id="93" name="组合 92"/>
            <p:cNvGrpSpPr/>
            <p:nvPr/>
          </p:nvGrpSpPr>
          <p:grpSpPr>
            <a:xfrm>
              <a:off x="830562" y="1385612"/>
              <a:ext cx="442489" cy="459212"/>
              <a:chOff x="3747270" y="4406884"/>
              <a:chExt cx="508855" cy="583688"/>
            </a:xfrm>
            <a:solidFill>
              <a:srgbClr val="0070C0"/>
            </a:solidFill>
          </p:grpSpPr>
          <p:sp>
            <p:nvSpPr>
              <p:cNvPr id="95" name="Oval 302"/>
              <p:cNvSpPr>
                <a:spLocks noChangeArrowheads="1"/>
              </p:cNvSpPr>
              <p:nvPr/>
            </p:nvSpPr>
            <p:spPr bwMode="auto">
              <a:xfrm>
                <a:off x="3868663" y="4406884"/>
                <a:ext cx="89798" cy="113079"/>
              </a:xfrm>
              <a:prstGeom prst="ellipse">
                <a:avLst/>
              </a:pr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96" name="Freeform 303"/>
              <p:cNvSpPr>
                <a:spLocks noEditPoints="1"/>
              </p:cNvSpPr>
              <p:nvPr/>
            </p:nvSpPr>
            <p:spPr bwMode="auto">
              <a:xfrm>
                <a:off x="3747270" y="4529941"/>
                <a:ext cx="325933" cy="460631"/>
              </a:xfrm>
              <a:custGeom>
                <a:avLst/>
                <a:gdLst>
                  <a:gd name="T0" fmla="*/ 156 w 156"/>
                  <a:gd name="T1" fmla="*/ 34 h 221"/>
                  <a:gd name="T2" fmla="*/ 155 w 156"/>
                  <a:gd name="T3" fmla="*/ 33 h 221"/>
                  <a:gd name="T4" fmla="*/ 148 w 156"/>
                  <a:gd name="T5" fmla="*/ 27 h 221"/>
                  <a:gd name="T6" fmla="*/ 116 w 156"/>
                  <a:gd name="T7" fmla="*/ 4 h 221"/>
                  <a:gd name="T8" fmla="*/ 109 w 156"/>
                  <a:gd name="T9" fmla="*/ 1 h 221"/>
                  <a:gd name="T10" fmla="*/ 98 w 156"/>
                  <a:gd name="T11" fmla="*/ 1 h 221"/>
                  <a:gd name="T12" fmla="*/ 96 w 156"/>
                  <a:gd name="T13" fmla="*/ 14 h 221"/>
                  <a:gd name="T14" fmla="*/ 87 w 156"/>
                  <a:gd name="T15" fmla="*/ 55 h 221"/>
                  <a:gd name="T16" fmla="*/ 87 w 156"/>
                  <a:gd name="T17" fmla="*/ 9 h 221"/>
                  <a:gd name="T18" fmla="*/ 75 w 156"/>
                  <a:gd name="T19" fmla="*/ 0 h 221"/>
                  <a:gd name="T20" fmla="*/ 74 w 156"/>
                  <a:gd name="T21" fmla="*/ 11 h 221"/>
                  <a:gd name="T22" fmla="*/ 58 w 156"/>
                  <a:gd name="T23" fmla="*/ 23 h 221"/>
                  <a:gd name="T24" fmla="*/ 52 w 156"/>
                  <a:gd name="T25" fmla="*/ 9 h 221"/>
                  <a:gd name="T26" fmla="*/ 61 w 156"/>
                  <a:gd name="T27" fmla="*/ 0 h 221"/>
                  <a:gd name="T28" fmla="*/ 49 w 156"/>
                  <a:gd name="T29" fmla="*/ 2 h 221"/>
                  <a:gd name="T30" fmla="*/ 3 w 156"/>
                  <a:gd name="T31" fmla="*/ 46 h 221"/>
                  <a:gd name="T32" fmla="*/ 3 w 156"/>
                  <a:gd name="T33" fmla="*/ 46 h 221"/>
                  <a:gd name="T34" fmla="*/ 1 w 156"/>
                  <a:gd name="T35" fmla="*/ 62 h 221"/>
                  <a:gd name="T36" fmla="*/ 2 w 156"/>
                  <a:gd name="T37" fmla="*/ 62 h 221"/>
                  <a:gd name="T38" fmla="*/ 3 w 156"/>
                  <a:gd name="T39" fmla="*/ 64 h 221"/>
                  <a:gd name="T40" fmla="*/ 7 w 156"/>
                  <a:gd name="T41" fmla="*/ 73 h 221"/>
                  <a:gd name="T42" fmla="*/ 26 w 156"/>
                  <a:gd name="T43" fmla="*/ 109 h 221"/>
                  <a:gd name="T44" fmla="*/ 42 w 156"/>
                  <a:gd name="T45" fmla="*/ 116 h 221"/>
                  <a:gd name="T46" fmla="*/ 45 w 156"/>
                  <a:gd name="T47" fmla="*/ 117 h 221"/>
                  <a:gd name="T48" fmla="*/ 78 w 156"/>
                  <a:gd name="T49" fmla="*/ 221 h 221"/>
                  <a:gd name="T50" fmla="*/ 72 w 156"/>
                  <a:gd name="T51" fmla="*/ 142 h 221"/>
                  <a:gd name="T52" fmla="*/ 115 w 156"/>
                  <a:gd name="T53" fmla="*/ 43 h 221"/>
                  <a:gd name="T54" fmla="*/ 121 w 156"/>
                  <a:gd name="T55" fmla="*/ 40 h 221"/>
                  <a:gd name="T56" fmla="*/ 97 w 156"/>
                  <a:gd name="T57" fmla="*/ 58 h 221"/>
                  <a:gd name="T58" fmla="*/ 115 w 156"/>
                  <a:gd name="T59" fmla="*/ 43 h 221"/>
                  <a:gd name="T60" fmla="*/ 39 w 156"/>
                  <a:gd name="T61" fmla="*/ 72 h 221"/>
                  <a:gd name="T62" fmla="*/ 30 w 156"/>
                  <a:gd name="T63" fmla="*/ 56 h 221"/>
                  <a:gd name="T64" fmla="*/ 43 w 156"/>
                  <a:gd name="T65" fmla="*/ 7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221">
                    <a:moveTo>
                      <a:pt x="155" y="54"/>
                    </a:moveTo>
                    <a:cubicBezTo>
                      <a:pt x="155" y="45"/>
                      <a:pt x="156" y="31"/>
                      <a:pt x="156" y="34"/>
                    </a:cubicBezTo>
                    <a:cubicBezTo>
                      <a:pt x="156" y="34"/>
                      <a:pt x="156" y="34"/>
                      <a:pt x="156" y="34"/>
                    </a:cubicBezTo>
                    <a:cubicBezTo>
                      <a:pt x="155" y="33"/>
                      <a:pt x="155" y="33"/>
                      <a:pt x="155" y="33"/>
                    </a:cubicBezTo>
                    <a:cubicBezTo>
                      <a:pt x="153" y="31"/>
                      <a:pt x="153" y="31"/>
                      <a:pt x="153" y="31"/>
                    </a:cubicBezTo>
                    <a:cubicBezTo>
                      <a:pt x="148" y="27"/>
                      <a:pt x="148" y="27"/>
                      <a:pt x="148" y="27"/>
                    </a:cubicBezTo>
                    <a:cubicBezTo>
                      <a:pt x="137" y="20"/>
                      <a:pt x="137" y="20"/>
                      <a:pt x="137" y="20"/>
                    </a:cubicBezTo>
                    <a:cubicBezTo>
                      <a:pt x="116" y="4"/>
                      <a:pt x="116" y="4"/>
                      <a:pt x="116" y="4"/>
                    </a:cubicBezTo>
                    <a:cubicBezTo>
                      <a:pt x="114" y="2"/>
                      <a:pt x="111" y="2"/>
                      <a:pt x="109" y="1"/>
                    </a:cubicBezTo>
                    <a:cubicBezTo>
                      <a:pt x="109" y="1"/>
                      <a:pt x="109" y="1"/>
                      <a:pt x="109" y="1"/>
                    </a:cubicBezTo>
                    <a:cubicBezTo>
                      <a:pt x="105" y="1"/>
                      <a:pt x="101" y="1"/>
                      <a:pt x="98" y="0"/>
                    </a:cubicBezTo>
                    <a:cubicBezTo>
                      <a:pt x="98" y="1"/>
                      <a:pt x="98" y="1"/>
                      <a:pt x="98" y="1"/>
                    </a:cubicBezTo>
                    <a:cubicBezTo>
                      <a:pt x="107" y="9"/>
                      <a:pt x="107" y="9"/>
                      <a:pt x="107" y="9"/>
                    </a:cubicBezTo>
                    <a:cubicBezTo>
                      <a:pt x="96" y="14"/>
                      <a:pt x="96" y="14"/>
                      <a:pt x="96" y="14"/>
                    </a:cubicBezTo>
                    <a:cubicBezTo>
                      <a:pt x="101" y="23"/>
                      <a:pt x="101" y="23"/>
                      <a:pt x="101" y="23"/>
                    </a:cubicBezTo>
                    <a:cubicBezTo>
                      <a:pt x="87" y="55"/>
                      <a:pt x="87" y="55"/>
                      <a:pt x="87" y="55"/>
                    </a:cubicBezTo>
                    <a:cubicBezTo>
                      <a:pt x="85" y="11"/>
                      <a:pt x="85" y="11"/>
                      <a:pt x="85" y="11"/>
                    </a:cubicBezTo>
                    <a:cubicBezTo>
                      <a:pt x="87" y="9"/>
                      <a:pt x="87" y="9"/>
                      <a:pt x="87" y="9"/>
                    </a:cubicBezTo>
                    <a:cubicBezTo>
                      <a:pt x="84" y="0"/>
                      <a:pt x="84" y="0"/>
                      <a:pt x="84" y="0"/>
                    </a:cubicBezTo>
                    <a:cubicBezTo>
                      <a:pt x="75" y="0"/>
                      <a:pt x="75" y="0"/>
                      <a:pt x="75" y="0"/>
                    </a:cubicBezTo>
                    <a:cubicBezTo>
                      <a:pt x="72" y="9"/>
                      <a:pt x="72" y="9"/>
                      <a:pt x="72" y="9"/>
                    </a:cubicBezTo>
                    <a:cubicBezTo>
                      <a:pt x="74" y="11"/>
                      <a:pt x="74" y="11"/>
                      <a:pt x="74" y="11"/>
                    </a:cubicBezTo>
                    <a:cubicBezTo>
                      <a:pt x="72" y="55"/>
                      <a:pt x="72" y="55"/>
                      <a:pt x="72" y="55"/>
                    </a:cubicBezTo>
                    <a:cubicBezTo>
                      <a:pt x="58" y="23"/>
                      <a:pt x="58" y="23"/>
                      <a:pt x="58" y="23"/>
                    </a:cubicBezTo>
                    <a:cubicBezTo>
                      <a:pt x="63" y="14"/>
                      <a:pt x="63" y="14"/>
                      <a:pt x="63" y="14"/>
                    </a:cubicBezTo>
                    <a:cubicBezTo>
                      <a:pt x="52" y="9"/>
                      <a:pt x="52" y="9"/>
                      <a:pt x="52" y="9"/>
                    </a:cubicBezTo>
                    <a:cubicBezTo>
                      <a:pt x="61" y="1"/>
                      <a:pt x="61" y="1"/>
                      <a:pt x="61" y="1"/>
                    </a:cubicBezTo>
                    <a:cubicBezTo>
                      <a:pt x="61" y="0"/>
                      <a:pt x="61" y="0"/>
                      <a:pt x="61" y="0"/>
                    </a:cubicBezTo>
                    <a:cubicBezTo>
                      <a:pt x="58" y="1"/>
                      <a:pt x="54" y="1"/>
                      <a:pt x="50" y="1"/>
                    </a:cubicBezTo>
                    <a:cubicBezTo>
                      <a:pt x="50" y="1"/>
                      <a:pt x="50" y="1"/>
                      <a:pt x="49" y="2"/>
                    </a:cubicBezTo>
                    <a:cubicBezTo>
                      <a:pt x="46" y="2"/>
                      <a:pt x="43" y="3"/>
                      <a:pt x="40" y="6"/>
                    </a:cubicBezTo>
                    <a:cubicBezTo>
                      <a:pt x="3" y="46"/>
                      <a:pt x="3" y="46"/>
                      <a:pt x="3" y="46"/>
                    </a:cubicBezTo>
                    <a:cubicBezTo>
                      <a:pt x="3" y="46"/>
                      <a:pt x="3" y="46"/>
                      <a:pt x="3" y="46"/>
                    </a:cubicBezTo>
                    <a:cubicBezTo>
                      <a:pt x="3" y="46"/>
                      <a:pt x="3" y="46"/>
                      <a:pt x="3" y="46"/>
                    </a:cubicBezTo>
                    <a:cubicBezTo>
                      <a:pt x="0" y="77"/>
                      <a:pt x="2" y="55"/>
                      <a:pt x="1" y="62"/>
                    </a:cubicBezTo>
                    <a:cubicBezTo>
                      <a:pt x="1" y="62"/>
                      <a:pt x="1" y="62"/>
                      <a:pt x="1" y="62"/>
                    </a:cubicBezTo>
                    <a:cubicBezTo>
                      <a:pt x="1" y="62"/>
                      <a:pt x="1" y="62"/>
                      <a:pt x="1" y="62"/>
                    </a:cubicBezTo>
                    <a:cubicBezTo>
                      <a:pt x="2" y="62"/>
                      <a:pt x="2" y="62"/>
                      <a:pt x="2" y="62"/>
                    </a:cubicBezTo>
                    <a:cubicBezTo>
                      <a:pt x="2" y="63"/>
                      <a:pt x="2" y="63"/>
                      <a:pt x="2" y="63"/>
                    </a:cubicBezTo>
                    <a:cubicBezTo>
                      <a:pt x="3" y="64"/>
                      <a:pt x="3" y="64"/>
                      <a:pt x="3" y="64"/>
                    </a:cubicBezTo>
                    <a:cubicBezTo>
                      <a:pt x="4" y="67"/>
                      <a:pt x="4" y="67"/>
                      <a:pt x="4" y="67"/>
                    </a:cubicBezTo>
                    <a:cubicBezTo>
                      <a:pt x="7" y="73"/>
                      <a:pt x="7" y="73"/>
                      <a:pt x="7" y="73"/>
                    </a:cubicBezTo>
                    <a:cubicBezTo>
                      <a:pt x="13" y="85"/>
                      <a:pt x="13" y="85"/>
                      <a:pt x="13" y="85"/>
                    </a:cubicBezTo>
                    <a:cubicBezTo>
                      <a:pt x="26" y="109"/>
                      <a:pt x="26" y="109"/>
                      <a:pt x="26" y="109"/>
                    </a:cubicBezTo>
                    <a:cubicBezTo>
                      <a:pt x="31" y="107"/>
                      <a:pt x="37" y="104"/>
                      <a:pt x="42" y="101"/>
                    </a:cubicBezTo>
                    <a:cubicBezTo>
                      <a:pt x="42" y="106"/>
                      <a:pt x="42" y="111"/>
                      <a:pt x="42" y="116"/>
                    </a:cubicBezTo>
                    <a:cubicBezTo>
                      <a:pt x="42" y="116"/>
                      <a:pt x="42" y="117"/>
                      <a:pt x="42" y="117"/>
                    </a:cubicBezTo>
                    <a:cubicBezTo>
                      <a:pt x="43" y="117"/>
                      <a:pt x="44" y="117"/>
                      <a:pt x="45" y="117"/>
                    </a:cubicBezTo>
                    <a:cubicBezTo>
                      <a:pt x="48" y="221"/>
                      <a:pt x="48" y="221"/>
                      <a:pt x="48" y="221"/>
                    </a:cubicBezTo>
                    <a:cubicBezTo>
                      <a:pt x="78" y="221"/>
                      <a:pt x="78" y="221"/>
                      <a:pt x="78" y="221"/>
                    </a:cubicBezTo>
                    <a:cubicBezTo>
                      <a:pt x="78" y="208"/>
                      <a:pt x="78" y="191"/>
                      <a:pt x="78" y="174"/>
                    </a:cubicBezTo>
                    <a:cubicBezTo>
                      <a:pt x="74" y="164"/>
                      <a:pt x="72" y="153"/>
                      <a:pt x="72" y="142"/>
                    </a:cubicBezTo>
                    <a:cubicBezTo>
                      <a:pt x="72" y="95"/>
                      <a:pt x="109" y="57"/>
                      <a:pt x="155" y="54"/>
                    </a:cubicBezTo>
                    <a:close/>
                    <a:moveTo>
                      <a:pt x="115" y="43"/>
                    </a:moveTo>
                    <a:cubicBezTo>
                      <a:pt x="115" y="40"/>
                      <a:pt x="115" y="38"/>
                      <a:pt x="115" y="35"/>
                    </a:cubicBezTo>
                    <a:cubicBezTo>
                      <a:pt x="121" y="40"/>
                      <a:pt x="121" y="40"/>
                      <a:pt x="121" y="40"/>
                    </a:cubicBezTo>
                    <a:cubicBezTo>
                      <a:pt x="124" y="43"/>
                      <a:pt x="124" y="43"/>
                      <a:pt x="124" y="43"/>
                    </a:cubicBezTo>
                    <a:cubicBezTo>
                      <a:pt x="97" y="58"/>
                      <a:pt x="97" y="58"/>
                      <a:pt x="97" y="58"/>
                    </a:cubicBezTo>
                    <a:cubicBezTo>
                      <a:pt x="95" y="54"/>
                      <a:pt x="95" y="54"/>
                      <a:pt x="95" y="54"/>
                    </a:cubicBezTo>
                    <a:lnTo>
                      <a:pt x="115" y="43"/>
                    </a:lnTo>
                    <a:close/>
                    <a:moveTo>
                      <a:pt x="43" y="78"/>
                    </a:moveTo>
                    <a:cubicBezTo>
                      <a:pt x="39" y="72"/>
                      <a:pt x="39" y="72"/>
                      <a:pt x="39" y="72"/>
                    </a:cubicBezTo>
                    <a:cubicBezTo>
                      <a:pt x="32" y="60"/>
                      <a:pt x="32" y="60"/>
                      <a:pt x="32" y="60"/>
                    </a:cubicBezTo>
                    <a:cubicBezTo>
                      <a:pt x="30" y="56"/>
                      <a:pt x="30" y="56"/>
                      <a:pt x="30" y="56"/>
                    </a:cubicBezTo>
                    <a:cubicBezTo>
                      <a:pt x="44" y="40"/>
                      <a:pt x="44" y="40"/>
                      <a:pt x="44" y="40"/>
                    </a:cubicBezTo>
                    <a:cubicBezTo>
                      <a:pt x="43" y="53"/>
                      <a:pt x="43" y="65"/>
                      <a:pt x="43" y="78"/>
                    </a:cubicBez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97" name="Freeform 304"/>
              <p:cNvSpPr/>
              <p:nvPr/>
            </p:nvSpPr>
            <p:spPr bwMode="auto">
              <a:xfrm>
                <a:off x="3920214" y="4912413"/>
                <a:ext cx="64855" cy="78158"/>
              </a:xfrm>
              <a:custGeom>
                <a:avLst/>
                <a:gdLst>
                  <a:gd name="T0" fmla="*/ 0 w 31"/>
                  <a:gd name="T1" fmla="*/ 0 h 37"/>
                  <a:gd name="T2" fmla="*/ 1 w 31"/>
                  <a:gd name="T3" fmla="*/ 37 h 37"/>
                  <a:gd name="T4" fmla="*/ 31 w 31"/>
                  <a:gd name="T5" fmla="*/ 37 h 37"/>
                  <a:gd name="T6" fmla="*/ 31 w 31"/>
                  <a:gd name="T7" fmla="*/ 33 h 37"/>
                  <a:gd name="T8" fmla="*/ 0 w 31"/>
                  <a:gd name="T9" fmla="*/ 0 h 37"/>
                </a:gdLst>
                <a:ahLst/>
                <a:cxnLst>
                  <a:cxn ang="0">
                    <a:pos x="T0" y="T1"/>
                  </a:cxn>
                  <a:cxn ang="0">
                    <a:pos x="T2" y="T3"/>
                  </a:cxn>
                  <a:cxn ang="0">
                    <a:pos x="T4" y="T5"/>
                  </a:cxn>
                  <a:cxn ang="0">
                    <a:pos x="T6" y="T7"/>
                  </a:cxn>
                  <a:cxn ang="0">
                    <a:pos x="T8" y="T9"/>
                  </a:cxn>
                </a:cxnLst>
                <a:rect l="0" t="0" r="r" b="b"/>
                <a:pathLst>
                  <a:path w="31" h="37">
                    <a:moveTo>
                      <a:pt x="0" y="0"/>
                    </a:moveTo>
                    <a:cubicBezTo>
                      <a:pt x="1" y="37"/>
                      <a:pt x="1" y="37"/>
                      <a:pt x="1" y="37"/>
                    </a:cubicBezTo>
                    <a:cubicBezTo>
                      <a:pt x="31" y="37"/>
                      <a:pt x="31" y="37"/>
                      <a:pt x="31" y="37"/>
                    </a:cubicBezTo>
                    <a:cubicBezTo>
                      <a:pt x="31" y="36"/>
                      <a:pt x="31" y="35"/>
                      <a:pt x="31" y="33"/>
                    </a:cubicBezTo>
                    <a:cubicBezTo>
                      <a:pt x="18" y="25"/>
                      <a:pt x="7" y="14"/>
                      <a:pt x="0" y="0"/>
                    </a:cubicBez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98" name="Freeform 305"/>
              <p:cNvSpPr/>
              <p:nvPr/>
            </p:nvSpPr>
            <p:spPr bwMode="auto">
              <a:xfrm>
                <a:off x="4066552" y="4652997"/>
                <a:ext cx="56539" cy="44899"/>
              </a:xfrm>
              <a:custGeom>
                <a:avLst/>
                <a:gdLst>
                  <a:gd name="T0" fmla="*/ 29 w 34"/>
                  <a:gd name="T1" fmla="*/ 0 h 27"/>
                  <a:gd name="T2" fmla="*/ 24 w 34"/>
                  <a:gd name="T3" fmla="*/ 0 h 27"/>
                  <a:gd name="T4" fmla="*/ 10 w 34"/>
                  <a:gd name="T5" fmla="*/ 0 h 27"/>
                  <a:gd name="T6" fmla="*/ 4 w 34"/>
                  <a:gd name="T7" fmla="*/ 0 h 27"/>
                  <a:gd name="T8" fmla="*/ 0 w 34"/>
                  <a:gd name="T9" fmla="*/ 27 h 27"/>
                  <a:gd name="T10" fmla="*/ 10 w 34"/>
                  <a:gd name="T11" fmla="*/ 27 h 27"/>
                  <a:gd name="T12" fmla="*/ 24 w 34"/>
                  <a:gd name="T13" fmla="*/ 27 h 27"/>
                  <a:gd name="T14" fmla="*/ 34 w 34"/>
                  <a:gd name="T15" fmla="*/ 27 h 27"/>
                  <a:gd name="T16" fmla="*/ 29 w 3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0"/>
                    </a:moveTo>
                    <a:lnTo>
                      <a:pt x="24" y="0"/>
                    </a:lnTo>
                    <a:lnTo>
                      <a:pt x="10" y="0"/>
                    </a:lnTo>
                    <a:lnTo>
                      <a:pt x="4" y="0"/>
                    </a:lnTo>
                    <a:lnTo>
                      <a:pt x="0" y="27"/>
                    </a:lnTo>
                    <a:lnTo>
                      <a:pt x="10" y="27"/>
                    </a:lnTo>
                    <a:lnTo>
                      <a:pt x="24" y="27"/>
                    </a:lnTo>
                    <a:lnTo>
                      <a:pt x="34" y="27"/>
                    </a:lnTo>
                    <a:lnTo>
                      <a:pt x="29" y="0"/>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99" name="Freeform 306"/>
              <p:cNvSpPr/>
              <p:nvPr/>
            </p:nvSpPr>
            <p:spPr bwMode="auto">
              <a:xfrm>
                <a:off x="3991720" y="4662974"/>
                <a:ext cx="64855" cy="63191"/>
              </a:xfrm>
              <a:custGeom>
                <a:avLst/>
                <a:gdLst>
                  <a:gd name="T0" fmla="*/ 21 w 39"/>
                  <a:gd name="T1" fmla="*/ 0 h 38"/>
                  <a:gd name="T2" fmla="*/ 16 w 39"/>
                  <a:gd name="T3" fmla="*/ 3 h 38"/>
                  <a:gd name="T4" fmla="*/ 5 w 39"/>
                  <a:gd name="T5" fmla="*/ 9 h 38"/>
                  <a:gd name="T6" fmla="*/ 0 w 39"/>
                  <a:gd name="T7" fmla="*/ 13 h 38"/>
                  <a:gd name="T8" fmla="*/ 10 w 39"/>
                  <a:gd name="T9" fmla="*/ 38 h 38"/>
                  <a:gd name="T10" fmla="*/ 17 w 39"/>
                  <a:gd name="T11" fmla="*/ 33 h 38"/>
                  <a:gd name="T12" fmla="*/ 30 w 39"/>
                  <a:gd name="T13" fmla="*/ 25 h 38"/>
                  <a:gd name="T14" fmla="*/ 39 w 39"/>
                  <a:gd name="T15" fmla="*/ 20 h 38"/>
                  <a:gd name="T16" fmla="*/ 21 w 3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21" y="0"/>
                    </a:moveTo>
                    <a:lnTo>
                      <a:pt x="16" y="3"/>
                    </a:lnTo>
                    <a:lnTo>
                      <a:pt x="5" y="9"/>
                    </a:lnTo>
                    <a:lnTo>
                      <a:pt x="0" y="13"/>
                    </a:lnTo>
                    <a:lnTo>
                      <a:pt x="10" y="38"/>
                    </a:lnTo>
                    <a:lnTo>
                      <a:pt x="17" y="33"/>
                    </a:lnTo>
                    <a:lnTo>
                      <a:pt x="30" y="25"/>
                    </a:lnTo>
                    <a:lnTo>
                      <a:pt x="39" y="20"/>
                    </a:lnTo>
                    <a:lnTo>
                      <a:pt x="21" y="0"/>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0" name="Freeform 307"/>
              <p:cNvSpPr/>
              <p:nvPr/>
            </p:nvSpPr>
            <p:spPr bwMode="auto">
              <a:xfrm>
                <a:off x="3935180" y="4712862"/>
                <a:ext cx="63191" cy="64855"/>
              </a:xfrm>
              <a:custGeom>
                <a:avLst/>
                <a:gdLst>
                  <a:gd name="T0" fmla="*/ 13 w 38"/>
                  <a:gd name="T1" fmla="*/ 0 h 39"/>
                  <a:gd name="T2" fmla="*/ 9 w 38"/>
                  <a:gd name="T3" fmla="*/ 5 h 39"/>
                  <a:gd name="T4" fmla="*/ 3 w 38"/>
                  <a:gd name="T5" fmla="*/ 18 h 39"/>
                  <a:gd name="T6" fmla="*/ 0 w 38"/>
                  <a:gd name="T7" fmla="*/ 23 h 39"/>
                  <a:gd name="T8" fmla="*/ 20 w 38"/>
                  <a:gd name="T9" fmla="*/ 39 h 39"/>
                  <a:gd name="T10" fmla="*/ 25 w 38"/>
                  <a:gd name="T11" fmla="*/ 31 h 39"/>
                  <a:gd name="T12" fmla="*/ 33 w 38"/>
                  <a:gd name="T13" fmla="*/ 19 h 39"/>
                  <a:gd name="T14" fmla="*/ 38 w 38"/>
                  <a:gd name="T15" fmla="*/ 10 h 39"/>
                  <a:gd name="T16" fmla="*/ 13 w 3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9">
                    <a:moveTo>
                      <a:pt x="13" y="0"/>
                    </a:moveTo>
                    <a:lnTo>
                      <a:pt x="9" y="5"/>
                    </a:lnTo>
                    <a:lnTo>
                      <a:pt x="3" y="18"/>
                    </a:lnTo>
                    <a:lnTo>
                      <a:pt x="0" y="23"/>
                    </a:lnTo>
                    <a:lnTo>
                      <a:pt x="20" y="39"/>
                    </a:lnTo>
                    <a:lnTo>
                      <a:pt x="25" y="31"/>
                    </a:lnTo>
                    <a:lnTo>
                      <a:pt x="33" y="19"/>
                    </a:lnTo>
                    <a:lnTo>
                      <a:pt x="38" y="10"/>
                    </a:lnTo>
                    <a:lnTo>
                      <a:pt x="13" y="0"/>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1" name="Freeform 308"/>
              <p:cNvSpPr/>
              <p:nvPr/>
            </p:nvSpPr>
            <p:spPr bwMode="auto">
              <a:xfrm>
                <a:off x="3918551" y="4787694"/>
                <a:ext cx="43236" cy="54877"/>
              </a:xfrm>
              <a:custGeom>
                <a:avLst/>
                <a:gdLst>
                  <a:gd name="T0" fmla="*/ 0 w 26"/>
                  <a:gd name="T1" fmla="*/ 4 h 33"/>
                  <a:gd name="T2" fmla="*/ 0 w 26"/>
                  <a:gd name="T3" fmla="*/ 10 h 33"/>
                  <a:gd name="T4" fmla="*/ 0 w 26"/>
                  <a:gd name="T5" fmla="*/ 24 h 33"/>
                  <a:gd name="T6" fmla="*/ 0 w 26"/>
                  <a:gd name="T7" fmla="*/ 29 h 33"/>
                  <a:gd name="T8" fmla="*/ 26 w 26"/>
                  <a:gd name="T9" fmla="*/ 33 h 33"/>
                  <a:gd name="T10" fmla="*/ 26 w 26"/>
                  <a:gd name="T11" fmla="*/ 24 h 33"/>
                  <a:gd name="T12" fmla="*/ 26 w 26"/>
                  <a:gd name="T13" fmla="*/ 10 h 33"/>
                  <a:gd name="T14" fmla="*/ 26 w 26"/>
                  <a:gd name="T15" fmla="*/ 0 h 33"/>
                  <a:gd name="T16" fmla="*/ 0 w 26"/>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4"/>
                    </a:moveTo>
                    <a:lnTo>
                      <a:pt x="0" y="10"/>
                    </a:lnTo>
                    <a:lnTo>
                      <a:pt x="0" y="24"/>
                    </a:lnTo>
                    <a:lnTo>
                      <a:pt x="0" y="29"/>
                    </a:lnTo>
                    <a:lnTo>
                      <a:pt x="26" y="33"/>
                    </a:lnTo>
                    <a:lnTo>
                      <a:pt x="26" y="24"/>
                    </a:lnTo>
                    <a:lnTo>
                      <a:pt x="26" y="10"/>
                    </a:lnTo>
                    <a:lnTo>
                      <a:pt x="26" y="0"/>
                    </a:lnTo>
                    <a:lnTo>
                      <a:pt x="0" y="4"/>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2" name="Freeform 309"/>
              <p:cNvSpPr/>
              <p:nvPr/>
            </p:nvSpPr>
            <p:spPr bwMode="auto">
              <a:xfrm>
                <a:off x="3928529" y="4854211"/>
                <a:ext cx="61529" cy="64855"/>
              </a:xfrm>
              <a:custGeom>
                <a:avLst/>
                <a:gdLst>
                  <a:gd name="T0" fmla="*/ 0 w 37"/>
                  <a:gd name="T1" fmla="*/ 17 h 39"/>
                  <a:gd name="T2" fmla="*/ 3 w 37"/>
                  <a:gd name="T3" fmla="*/ 22 h 39"/>
                  <a:gd name="T4" fmla="*/ 9 w 37"/>
                  <a:gd name="T5" fmla="*/ 34 h 39"/>
                  <a:gd name="T6" fmla="*/ 12 w 37"/>
                  <a:gd name="T7" fmla="*/ 39 h 39"/>
                  <a:gd name="T8" fmla="*/ 37 w 37"/>
                  <a:gd name="T9" fmla="*/ 29 h 39"/>
                  <a:gd name="T10" fmla="*/ 33 w 37"/>
                  <a:gd name="T11" fmla="*/ 20 h 39"/>
                  <a:gd name="T12" fmla="*/ 25 w 37"/>
                  <a:gd name="T13" fmla="*/ 9 h 39"/>
                  <a:gd name="T14" fmla="*/ 20 w 37"/>
                  <a:gd name="T15" fmla="*/ 0 h 39"/>
                  <a:gd name="T16" fmla="*/ 0 w 37"/>
                  <a:gd name="T17"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17"/>
                    </a:moveTo>
                    <a:lnTo>
                      <a:pt x="3" y="22"/>
                    </a:lnTo>
                    <a:lnTo>
                      <a:pt x="9" y="34"/>
                    </a:lnTo>
                    <a:lnTo>
                      <a:pt x="12" y="39"/>
                    </a:lnTo>
                    <a:lnTo>
                      <a:pt x="37" y="29"/>
                    </a:lnTo>
                    <a:lnTo>
                      <a:pt x="33" y="20"/>
                    </a:lnTo>
                    <a:lnTo>
                      <a:pt x="25" y="9"/>
                    </a:lnTo>
                    <a:lnTo>
                      <a:pt x="20" y="0"/>
                    </a:lnTo>
                    <a:lnTo>
                      <a:pt x="0" y="17"/>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3" name="Freeform 310"/>
              <p:cNvSpPr/>
              <p:nvPr/>
            </p:nvSpPr>
            <p:spPr bwMode="auto">
              <a:xfrm>
                <a:off x="3978416" y="4912413"/>
                <a:ext cx="64855" cy="63191"/>
              </a:xfrm>
              <a:custGeom>
                <a:avLst/>
                <a:gdLst>
                  <a:gd name="T0" fmla="*/ 0 w 39"/>
                  <a:gd name="T1" fmla="*/ 26 h 38"/>
                  <a:gd name="T2" fmla="*/ 5 w 39"/>
                  <a:gd name="T3" fmla="*/ 28 h 38"/>
                  <a:gd name="T4" fmla="*/ 18 w 39"/>
                  <a:gd name="T5" fmla="*/ 36 h 38"/>
                  <a:gd name="T6" fmla="*/ 23 w 39"/>
                  <a:gd name="T7" fmla="*/ 38 h 38"/>
                  <a:gd name="T8" fmla="*/ 39 w 39"/>
                  <a:gd name="T9" fmla="*/ 17 h 38"/>
                  <a:gd name="T10" fmla="*/ 30 w 39"/>
                  <a:gd name="T11" fmla="*/ 12 h 38"/>
                  <a:gd name="T12" fmla="*/ 19 w 39"/>
                  <a:gd name="T13" fmla="*/ 6 h 38"/>
                  <a:gd name="T14" fmla="*/ 10 w 39"/>
                  <a:gd name="T15" fmla="*/ 0 h 38"/>
                  <a:gd name="T16" fmla="*/ 0 w 39"/>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0" y="26"/>
                    </a:moveTo>
                    <a:lnTo>
                      <a:pt x="5" y="28"/>
                    </a:lnTo>
                    <a:lnTo>
                      <a:pt x="18" y="36"/>
                    </a:lnTo>
                    <a:lnTo>
                      <a:pt x="23" y="38"/>
                    </a:lnTo>
                    <a:lnTo>
                      <a:pt x="39" y="17"/>
                    </a:lnTo>
                    <a:lnTo>
                      <a:pt x="30" y="12"/>
                    </a:lnTo>
                    <a:lnTo>
                      <a:pt x="19" y="6"/>
                    </a:lnTo>
                    <a:lnTo>
                      <a:pt x="10" y="0"/>
                    </a:lnTo>
                    <a:lnTo>
                      <a:pt x="0" y="26"/>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4" name="Freeform 311"/>
              <p:cNvSpPr/>
              <p:nvPr/>
            </p:nvSpPr>
            <p:spPr bwMode="auto">
              <a:xfrm>
                <a:off x="4054911" y="4947335"/>
                <a:ext cx="53214" cy="43236"/>
              </a:xfrm>
              <a:custGeom>
                <a:avLst/>
                <a:gdLst>
                  <a:gd name="T0" fmla="*/ 3 w 32"/>
                  <a:gd name="T1" fmla="*/ 26 h 26"/>
                  <a:gd name="T2" fmla="*/ 8 w 32"/>
                  <a:gd name="T3" fmla="*/ 26 h 26"/>
                  <a:gd name="T4" fmla="*/ 23 w 32"/>
                  <a:gd name="T5" fmla="*/ 26 h 26"/>
                  <a:gd name="T6" fmla="*/ 28 w 32"/>
                  <a:gd name="T7" fmla="*/ 26 h 26"/>
                  <a:gd name="T8" fmla="*/ 32 w 32"/>
                  <a:gd name="T9" fmla="*/ 0 h 26"/>
                  <a:gd name="T10" fmla="*/ 23 w 32"/>
                  <a:gd name="T11" fmla="*/ 0 h 26"/>
                  <a:gd name="T12" fmla="*/ 8 w 32"/>
                  <a:gd name="T13" fmla="*/ 0 h 26"/>
                  <a:gd name="T14" fmla="*/ 0 w 32"/>
                  <a:gd name="T15" fmla="*/ 0 h 26"/>
                  <a:gd name="T16" fmla="*/ 3 w 32"/>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 y="26"/>
                    </a:moveTo>
                    <a:lnTo>
                      <a:pt x="8" y="26"/>
                    </a:lnTo>
                    <a:lnTo>
                      <a:pt x="23" y="26"/>
                    </a:lnTo>
                    <a:lnTo>
                      <a:pt x="28" y="26"/>
                    </a:lnTo>
                    <a:lnTo>
                      <a:pt x="32" y="0"/>
                    </a:lnTo>
                    <a:lnTo>
                      <a:pt x="23" y="0"/>
                    </a:lnTo>
                    <a:lnTo>
                      <a:pt x="8" y="0"/>
                    </a:lnTo>
                    <a:lnTo>
                      <a:pt x="0" y="0"/>
                    </a:lnTo>
                    <a:lnTo>
                      <a:pt x="3" y="26"/>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5" name="Freeform 312"/>
              <p:cNvSpPr/>
              <p:nvPr/>
            </p:nvSpPr>
            <p:spPr bwMode="auto">
              <a:xfrm>
                <a:off x="4121428" y="4919065"/>
                <a:ext cx="61529" cy="63191"/>
              </a:xfrm>
              <a:custGeom>
                <a:avLst/>
                <a:gdLst>
                  <a:gd name="T0" fmla="*/ 16 w 37"/>
                  <a:gd name="T1" fmla="*/ 38 h 38"/>
                  <a:gd name="T2" fmla="*/ 21 w 37"/>
                  <a:gd name="T3" fmla="*/ 35 h 38"/>
                  <a:gd name="T4" fmla="*/ 34 w 37"/>
                  <a:gd name="T5" fmla="*/ 28 h 38"/>
                  <a:gd name="T6" fmla="*/ 37 w 37"/>
                  <a:gd name="T7" fmla="*/ 25 h 38"/>
                  <a:gd name="T8" fmla="*/ 29 w 37"/>
                  <a:gd name="T9" fmla="*/ 0 h 38"/>
                  <a:gd name="T10" fmla="*/ 20 w 37"/>
                  <a:gd name="T11" fmla="*/ 5 h 38"/>
                  <a:gd name="T12" fmla="*/ 7 w 37"/>
                  <a:gd name="T13" fmla="*/ 12 h 38"/>
                  <a:gd name="T14" fmla="*/ 0 w 37"/>
                  <a:gd name="T15" fmla="*/ 17 h 38"/>
                  <a:gd name="T16" fmla="*/ 16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16" y="38"/>
                    </a:moveTo>
                    <a:lnTo>
                      <a:pt x="21" y="35"/>
                    </a:lnTo>
                    <a:lnTo>
                      <a:pt x="34" y="28"/>
                    </a:lnTo>
                    <a:lnTo>
                      <a:pt x="37" y="25"/>
                    </a:lnTo>
                    <a:lnTo>
                      <a:pt x="29" y="0"/>
                    </a:lnTo>
                    <a:lnTo>
                      <a:pt x="20" y="5"/>
                    </a:lnTo>
                    <a:lnTo>
                      <a:pt x="7" y="12"/>
                    </a:lnTo>
                    <a:lnTo>
                      <a:pt x="0" y="17"/>
                    </a:lnTo>
                    <a:lnTo>
                      <a:pt x="16" y="38"/>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6" name="Freeform 313"/>
              <p:cNvSpPr/>
              <p:nvPr/>
            </p:nvSpPr>
            <p:spPr bwMode="auto">
              <a:xfrm>
                <a:off x="4179631" y="4867515"/>
                <a:ext cx="61529" cy="63191"/>
              </a:xfrm>
              <a:custGeom>
                <a:avLst/>
                <a:gdLst>
                  <a:gd name="T0" fmla="*/ 25 w 37"/>
                  <a:gd name="T1" fmla="*/ 38 h 38"/>
                  <a:gd name="T2" fmla="*/ 27 w 37"/>
                  <a:gd name="T3" fmla="*/ 33 h 38"/>
                  <a:gd name="T4" fmla="*/ 34 w 37"/>
                  <a:gd name="T5" fmla="*/ 21 h 38"/>
                  <a:gd name="T6" fmla="*/ 37 w 37"/>
                  <a:gd name="T7" fmla="*/ 16 h 38"/>
                  <a:gd name="T8" fmla="*/ 16 w 37"/>
                  <a:gd name="T9" fmla="*/ 0 h 38"/>
                  <a:gd name="T10" fmla="*/ 11 w 37"/>
                  <a:gd name="T11" fmla="*/ 7 h 38"/>
                  <a:gd name="T12" fmla="*/ 5 w 37"/>
                  <a:gd name="T13" fmla="*/ 20 h 38"/>
                  <a:gd name="T14" fmla="*/ 0 w 37"/>
                  <a:gd name="T15" fmla="*/ 27 h 38"/>
                  <a:gd name="T16" fmla="*/ 25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25" y="38"/>
                    </a:moveTo>
                    <a:lnTo>
                      <a:pt x="27" y="33"/>
                    </a:lnTo>
                    <a:lnTo>
                      <a:pt x="34" y="21"/>
                    </a:lnTo>
                    <a:lnTo>
                      <a:pt x="37" y="16"/>
                    </a:lnTo>
                    <a:lnTo>
                      <a:pt x="16" y="0"/>
                    </a:lnTo>
                    <a:lnTo>
                      <a:pt x="11" y="7"/>
                    </a:lnTo>
                    <a:lnTo>
                      <a:pt x="5" y="20"/>
                    </a:lnTo>
                    <a:lnTo>
                      <a:pt x="0" y="27"/>
                    </a:lnTo>
                    <a:lnTo>
                      <a:pt x="25" y="38"/>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7" name="Freeform 314"/>
              <p:cNvSpPr/>
              <p:nvPr/>
            </p:nvSpPr>
            <p:spPr bwMode="auto">
              <a:xfrm>
                <a:off x="4212889" y="4800998"/>
                <a:ext cx="43236" cy="56539"/>
              </a:xfrm>
              <a:custGeom>
                <a:avLst/>
                <a:gdLst>
                  <a:gd name="T0" fmla="*/ 26 w 26"/>
                  <a:gd name="T1" fmla="*/ 30 h 34"/>
                  <a:gd name="T2" fmla="*/ 26 w 26"/>
                  <a:gd name="T3" fmla="*/ 24 h 34"/>
                  <a:gd name="T4" fmla="*/ 26 w 26"/>
                  <a:gd name="T5" fmla="*/ 10 h 34"/>
                  <a:gd name="T6" fmla="*/ 26 w 26"/>
                  <a:gd name="T7" fmla="*/ 5 h 34"/>
                  <a:gd name="T8" fmla="*/ 0 w 26"/>
                  <a:gd name="T9" fmla="*/ 0 h 34"/>
                  <a:gd name="T10" fmla="*/ 0 w 26"/>
                  <a:gd name="T11" fmla="*/ 10 h 34"/>
                  <a:gd name="T12" fmla="*/ 0 w 26"/>
                  <a:gd name="T13" fmla="*/ 24 h 34"/>
                  <a:gd name="T14" fmla="*/ 0 w 26"/>
                  <a:gd name="T15" fmla="*/ 34 h 34"/>
                  <a:gd name="T16" fmla="*/ 26 w 26"/>
                  <a:gd name="T1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4">
                    <a:moveTo>
                      <a:pt x="26" y="30"/>
                    </a:moveTo>
                    <a:lnTo>
                      <a:pt x="26" y="24"/>
                    </a:lnTo>
                    <a:lnTo>
                      <a:pt x="26" y="10"/>
                    </a:lnTo>
                    <a:lnTo>
                      <a:pt x="26" y="5"/>
                    </a:lnTo>
                    <a:lnTo>
                      <a:pt x="0" y="0"/>
                    </a:lnTo>
                    <a:lnTo>
                      <a:pt x="0" y="10"/>
                    </a:lnTo>
                    <a:lnTo>
                      <a:pt x="0" y="24"/>
                    </a:lnTo>
                    <a:lnTo>
                      <a:pt x="0" y="34"/>
                    </a:lnTo>
                    <a:lnTo>
                      <a:pt x="26" y="30"/>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8" name="Freeform 315"/>
              <p:cNvSpPr/>
              <p:nvPr/>
            </p:nvSpPr>
            <p:spPr bwMode="auto">
              <a:xfrm>
                <a:off x="4186282" y="4726166"/>
                <a:ext cx="61529" cy="64855"/>
              </a:xfrm>
              <a:custGeom>
                <a:avLst/>
                <a:gdLst>
                  <a:gd name="T0" fmla="*/ 37 w 37"/>
                  <a:gd name="T1" fmla="*/ 21 h 39"/>
                  <a:gd name="T2" fmla="*/ 35 w 37"/>
                  <a:gd name="T3" fmla="*/ 16 h 39"/>
                  <a:gd name="T4" fmla="*/ 27 w 37"/>
                  <a:gd name="T5" fmla="*/ 5 h 39"/>
                  <a:gd name="T6" fmla="*/ 25 w 37"/>
                  <a:gd name="T7" fmla="*/ 0 h 39"/>
                  <a:gd name="T8" fmla="*/ 0 w 37"/>
                  <a:gd name="T9" fmla="*/ 10 h 39"/>
                  <a:gd name="T10" fmla="*/ 5 w 37"/>
                  <a:gd name="T11" fmla="*/ 17 h 39"/>
                  <a:gd name="T12" fmla="*/ 11 w 37"/>
                  <a:gd name="T13" fmla="*/ 30 h 39"/>
                  <a:gd name="T14" fmla="*/ 16 w 37"/>
                  <a:gd name="T15" fmla="*/ 39 h 39"/>
                  <a:gd name="T16" fmla="*/ 37 w 37"/>
                  <a:gd name="T1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21"/>
                    </a:moveTo>
                    <a:lnTo>
                      <a:pt x="35" y="16"/>
                    </a:lnTo>
                    <a:lnTo>
                      <a:pt x="27" y="5"/>
                    </a:lnTo>
                    <a:lnTo>
                      <a:pt x="25" y="0"/>
                    </a:lnTo>
                    <a:lnTo>
                      <a:pt x="0" y="10"/>
                    </a:lnTo>
                    <a:lnTo>
                      <a:pt x="5" y="17"/>
                    </a:lnTo>
                    <a:lnTo>
                      <a:pt x="11" y="30"/>
                    </a:lnTo>
                    <a:lnTo>
                      <a:pt x="16" y="39"/>
                    </a:lnTo>
                    <a:lnTo>
                      <a:pt x="37" y="21"/>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09" name="Freeform 316"/>
              <p:cNvSpPr/>
              <p:nvPr/>
            </p:nvSpPr>
            <p:spPr bwMode="auto">
              <a:xfrm>
                <a:off x="4131405" y="4669626"/>
                <a:ext cx="64855" cy="61529"/>
              </a:xfrm>
              <a:custGeom>
                <a:avLst/>
                <a:gdLst>
                  <a:gd name="T0" fmla="*/ 39 w 39"/>
                  <a:gd name="T1" fmla="*/ 12 h 37"/>
                  <a:gd name="T2" fmla="*/ 34 w 39"/>
                  <a:gd name="T3" fmla="*/ 10 h 37"/>
                  <a:gd name="T4" fmla="*/ 23 w 39"/>
                  <a:gd name="T5" fmla="*/ 2 h 37"/>
                  <a:gd name="T6" fmla="*/ 17 w 39"/>
                  <a:gd name="T7" fmla="*/ 0 h 37"/>
                  <a:gd name="T8" fmla="*/ 0 w 39"/>
                  <a:gd name="T9" fmla="*/ 21 h 37"/>
                  <a:gd name="T10" fmla="*/ 9 w 39"/>
                  <a:gd name="T11" fmla="*/ 25 h 37"/>
                  <a:gd name="T12" fmla="*/ 21 w 39"/>
                  <a:gd name="T13" fmla="*/ 32 h 37"/>
                  <a:gd name="T14" fmla="*/ 29 w 39"/>
                  <a:gd name="T15" fmla="*/ 37 h 37"/>
                  <a:gd name="T16" fmla="*/ 39 w 39"/>
                  <a:gd name="T17"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7">
                    <a:moveTo>
                      <a:pt x="39" y="12"/>
                    </a:moveTo>
                    <a:lnTo>
                      <a:pt x="34" y="10"/>
                    </a:lnTo>
                    <a:lnTo>
                      <a:pt x="23" y="2"/>
                    </a:lnTo>
                    <a:lnTo>
                      <a:pt x="17" y="0"/>
                    </a:lnTo>
                    <a:lnTo>
                      <a:pt x="0" y="21"/>
                    </a:lnTo>
                    <a:lnTo>
                      <a:pt x="9" y="25"/>
                    </a:lnTo>
                    <a:lnTo>
                      <a:pt x="21" y="32"/>
                    </a:lnTo>
                    <a:lnTo>
                      <a:pt x="29" y="37"/>
                    </a:lnTo>
                    <a:lnTo>
                      <a:pt x="39" y="12"/>
                    </a:ln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10" name="Freeform 317"/>
              <p:cNvSpPr>
                <a:spLocks noEditPoints="1"/>
              </p:cNvSpPr>
              <p:nvPr/>
            </p:nvSpPr>
            <p:spPr bwMode="auto">
              <a:xfrm>
                <a:off x="3948484" y="4681267"/>
                <a:ext cx="279371" cy="282697"/>
              </a:xfrm>
              <a:custGeom>
                <a:avLst/>
                <a:gdLst>
                  <a:gd name="T0" fmla="*/ 67 w 134"/>
                  <a:gd name="T1" fmla="*/ 135 h 135"/>
                  <a:gd name="T2" fmla="*/ 0 w 134"/>
                  <a:gd name="T3" fmla="*/ 67 h 135"/>
                  <a:gd name="T4" fmla="*/ 67 w 134"/>
                  <a:gd name="T5" fmla="*/ 0 h 135"/>
                  <a:gd name="T6" fmla="*/ 134 w 134"/>
                  <a:gd name="T7" fmla="*/ 67 h 135"/>
                  <a:gd name="T8" fmla="*/ 67 w 134"/>
                  <a:gd name="T9" fmla="*/ 135 h 135"/>
                  <a:gd name="T10" fmla="*/ 67 w 134"/>
                  <a:gd name="T11" fmla="*/ 20 h 135"/>
                  <a:gd name="T12" fmla="*/ 20 w 134"/>
                  <a:gd name="T13" fmla="*/ 67 h 135"/>
                  <a:gd name="T14" fmla="*/ 67 w 134"/>
                  <a:gd name="T15" fmla="*/ 115 h 135"/>
                  <a:gd name="T16" fmla="*/ 114 w 134"/>
                  <a:gd name="T17" fmla="*/ 67 h 135"/>
                  <a:gd name="T18" fmla="*/ 67 w 134"/>
                  <a:gd name="T1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5">
                    <a:moveTo>
                      <a:pt x="67" y="135"/>
                    </a:moveTo>
                    <a:cubicBezTo>
                      <a:pt x="30" y="135"/>
                      <a:pt x="0" y="105"/>
                      <a:pt x="0" y="67"/>
                    </a:cubicBezTo>
                    <a:cubicBezTo>
                      <a:pt x="0" y="30"/>
                      <a:pt x="30" y="0"/>
                      <a:pt x="67" y="0"/>
                    </a:cubicBezTo>
                    <a:cubicBezTo>
                      <a:pt x="104" y="0"/>
                      <a:pt x="134" y="30"/>
                      <a:pt x="134" y="67"/>
                    </a:cubicBezTo>
                    <a:cubicBezTo>
                      <a:pt x="134" y="105"/>
                      <a:pt x="104" y="135"/>
                      <a:pt x="67" y="135"/>
                    </a:cubicBezTo>
                    <a:close/>
                    <a:moveTo>
                      <a:pt x="67" y="20"/>
                    </a:moveTo>
                    <a:cubicBezTo>
                      <a:pt x="41" y="20"/>
                      <a:pt x="20" y="41"/>
                      <a:pt x="20" y="67"/>
                    </a:cubicBezTo>
                    <a:cubicBezTo>
                      <a:pt x="20" y="93"/>
                      <a:pt x="41" y="115"/>
                      <a:pt x="67" y="115"/>
                    </a:cubicBezTo>
                    <a:cubicBezTo>
                      <a:pt x="93" y="115"/>
                      <a:pt x="114" y="93"/>
                      <a:pt x="114" y="67"/>
                    </a:cubicBezTo>
                    <a:cubicBezTo>
                      <a:pt x="114" y="41"/>
                      <a:pt x="93" y="20"/>
                      <a:pt x="67" y="20"/>
                    </a:cubicBezTo>
                    <a:close/>
                  </a:path>
                </a:pathLst>
              </a:cu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sp>
            <p:nvSpPr>
              <p:cNvPr id="111" name="Oval 318"/>
              <p:cNvSpPr>
                <a:spLocks noChangeArrowheads="1"/>
              </p:cNvSpPr>
              <p:nvPr/>
            </p:nvSpPr>
            <p:spPr bwMode="auto">
              <a:xfrm>
                <a:off x="4028304" y="4762750"/>
                <a:ext cx="119731" cy="119731"/>
              </a:xfrm>
              <a:prstGeom prst="ellipse">
                <a:avLst/>
              </a:prstGeom>
              <a:grpFill/>
              <a:ln>
                <a:noFill/>
              </a:ln>
            </p:spPr>
            <p:txBody>
              <a:bodyPr vert="horz" wrap="square" lIns="91021" tIns="45511" rIns="91021" bIns="45511" numCol="1" anchor="t" anchorCtr="0" compatLnSpc="1"/>
              <a:lstStyle/>
              <a:p>
                <a:pPr defTabSz="764540"/>
                <a:endParaRPr lang="en-US" sz="2400">
                  <a:solidFill>
                    <a:srgbClr val="000000"/>
                  </a:solidFill>
                  <a:latin typeface="Microsoft YaHei" panose="020B0503020204020204" pitchFamily="34" charset="-122"/>
                  <a:ea typeface="Microsoft YaHei" panose="020B0503020204020204" pitchFamily="34" charset="-122"/>
                </a:endParaRPr>
              </a:p>
            </p:txBody>
          </p:sp>
        </p:grpSp>
        <p:sp>
          <p:nvSpPr>
            <p:cNvPr id="94" name="文本框 93"/>
            <p:cNvSpPr txBox="1"/>
            <p:nvPr/>
          </p:nvSpPr>
          <p:spPr>
            <a:xfrm>
              <a:off x="803827" y="1844824"/>
              <a:ext cx="521972" cy="203547"/>
            </a:xfrm>
            <a:prstGeom prst="rect">
              <a:avLst/>
            </a:prstGeom>
            <a:noFill/>
          </p:spPr>
          <p:txBody>
            <a:bodyPr wrap="square" rtlCol="0">
              <a:spAutoFit/>
            </a:bodyPr>
            <a:lstStyle/>
            <a:p>
              <a:pPr defTabSz="764540"/>
              <a:r>
                <a:rPr lang="en-US" altLang="zh-CN" sz="900" b="1" dirty="0">
                  <a:solidFill>
                    <a:srgbClr val="0068B7"/>
                  </a:solidFill>
                  <a:latin typeface="Microsoft YaHei" panose="020B0503020204020204" pitchFamily="34" charset="-122"/>
                  <a:ea typeface="Microsoft YaHei" panose="020B0503020204020204" pitchFamily="34" charset="-122"/>
                </a:rPr>
                <a:t>DBA</a:t>
              </a:r>
              <a:endParaRPr lang="zh-CN" altLang="en-US" sz="900" b="1" dirty="0">
                <a:solidFill>
                  <a:srgbClr val="0068B7"/>
                </a:solidFill>
                <a:latin typeface="Microsoft YaHei" panose="020B0503020204020204" pitchFamily="34" charset="-122"/>
                <a:ea typeface="Microsoft YaHei" panose="020B0503020204020204" pitchFamily="34" charset="-122"/>
              </a:endParaRPr>
            </a:p>
          </p:txBody>
        </p:sp>
      </p:grpSp>
      <p:grpSp>
        <p:nvGrpSpPr>
          <p:cNvPr id="112" name="组合 111"/>
          <p:cNvGrpSpPr/>
          <p:nvPr/>
        </p:nvGrpSpPr>
        <p:grpSpPr>
          <a:xfrm>
            <a:off x="6679238" y="1135362"/>
            <a:ext cx="532460" cy="635810"/>
            <a:chOff x="749922" y="2479922"/>
            <a:chExt cx="521972" cy="560656"/>
          </a:xfrm>
        </p:grpSpPr>
        <p:grpSp>
          <p:nvGrpSpPr>
            <p:cNvPr id="113" name="组合 112"/>
            <p:cNvGrpSpPr/>
            <p:nvPr/>
          </p:nvGrpSpPr>
          <p:grpSpPr>
            <a:xfrm>
              <a:off x="768995" y="2479922"/>
              <a:ext cx="365768" cy="413988"/>
              <a:chOff x="8502651" y="2933700"/>
              <a:chExt cx="631825" cy="885825"/>
            </a:xfrm>
            <a:solidFill>
              <a:srgbClr val="0070C0"/>
            </a:solidFill>
          </p:grpSpPr>
          <p:sp>
            <p:nvSpPr>
              <p:cNvPr id="115" name="Freeform 52"/>
              <p:cNvSpPr/>
              <p:nvPr/>
            </p:nvSpPr>
            <p:spPr bwMode="auto">
              <a:xfrm>
                <a:off x="8680451" y="2933700"/>
                <a:ext cx="276225" cy="377825"/>
              </a:xfrm>
              <a:custGeom>
                <a:avLst/>
                <a:gdLst>
                  <a:gd name="T0" fmla="*/ 6 w 158"/>
                  <a:gd name="T1" fmla="*/ 102 h 217"/>
                  <a:gd name="T2" fmla="*/ 0 w 158"/>
                  <a:gd name="T3" fmla="*/ 126 h 217"/>
                  <a:gd name="T4" fmla="*/ 6 w 158"/>
                  <a:gd name="T5" fmla="*/ 151 h 217"/>
                  <a:gd name="T6" fmla="*/ 10 w 158"/>
                  <a:gd name="T7" fmla="*/ 145 h 217"/>
                  <a:gd name="T8" fmla="*/ 80 w 158"/>
                  <a:gd name="T9" fmla="*/ 217 h 217"/>
                  <a:gd name="T10" fmla="*/ 147 w 158"/>
                  <a:gd name="T11" fmla="*/ 142 h 217"/>
                  <a:gd name="T12" fmla="*/ 152 w 158"/>
                  <a:gd name="T13" fmla="*/ 150 h 217"/>
                  <a:gd name="T14" fmla="*/ 158 w 158"/>
                  <a:gd name="T15" fmla="*/ 125 h 217"/>
                  <a:gd name="T16" fmla="*/ 152 w 158"/>
                  <a:gd name="T17" fmla="*/ 100 h 217"/>
                  <a:gd name="T18" fmla="*/ 150 w 158"/>
                  <a:gd name="T19" fmla="*/ 102 h 217"/>
                  <a:gd name="T20" fmla="*/ 149 w 158"/>
                  <a:gd name="T21" fmla="*/ 81 h 217"/>
                  <a:gd name="T22" fmla="*/ 91 w 158"/>
                  <a:gd name="T23" fmla="*/ 67 h 217"/>
                  <a:gd name="T24" fmla="*/ 100 w 158"/>
                  <a:gd name="T25" fmla="*/ 70 h 217"/>
                  <a:gd name="T26" fmla="*/ 156 w 158"/>
                  <a:gd name="T27" fmla="*/ 52 h 217"/>
                  <a:gd name="T28" fmla="*/ 27 w 158"/>
                  <a:gd name="T29" fmla="*/ 39 h 217"/>
                  <a:gd name="T30" fmla="*/ 2 w 158"/>
                  <a:gd name="T31" fmla="*/ 56 h 217"/>
                  <a:gd name="T32" fmla="*/ 19 w 158"/>
                  <a:gd name="T33" fmla="*/ 55 h 217"/>
                  <a:gd name="T34" fmla="*/ 8 w 158"/>
                  <a:gd name="T35" fmla="*/ 90 h 217"/>
                  <a:gd name="T36" fmla="*/ 7 w 158"/>
                  <a:gd name="T37" fmla="*/ 102 h 217"/>
                  <a:gd name="T38" fmla="*/ 6 w 158"/>
                  <a:gd name="T39" fmla="*/ 10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217">
                    <a:moveTo>
                      <a:pt x="6" y="102"/>
                    </a:moveTo>
                    <a:cubicBezTo>
                      <a:pt x="3" y="102"/>
                      <a:pt x="0" y="113"/>
                      <a:pt x="0" y="126"/>
                    </a:cubicBezTo>
                    <a:cubicBezTo>
                      <a:pt x="0" y="140"/>
                      <a:pt x="3" y="151"/>
                      <a:pt x="6" y="151"/>
                    </a:cubicBezTo>
                    <a:cubicBezTo>
                      <a:pt x="8" y="151"/>
                      <a:pt x="9" y="148"/>
                      <a:pt x="10" y="145"/>
                    </a:cubicBezTo>
                    <a:cubicBezTo>
                      <a:pt x="21" y="186"/>
                      <a:pt x="59" y="217"/>
                      <a:pt x="80" y="217"/>
                    </a:cubicBezTo>
                    <a:cubicBezTo>
                      <a:pt x="106" y="217"/>
                      <a:pt x="142" y="188"/>
                      <a:pt x="147" y="142"/>
                    </a:cubicBezTo>
                    <a:cubicBezTo>
                      <a:pt x="148" y="147"/>
                      <a:pt x="150" y="150"/>
                      <a:pt x="152" y="150"/>
                    </a:cubicBezTo>
                    <a:cubicBezTo>
                      <a:pt x="155" y="150"/>
                      <a:pt x="158" y="139"/>
                      <a:pt x="158" y="125"/>
                    </a:cubicBezTo>
                    <a:cubicBezTo>
                      <a:pt x="158" y="111"/>
                      <a:pt x="155" y="100"/>
                      <a:pt x="152" y="100"/>
                    </a:cubicBezTo>
                    <a:cubicBezTo>
                      <a:pt x="151" y="100"/>
                      <a:pt x="150" y="101"/>
                      <a:pt x="150" y="102"/>
                    </a:cubicBezTo>
                    <a:cubicBezTo>
                      <a:pt x="150" y="95"/>
                      <a:pt x="150" y="89"/>
                      <a:pt x="149" y="81"/>
                    </a:cubicBezTo>
                    <a:cubicBezTo>
                      <a:pt x="137" y="90"/>
                      <a:pt x="115" y="78"/>
                      <a:pt x="91" y="67"/>
                    </a:cubicBezTo>
                    <a:cubicBezTo>
                      <a:pt x="94" y="68"/>
                      <a:pt x="97" y="69"/>
                      <a:pt x="100" y="70"/>
                    </a:cubicBezTo>
                    <a:cubicBezTo>
                      <a:pt x="140" y="90"/>
                      <a:pt x="156" y="52"/>
                      <a:pt x="156" y="52"/>
                    </a:cubicBezTo>
                    <a:cubicBezTo>
                      <a:pt x="156" y="52"/>
                      <a:pt x="106" y="0"/>
                      <a:pt x="27" y="39"/>
                    </a:cubicBezTo>
                    <a:cubicBezTo>
                      <a:pt x="20" y="43"/>
                      <a:pt x="11" y="52"/>
                      <a:pt x="2" y="56"/>
                    </a:cubicBezTo>
                    <a:cubicBezTo>
                      <a:pt x="2" y="56"/>
                      <a:pt x="9" y="55"/>
                      <a:pt x="19" y="55"/>
                    </a:cubicBezTo>
                    <a:cubicBezTo>
                      <a:pt x="11" y="60"/>
                      <a:pt x="6" y="71"/>
                      <a:pt x="8" y="90"/>
                    </a:cubicBezTo>
                    <a:cubicBezTo>
                      <a:pt x="7" y="93"/>
                      <a:pt x="7" y="98"/>
                      <a:pt x="7" y="102"/>
                    </a:cubicBezTo>
                    <a:cubicBezTo>
                      <a:pt x="6" y="102"/>
                      <a:pt x="6"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021" tIns="45511" rIns="91021" bIns="45511" numCol="1" anchor="t" anchorCtr="0" compatLnSpc="1"/>
              <a:lstStyle/>
              <a:p>
                <a:pPr defTabSz="764540"/>
                <a:endParaRPr lang="en-US" sz="2400">
                  <a:solidFill>
                    <a:srgbClr val="424953"/>
                  </a:solidFill>
                  <a:latin typeface="Microsoft YaHei" panose="020B0503020204020204" pitchFamily="34" charset="-122"/>
                  <a:ea typeface="Microsoft YaHei" panose="020B0503020204020204" pitchFamily="34" charset="-122"/>
                </a:endParaRPr>
              </a:p>
            </p:txBody>
          </p:sp>
          <p:sp>
            <p:nvSpPr>
              <p:cNvPr id="116" name="Freeform 53"/>
              <p:cNvSpPr>
                <a:spLocks noEditPoints="1"/>
              </p:cNvSpPr>
              <p:nvPr/>
            </p:nvSpPr>
            <p:spPr bwMode="auto">
              <a:xfrm>
                <a:off x="8502651" y="3295650"/>
                <a:ext cx="631825" cy="523875"/>
              </a:xfrm>
              <a:custGeom>
                <a:avLst/>
                <a:gdLst>
                  <a:gd name="T0" fmla="*/ 322 w 362"/>
                  <a:gd name="T1" fmla="*/ 195 h 300"/>
                  <a:gd name="T2" fmla="*/ 357 w 362"/>
                  <a:gd name="T3" fmla="*/ 63 h 300"/>
                  <a:gd name="T4" fmla="*/ 237 w 362"/>
                  <a:gd name="T5" fmla="*/ 7 h 300"/>
                  <a:gd name="T6" fmla="*/ 230 w 362"/>
                  <a:gd name="T7" fmla="*/ 11 h 300"/>
                  <a:gd name="T8" fmla="*/ 203 w 362"/>
                  <a:gd name="T9" fmla="*/ 124 h 300"/>
                  <a:gd name="T10" fmla="*/ 193 w 362"/>
                  <a:gd name="T11" fmla="*/ 40 h 300"/>
                  <a:gd name="T12" fmla="*/ 196 w 362"/>
                  <a:gd name="T13" fmla="*/ 31 h 300"/>
                  <a:gd name="T14" fmla="*/ 190 w 362"/>
                  <a:gd name="T15" fmla="*/ 21 h 300"/>
                  <a:gd name="T16" fmla="*/ 176 w 362"/>
                  <a:gd name="T17" fmla="*/ 21 h 300"/>
                  <a:gd name="T18" fmla="*/ 169 w 362"/>
                  <a:gd name="T19" fmla="*/ 31 h 300"/>
                  <a:gd name="T20" fmla="*/ 173 w 362"/>
                  <a:gd name="T21" fmla="*/ 39 h 300"/>
                  <a:gd name="T22" fmla="*/ 161 w 362"/>
                  <a:gd name="T23" fmla="*/ 118 h 300"/>
                  <a:gd name="T24" fmla="*/ 161 w 362"/>
                  <a:gd name="T25" fmla="*/ 123 h 300"/>
                  <a:gd name="T26" fmla="*/ 128 w 362"/>
                  <a:gd name="T27" fmla="*/ 7 h 300"/>
                  <a:gd name="T28" fmla="*/ 123 w 362"/>
                  <a:gd name="T29" fmla="*/ 7 h 300"/>
                  <a:gd name="T30" fmla="*/ 4 w 362"/>
                  <a:gd name="T31" fmla="*/ 67 h 300"/>
                  <a:gd name="T32" fmla="*/ 26 w 362"/>
                  <a:gd name="T33" fmla="*/ 221 h 300"/>
                  <a:gd name="T34" fmla="*/ 68 w 362"/>
                  <a:gd name="T35" fmla="*/ 218 h 300"/>
                  <a:gd name="T36" fmla="*/ 76 w 362"/>
                  <a:gd name="T37" fmla="*/ 300 h 300"/>
                  <a:gd name="T38" fmla="*/ 278 w 362"/>
                  <a:gd name="T39" fmla="*/ 300 h 300"/>
                  <a:gd name="T40" fmla="*/ 285 w 362"/>
                  <a:gd name="T41" fmla="*/ 235 h 300"/>
                  <a:gd name="T42" fmla="*/ 286 w 362"/>
                  <a:gd name="T43" fmla="*/ 215 h 300"/>
                  <a:gd name="T44" fmla="*/ 313 w 362"/>
                  <a:gd name="T45" fmla="*/ 221 h 300"/>
                  <a:gd name="T46" fmla="*/ 322 w 362"/>
                  <a:gd name="T47" fmla="*/ 195 h 300"/>
                  <a:gd name="T48" fmla="*/ 289 w 362"/>
                  <a:gd name="T49" fmla="*/ 98 h 300"/>
                  <a:gd name="T50" fmla="*/ 291 w 362"/>
                  <a:gd name="T51" fmla="*/ 101 h 300"/>
                  <a:gd name="T52" fmla="*/ 289 w 362"/>
                  <a:gd name="T53" fmla="*/ 98 h 300"/>
                  <a:gd name="T54" fmla="*/ 73 w 362"/>
                  <a:gd name="T55" fmla="*/ 157 h 300"/>
                  <a:gd name="T56" fmla="*/ 159 w 362"/>
                  <a:gd name="T57" fmla="*/ 149 h 300"/>
                  <a:gd name="T58" fmla="*/ 166 w 362"/>
                  <a:gd name="T59" fmla="*/ 149 h 300"/>
                  <a:gd name="T60" fmla="*/ 180 w 362"/>
                  <a:gd name="T61" fmla="*/ 148 h 300"/>
                  <a:gd name="T62" fmla="*/ 229 w 362"/>
                  <a:gd name="T63" fmla="*/ 146 h 300"/>
                  <a:gd name="T64" fmla="*/ 198 w 362"/>
                  <a:gd name="T65" fmla="*/ 151 h 300"/>
                  <a:gd name="T66" fmla="*/ 195 w 362"/>
                  <a:gd name="T67" fmla="*/ 151 h 300"/>
                  <a:gd name="T68" fmla="*/ 179 w 362"/>
                  <a:gd name="T69" fmla="*/ 154 h 300"/>
                  <a:gd name="T70" fmla="*/ 42 w 362"/>
                  <a:gd name="T71" fmla="*/ 174 h 300"/>
                  <a:gd name="T72" fmla="*/ 68 w 362"/>
                  <a:gd name="T73" fmla="*/ 160 h 300"/>
                  <a:gd name="T74" fmla="*/ 73 w 362"/>
                  <a:gd name="T75" fmla="*/ 157 h 300"/>
                  <a:gd name="T76" fmla="*/ 179 w 362"/>
                  <a:gd name="T77" fmla="*/ 187 h 300"/>
                  <a:gd name="T78" fmla="*/ 171 w 362"/>
                  <a:gd name="T79" fmla="*/ 188 h 300"/>
                  <a:gd name="T80" fmla="*/ 154 w 362"/>
                  <a:gd name="T81" fmla="*/ 190 h 300"/>
                  <a:gd name="T82" fmla="*/ 172 w 362"/>
                  <a:gd name="T83" fmla="*/ 183 h 300"/>
                  <a:gd name="T84" fmla="*/ 182 w 362"/>
                  <a:gd name="T85" fmla="*/ 179 h 300"/>
                  <a:gd name="T86" fmla="*/ 187 w 362"/>
                  <a:gd name="T87" fmla="*/ 177 h 300"/>
                  <a:gd name="T88" fmla="*/ 288 w 362"/>
                  <a:gd name="T89" fmla="*/ 165 h 300"/>
                  <a:gd name="T90" fmla="*/ 306 w 362"/>
                  <a:gd name="T91" fmla="*/ 163 h 300"/>
                  <a:gd name="T92" fmla="*/ 312 w 362"/>
                  <a:gd name="T93" fmla="*/ 169 h 300"/>
                  <a:gd name="T94" fmla="*/ 313 w 362"/>
                  <a:gd name="T95" fmla="*/ 171 h 300"/>
                  <a:gd name="T96" fmla="*/ 179 w 362"/>
                  <a:gd name="T97" fmla="*/ 18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300">
                    <a:moveTo>
                      <a:pt x="322" y="195"/>
                    </a:moveTo>
                    <a:cubicBezTo>
                      <a:pt x="341" y="148"/>
                      <a:pt x="362" y="94"/>
                      <a:pt x="357" y="63"/>
                    </a:cubicBezTo>
                    <a:cubicBezTo>
                      <a:pt x="356" y="43"/>
                      <a:pt x="289" y="0"/>
                      <a:pt x="237" y="7"/>
                    </a:cubicBezTo>
                    <a:cubicBezTo>
                      <a:pt x="237" y="7"/>
                      <a:pt x="235" y="9"/>
                      <a:pt x="230" y="11"/>
                    </a:cubicBezTo>
                    <a:cubicBezTo>
                      <a:pt x="203" y="124"/>
                      <a:pt x="203" y="124"/>
                      <a:pt x="203" y="124"/>
                    </a:cubicBezTo>
                    <a:cubicBezTo>
                      <a:pt x="193" y="40"/>
                      <a:pt x="193" y="40"/>
                      <a:pt x="193" y="40"/>
                    </a:cubicBezTo>
                    <a:cubicBezTo>
                      <a:pt x="196" y="31"/>
                      <a:pt x="196" y="31"/>
                      <a:pt x="196" y="31"/>
                    </a:cubicBezTo>
                    <a:cubicBezTo>
                      <a:pt x="190" y="21"/>
                      <a:pt x="190" y="21"/>
                      <a:pt x="190" y="21"/>
                    </a:cubicBezTo>
                    <a:cubicBezTo>
                      <a:pt x="176" y="21"/>
                      <a:pt x="176" y="21"/>
                      <a:pt x="176" y="21"/>
                    </a:cubicBezTo>
                    <a:cubicBezTo>
                      <a:pt x="169" y="31"/>
                      <a:pt x="169" y="31"/>
                      <a:pt x="169" y="31"/>
                    </a:cubicBezTo>
                    <a:cubicBezTo>
                      <a:pt x="173" y="39"/>
                      <a:pt x="173" y="39"/>
                      <a:pt x="173" y="39"/>
                    </a:cubicBezTo>
                    <a:cubicBezTo>
                      <a:pt x="161" y="118"/>
                      <a:pt x="161" y="118"/>
                      <a:pt x="161" y="118"/>
                    </a:cubicBezTo>
                    <a:cubicBezTo>
                      <a:pt x="161" y="123"/>
                      <a:pt x="161" y="123"/>
                      <a:pt x="161" y="123"/>
                    </a:cubicBezTo>
                    <a:cubicBezTo>
                      <a:pt x="128" y="7"/>
                      <a:pt x="128" y="7"/>
                      <a:pt x="128" y="7"/>
                    </a:cubicBezTo>
                    <a:cubicBezTo>
                      <a:pt x="127" y="7"/>
                      <a:pt x="125" y="7"/>
                      <a:pt x="123" y="7"/>
                    </a:cubicBezTo>
                    <a:cubicBezTo>
                      <a:pt x="71" y="14"/>
                      <a:pt x="5" y="32"/>
                      <a:pt x="4" y="67"/>
                    </a:cubicBezTo>
                    <a:cubicBezTo>
                      <a:pt x="0" y="83"/>
                      <a:pt x="18" y="183"/>
                      <a:pt x="26" y="221"/>
                    </a:cubicBezTo>
                    <a:cubicBezTo>
                      <a:pt x="35" y="226"/>
                      <a:pt x="54" y="222"/>
                      <a:pt x="68" y="218"/>
                    </a:cubicBezTo>
                    <a:cubicBezTo>
                      <a:pt x="72" y="260"/>
                      <a:pt x="75" y="292"/>
                      <a:pt x="76" y="300"/>
                    </a:cubicBezTo>
                    <a:cubicBezTo>
                      <a:pt x="278" y="300"/>
                      <a:pt x="278" y="300"/>
                      <a:pt x="278" y="300"/>
                    </a:cubicBezTo>
                    <a:cubicBezTo>
                      <a:pt x="279" y="293"/>
                      <a:pt x="282" y="269"/>
                      <a:pt x="285" y="235"/>
                    </a:cubicBezTo>
                    <a:cubicBezTo>
                      <a:pt x="286" y="215"/>
                      <a:pt x="286" y="215"/>
                      <a:pt x="286" y="215"/>
                    </a:cubicBezTo>
                    <a:cubicBezTo>
                      <a:pt x="313" y="221"/>
                      <a:pt x="313" y="221"/>
                      <a:pt x="313" y="221"/>
                    </a:cubicBezTo>
                    <a:lnTo>
                      <a:pt x="322" y="195"/>
                    </a:lnTo>
                    <a:close/>
                    <a:moveTo>
                      <a:pt x="289" y="98"/>
                    </a:moveTo>
                    <a:cubicBezTo>
                      <a:pt x="290" y="96"/>
                      <a:pt x="290" y="98"/>
                      <a:pt x="291" y="101"/>
                    </a:cubicBezTo>
                    <a:cubicBezTo>
                      <a:pt x="289" y="100"/>
                      <a:pt x="288" y="99"/>
                      <a:pt x="289" y="98"/>
                    </a:cubicBezTo>
                    <a:close/>
                    <a:moveTo>
                      <a:pt x="73" y="157"/>
                    </a:moveTo>
                    <a:cubicBezTo>
                      <a:pt x="159" y="149"/>
                      <a:pt x="159" y="149"/>
                      <a:pt x="159" y="149"/>
                    </a:cubicBezTo>
                    <a:cubicBezTo>
                      <a:pt x="166" y="149"/>
                      <a:pt x="166" y="149"/>
                      <a:pt x="166" y="149"/>
                    </a:cubicBezTo>
                    <a:cubicBezTo>
                      <a:pt x="180" y="148"/>
                      <a:pt x="180" y="148"/>
                      <a:pt x="180" y="148"/>
                    </a:cubicBezTo>
                    <a:cubicBezTo>
                      <a:pt x="229" y="146"/>
                      <a:pt x="229" y="146"/>
                      <a:pt x="229" y="146"/>
                    </a:cubicBezTo>
                    <a:cubicBezTo>
                      <a:pt x="198" y="151"/>
                      <a:pt x="198" y="151"/>
                      <a:pt x="198" y="151"/>
                    </a:cubicBezTo>
                    <a:cubicBezTo>
                      <a:pt x="195" y="151"/>
                      <a:pt x="195" y="151"/>
                      <a:pt x="195" y="151"/>
                    </a:cubicBezTo>
                    <a:cubicBezTo>
                      <a:pt x="179" y="154"/>
                      <a:pt x="179" y="154"/>
                      <a:pt x="179" y="154"/>
                    </a:cubicBezTo>
                    <a:cubicBezTo>
                      <a:pt x="42" y="174"/>
                      <a:pt x="42" y="174"/>
                      <a:pt x="42" y="174"/>
                    </a:cubicBezTo>
                    <a:cubicBezTo>
                      <a:pt x="68" y="160"/>
                      <a:pt x="68" y="160"/>
                      <a:pt x="68" y="160"/>
                    </a:cubicBezTo>
                    <a:lnTo>
                      <a:pt x="73" y="157"/>
                    </a:lnTo>
                    <a:close/>
                    <a:moveTo>
                      <a:pt x="179" y="187"/>
                    </a:moveTo>
                    <a:cubicBezTo>
                      <a:pt x="171" y="188"/>
                      <a:pt x="171" y="188"/>
                      <a:pt x="171" y="188"/>
                    </a:cubicBezTo>
                    <a:cubicBezTo>
                      <a:pt x="154" y="190"/>
                      <a:pt x="154" y="190"/>
                      <a:pt x="154" y="190"/>
                    </a:cubicBezTo>
                    <a:cubicBezTo>
                      <a:pt x="172" y="183"/>
                      <a:pt x="172" y="183"/>
                      <a:pt x="172" y="183"/>
                    </a:cubicBezTo>
                    <a:cubicBezTo>
                      <a:pt x="182" y="179"/>
                      <a:pt x="182" y="179"/>
                      <a:pt x="182" y="179"/>
                    </a:cubicBezTo>
                    <a:cubicBezTo>
                      <a:pt x="187" y="177"/>
                      <a:pt x="187" y="177"/>
                      <a:pt x="187" y="177"/>
                    </a:cubicBezTo>
                    <a:cubicBezTo>
                      <a:pt x="288" y="165"/>
                      <a:pt x="288" y="165"/>
                      <a:pt x="288" y="165"/>
                    </a:cubicBezTo>
                    <a:cubicBezTo>
                      <a:pt x="306" y="163"/>
                      <a:pt x="306" y="163"/>
                      <a:pt x="306" y="163"/>
                    </a:cubicBezTo>
                    <a:cubicBezTo>
                      <a:pt x="312" y="169"/>
                      <a:pt x="312" y="169"/>
                      <a:pt x="312" y="169"/>
                    </a:cubicBezTo>
                    <a:cubicBezTo>
                      <a:pt x="313" y="171"/>
                      <a:pt x="313" y="171"/>
                      <a:pt x="313" y="171"/>
                    </a:cubicBezTo>
                    <a:lnTo>
                      <a:pt x="179"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021" tIns="45511" rIns="91021" bIns="45511" numCol="1" anchor="t" anchorCtr="0" compatLnSpc="1"/>
              <a:lstStyle/>
              <a:p>
                <a:pPr defTabSz="764540"/>
                <a:endParaRPr lang="en-US" sz="2400">
                  <a:solidFill>
                    <a:srgbClr val="424953"/>
                  </a:solidFill>
                  <a:latin typeface="Microsoft YaHei" panose="020B0503020204020204" pitchFamily="34" charset="-122"/>
                  <a:ea typeface="Microsoft YaHei" panose="020B0503020204020204" pitchFamily="34" charset="-122"/>
                </a:endParaRPr>
              </a:p>
            </p:txBody>
          </p:sp>
        </p:grpSp>
        <p:sp>
          <p:nvSpPr>
            <p:cNvPr id="114" name="文本框 113"/>
            <p:cNvSpPr txBox="1"/>
            <p:nvPr/>
          </p:nvSpPr>
          <p:spPr>
            <a:xfrm>
              <a:off x="749922" y="2837031"/>
              <a:ext cx="521972" cy="203547"/>
            </a:xfrm>
            <a:prstGeom prst="rect">
              <a:avLst/>
            </a:prstGeom>
            <a:noFill/>
          </p:spPr>
          <p:txBody>
            <a:bodyPr wrap="square" rtlCol="0">
              <a:spAutoFit/>
            </a:bodyPr>
            <a:lstStyle/>
            <a:p>
              <a:pPr defTabSz="764540"/>
              <a:r>
                <a:rPr lang="en-US" altLang="zh-CN" sz="900" b="1" dirty="0">
                  <a:solidFill>
                    <a:srgbClr val="0068B7"/>
                  </a:solidFill>
                  <a:latin typeface="Microsoft YaHei" panose="020B0503020204020204" pitchFamily="34" charset="-122"/>
                  <a:ea typeface="Microsoft YaHei" panose="020B0503020204020204" pitchFamily="34" charset="-122"/>
                </a:rPr>
                <a:t>User</a:t>
              </a:r>
              <a:endParaRPr lang="zh-CN" altLang="en-US" sz="900" b="1" dirty="0">
                <a:solidFill>
                  <a:srgbClr val="0068B7"/>
                </a:solidFill>
                <a:latin typeface="Microsoft YaHei" panose="020B0503020204020204" pitchFamily="34" charset="-122"/>
                <a:ea typeface="Microsoft YaHei" panose="020B0503020204020204" pitchFamily="34" charset="-122"/>
              </a:endParaRPr>
            </a:p>
          </p:txBody>
        </p:sp>
      </p:grpSp>
      <p:grpSp>
        <p:nvGrpSpPr>
          <p:cNvPr id="117" name="组合 116"/>
          <p:cNvGrpSpPr/>
          <p:nvPr/>
        </p:nvGrpSpPr>
        <p:grpSpPr>
          <a:xfrm>
            <a:off x="5436863" y="1094625"/>
            <a:ext cx="863064" cy="676546"/>
            <a:chOff x="600997" y="3271657"/>
            <a:chExt cx="846063" cy="596578"/>
          </a:xfrm>
        </p:grpSpPr>
        <p:pic>
          <p:nvPicPr>
            <p:cNvPr id="118" name="图片 117"/>
            <p:cNvPicPr>
              <a:picLocks noChangeAspect="1"/>
            </p:cNvPicPr>
            <p:nvPr/>
          </p:nvPicPr>
          <p:blipFill>
            <a:blip r:embed="rId2"/>
            <a:stretch>
              <a:fillRect/>
            </a:stretch>
          </p:blipFill>
          <p:spPr>
            <a:xfrm>
              <a:off x="769544" y="3271657"/>
              <a:ext cx="504056" cy="477527"/>
            </a:xfrm>
            <a:prstGeom prst="rect">
              <a:avLst/>
            </a:prstGeom>
          </p:spPr>
        </p:pic>
        <p:sp>
          <p:nvSpPr>
            <p:cNvPr id="119" name="文本框 118"/>
            <p:cNvSpPr txBox="1"/>
            <p:nvPr/>
          </p:nvSpPr>
          <p:spPr>
            <a:xfrm>
              <a:off x="600997" y="3664687"/>
              <a:ext cx="846063" cy="203548"/>
            </a:xfrm>
            <a:prstGeom prst="rect">
              <a:avLst/>
            </a:prstGeom>
            <a:noFill/>
          </p:spPr>
          <p:txBody>
            <a:bodyPr wrap="square" rtlCol="0">
              <a:spAutoFit/>
            </a:bodyPr>
            <a:lstStyle/>
            <a:p>
              <a:pPr defTabSz="764540"/>
              <a:r>
                <a:rPr lang="en-US" altLang="zh-CN" sz="900" b="1" dirty="0">
                  <a:solidFill>
                    <a:srgbClr val="0068B7"/>
                  </a:solidFill>
                  <a:latin typeface="Microsoft YaHei" panose="020B0503020204020204" pitchFamily="34" charset="-122"/>
                  <a:ea typeface="Microsoft YaHei" panose="020B0503020204020204" pitchFamily="34" charset="-122"/>
                </a:rPr>
                <a:t>Application</a:t>
              </a:r>
              <a:endParaRPr lang="zh-CN" altLang="en-US" sz="900" b="1" dirty="0">
                <a:solidFill>
                  <a:srgbClr val="0068B7"/>
                </a:solidFill>
                <a:latin typeface="Microsoft YaHei" panose="020B0503020204020204" pitchFamily="34" charset="-122"/>
                <a:ea typeface="Microsoft YaHei" panose="020B0503020204020204" pitchFamily="34" charset="-122"/>
              </a:endParaRPr>
            </a:p>
          </p:txBody>
        </p:sp>
      </p:grpSp>
      <p:grpSp>
        <p:nvGrpSpPr>
          <p:cNvPr id="120" name="组合 119"/>
          <p:cNvGrpSpPr/>
          <p:nvPr/>
        </p:nvGrpSpPr>
        <p:grpSpPr>
          <a:xfrm>
            <a:off x="5069595" y="3587933"/>
            <a:ext cx="1642757" cy="987346"/>
            <a:chOff x="2209155" y="2924943"/>
            <a:chExt cx="1603460" cy="866889"/>
          </a:xfrm>
        </p:grpSpPr>
        <p:grpSp>
          <p:nvGrpSpPr>
            <p:cNvPr id="121" name="组合 120"/>
            <p:cNvGrpSpPr/>
            <p:nvPr/>
          </p:nvGrpSpPr>
          <p:grpSpPr>
            <a:xfrm>
              <a:off x="2209155" y="2924943"/>
              <a:ext cx="1603460" cy="732461"/>
              <a:chOff x="2261078" y="3231815"/>
              <a:chExt cx="1603460" cy="732461"/>
            </a:xfrm>
          </p:grpSpPr>
          <p:grpSp>
            <p:nvGrpSpPr>
              <p:cNvPr id="123" name="Group 70"/>
              <p:cNvGrpSpPr/>
              <p:nvPr/>
            </p:nvGrpSpPr>
            <p:grpSpPr>
              <a:xfrm>
                <a:off x="2261078" y="3231815"/>
                <a:ext cx="461195" cy="728357"/>
                <a:chOff x="4081419" y="1668171"/>
                <a:chExt cx="1025306" cy="1142361"/>
              </a:xfrm>
            </p:grpSpPr>
            <p:pic>
              <p:nvPicPr>
                <p:cNvPr id="130"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419" y="1668171"/>
                  <a:ext cx="1025306" cy="1136072"/>
                </a:xfrm>
                <a:prstGeom prst="rect">
                  <a:avLst/>
                </a:prstGeom>
              </p:spPr>
            </p:pic>
            <p:sp>
              <p:nvSpPr>
                <p:cNvPr id="131" name="TextBox 82"/>
                <p:cNvSpPr txBox="1"/>
                <p:nvPr/>
              </p:nvSpPr>
              <p:spPr>
                <a:xfrm>
                  <a:off x="4414854" y="2460874"/>
                  <a:ext cx="391594" cy="349658"/>
                </a:xfrm>
                <a:prstGeom prst="rect">
                  <a:avLst/>
                </a:prstGeom>
                <a:noFill/>
              </p:spPr>
              <p:txBody>
                <a:bodyPr wrap="none" rtlCol="1">
                  <a:spAutoFit/>
                </a:bodyPr>
                <a:lstStyle/>
                <a:p>
                  <a:pPr algn="ctr"/>
                  <a:endParaRPr lang="he-IL" sz="1050" b="1" dirty="0">
                    <a:solidFill>
                      <a:srgbClr val="000000"/>
                    </a:solidFill>
                    <a:latin typeface="Microsoft YaHei" panose="020B0503020204020204" pitchFamily="34" charset="-122"/>
                    <a:ea typeface="Microsoft YaHei" panose="020B0503020204020204" pitchFamily="34" charset="-122"/>
                  </a:endParaRPr>
                </a:p>
              </p:txBody>
            </p:sp>
          </p:grpSp>
          <p:grpSp>
            <p:nvGrpSpPr>
              <p:cNvPr id="124" name="Group 70"/>
              <p:cNvGrpSpPr/>
              <p:nvPr/>
            </p:nvGrpSpPr>
            <p:grpSpPr>
              <a:xfrm>
                <a:off x="2812955" y="3235919"/>
                <a:ext cx="461195" cy="728357"/>
                <a:chOff x="4081419" y="1668171"/>
                <a:chExt cx="1025306" cy="1142361"/>
              </a:xfrm>
            </p:grpSpPr>
            <p:pic>
              <p:nvPicPr>
                <p:cNvPr id="128"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419" y="1668171"/>
                  <a:ext cx="1025306" cy="1136073"/>
                </a:xfrm>
                <a:prstGeom prst="rect">
                  <a:avLst/>
                </a:prstGeom>
              </p:spPr>
            </p:pic>
            <p:sp>
              <p:nvSpPr>
                <p:cNvPr id="129" name="TextBox 82"/>
                <p:cNvSpPr txBox="1"/>
                <p:nvPr/>
              </p:nvSpPr>
              <p:spPr>
                <a:xfrm>
                  <a:off x="4414854" y="2460874"/>
                  <a:ext cx="391594" cy="349658"/>
                </a:xfrm>
                <a:prstGeom prst="rect">
                  <a:avLst/>
                </a:prstGeom>
                <a:noFill/>
              </p:spPr>
              <p:txBody>
                <a:bodyPr wrap="none" rtlCol="1">
                  <a:spAutoFit/>
                </a:bodyPr>
                <a:lstStyle/>
                <a:p>
                  <a:pPr algn="ctr"/>
                  <a:endParaRPr lang="he-IL" sz="1050" b="1" dirty="0">
                    <a:solidFill>
                      <a:srgbClr val="000000"/>
                    </a:solidFill>
                    <a:latin typeface="Microsoft YaHei" panose="020B0503020204020204" pitchFamily="34" charset="-122"/>
                    <a:ea typeface="Microsoft YaHei" panose="020B0503020204020204" pitchFamily="34" charset="-122"/>
                  </a:endParaRPr>
                </a:p>
              </p:txBody>
            </p:sp>
          </p:grpSp>
          <p:grpSp>
            <p:nvGrpSpPr>
              <p:cNvPr id="125" name="Group 70"/>
              <p:cNvGrpSpPr/>
              <p:nvPr/>
            </p:nvGrpSpPr>
            <p:grpSpPr>
              <a:xfrm>
                <a:off x="3403343" y="3235919"/>
                <a:ext cx="461195" cy="728357"/>
                <a:chOff x="4081419" y="1668171"/>
                <a:chExt cx="1025306" cy="1142361"/>
              </a:xfrm>
            </p:grpSpPr>
            <p:pic>
              <p:nvPicPr>
                <p:cNvPr id="126"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419" y="1668171"/>
                  <a:ext cx="1025306" cy="1136072"/>
                </a:xfrm>
                <a:prstGeom prst="rect">
                  <a:avLst/>
                </a:prstGeom>
              </p:spPr>
            </p:pic>
            <p:sp>
              <p:nvSpPr>
                <p:cNvPr id="127" name="TextBox 82"/>
                <p:cNvSpPr txBox="1"/>
                <p:nvPr/>
              </p:nvSpPr>
              <p:spPr>
                <a:xfrm>
                  <a:off x="4414854" y="2460874"/>
                  <a:ext cx="391594" cy="349658"/>
                </a:xfrm>
                <a:prstGeom prst="rect">
                  <a:avLst/>
                </a:prstGeom>
                <a:noFill/>
              </p:spPr>
              <p:txBody>
                <a:bodyPr wrap="none" rtlCol="1">
                  <a:spAutoFit/>
                </a:bodyPr>
                <a:lstStyle/>
                <a:p>
                  <a:pPr algn="ctr"/>
                  <a:endParaRPr lang="he-IL" sz="1050" b="1" dirty="0">
                    <a:solidFill>
                      <a:srgbClr val="000000"/>
                    </a:solidFill>
                    <a:latin typeface="Microsoft YaHei" panose="020B0503020204020204" pitchFamily="34" charset="-122"/>
                    <a:ea typeface="Microsoft YaHei" panose="020B0503020204020204" pitchFamily="34" charset="-122"/>
                  </a:endParaRPr>
                </a:p>
              </p:txBody>
            </p:sp>
          </p:grpSp>
        </p:grpSp>
        <p:sp>
          <p:nvSpPr>
            <p:cNvPr id="122" name="文本框 121"/>
            <p:cNvSpPr txBox="1"/>
            <p:nvPr/>
          </p:nvSpPr>
          <p:spPr>
            <a:xfrm>
              <a:off x="2345366" y="3568894"/>
              <a:ext cx="1273040" cy="222938"/>
            </a:xfrm>
            <a:prstGeom prst="rect">
              <a:avLst/>
            </a:prstGeom>
            <a:noFill/>
          </p:spPr>
          <p:txBody>
            <a:bodyPr wrap="square" rtlCol="0">
              <a:spAutoFit/>
            </a:bodyPr>
            <a:lstStyle/>
            <a:p>
              <a:pPr algn="ctr"/>
              <a:r>
                <a:rPr lang="en-US" altLang="zh-CN" sz="1050" b="1" dirty="0" err="1" smtClean="0">
                  <a:solidFill>
                    <a:srgbClr val="0000FF"/>
                  </a:solidFill>
                  <a:latin typeface="Microsoft YaHei" panose="020B0503020204020204" pitchFamily="34" charset="-122"/>
                  <a:ea typeface="Microsoft YaHei" panose="020B0503020204020204" pitchFamily="34" charset="-122"/>
                </a:rPr>
                <a:t>DataBase</a:t>
              </a:r>
              <a:r>
                <a:rPr lang="en-US" altLang="zh-CN" sz="1050" b="1" dirty="0" smtClean="0">
                  <a:solidFill>
                    <a:srgbClr val="0000FF"/>
                  </a:solidFill>
                  <a:latin typeface="Microsoft YaHei" panose="020B0503020204020204" pitchFamily="34" charset="-122"/>
                  <a:ea typeface="Microsoft YaHei" panose="020B0503020204020204" pitchFamily="34" charset="-122"/>
                </a:rPr>
                <a:t> Server</a:t>
              </a:r>
              <a:endParaRPr lang="en-US" sz="1050" b="1" dirty="0">
                <a:solidFill>
                  <a:srgbClr val="0000FF"/>
                </a:solidFill>
                <a:latin typeface="Microsoft YaHei" panose="020B0503020204020204" pitchFamily="34" charset="-122"/>
                <a:ea typeface="Microsoft YaHei" panose="020B0503020204020204" pitchFamily="34" charset="-122"/>
              </a:endParaRPr>
            </a:p>
          </p:txBody>
        </p:sp>
      </p:grpSp>
      <p:cxnSp>
        <p:nvCxnSpPr>
          <p:cNvPr id="132" name="直接连接符 131"/>
          <p:cNvCxnSpPr>
            <a:stCxn id="119" idx="2"/>
            <a:endCxn id="128" idx="0"/>
          </p:cNvCxnSpPr>
          <p:nvPr/>
        </p:nvCxnSpPr>
        <p:spPr bwMode="auto">
          <a:xfrm>
            <a:off x="5868394" y="1771171"/>
            <a:ext cx="2852" cy="1821436"/>
          </a:xfrm>
          <a:prstGeom prst="line">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3" name="组合 132"/>
          <p:cNvGrpSpPr/>
          <p:nvPr/>
        </p:nvGrpSpPr>
        <p:grpSpPr>
          <a:xfrm>
            <a:off x="7160328" y="4701663"/>
            <a:ext cx="1007628" cy="863336"/>
            <a:chOff x="5730739" y="3068642"/>
            <a:chExt cx="983269" cy="757814"/>
          </a:xfrm>
        </p:grpSpPr>
        <p:pic>
          <p:nvPicPr>
            <p:cNvPr id="134" name="图片 1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866308" y="3068642"/>
              <a:ext cx="672402" cy="672402"/>
            </a:xfrm>
            <a:prstGeom prst="rect">
              <a:avLst/>
            </a:prstGeom>
          </p:spPr>
        </p:pic>
        <p:sp>
          <p:nvSpPr>
            <p:cNvPr id="135" name="文本框 134"/>
            <p:cNvSpPr txBox="1"/>
            <p:nvPr/>
          </p:nvSpPr>
          <p:spPr>
            <a:xfrm>
              <a:off x="5730739" y="3623838"/>
              <a:ext cx="983269" cy="202618"/>
            </a:xfrm>
            <a:prstGeom prst="rect">
              <a:avLst/>
            </a:prstGeom>
            <a:noFill/>
          </p:spPr>
          <p:txBody>
            <a:bodyPr wrap="square" rtlCol="0">
              <a:spAutoFit/>
            </a:bodyPr>
            <a:lstStyle/>
            <a:p>
              <a:pPr algn="ctr" defTabSz="764540"/>
              <a:r>
                <a:rPr lang="zh-CN" altLang="en-US" sz="900" b="1" dirty="0">
                  <a:solidFill>
                    <a:srgbClr val="0068B7"/>
                  </a:solidFill>
                  <a:latin typeface="Microsoft YaHei" panose="020B0503020204020204" pitchFamily="34" charset="-122"/>
                  <a:ea typeface="Microsoft YaHei" panose="020B0503020204020204" pitchFamily="34" charset="-122"/>
                </a:rPr>
                <a:t>对象存储服务</a:t>
              </a:r>
              <a:endParaRPr lang="zh-CN" altLang="en-US" sz="900" b="1" dirty="0">
                <a:solidFill>
                  <a:srgbClr val="0068B7"/>
                </a:solidFill>
                <a:latin typeface="Microsoft YaHei" panose="020B0503020204020204" pitchFamily="34" charset="-122"/>
                <a:ea typeface="Microsoft YaHei" panose="020B0503020204020204" pitchFamily="34" charset="-122"/>
              </a:endParaRPr>
            </a:p>
          </p:txBody>
        </p:sp>
      </p:grpSp>
      <p:pic>
        <p:nvPicPr>
          <p:cNvPr id="136" name="图片 135"/>
          <p:cNvPicPr>
            <a:picLocks noChangeAspect="1"/>
          </p:cNvPicPr>
          <p:nvPr/>
        </p:nvPicPr>
        <p:blipFill>
          <a:blip r:embed="rId5"/>
          <a:stretch>
            <a:fillRect/>
          </a:stretch>
        </p:blipFill>
        <p:spPr>
          <a:xfrm>
            <a:off x="5702246" y="2938046"/>
            <a:ext cx="327284" cy="259889"/>
          </a:xfrm>
          <a:prstGeom prst="rect">
            <a:avLst/>
          </a:prstGeom>
        </p:spPr>
      </p:pic>
      <p:sp>
        <p:nvSpPr>
          <p:cNvPr id="137" name="文本框 136"/>
          <p:cNvSpPr txBox="1"/>
          <p:nvPr/>
        </p:nvSpPr>
        <p:spPr>
          <a:xfrm>
            <a:off x="5084287" y="4829303"/>
            <a:ext cx="1594952" cy="253916"/>
          </a:xfrm>
          <a:prstGeom prst="rect">
            <a:avLst/>
          </a:prstGeom>
          <a:noFill/>
          <a:ln>
            <a:solidFill>
              <a:srgbClr val="FFC000"/>
            </a:solidFill>
          </a:ln>
        </p:spPr>
        <p:txBody>
          <a:bodyPr wrap="square" rtlCol="0">
            <a:spAutoFit/>
          </a:bodyPr>
          <a:lstStyle/>
          <a:p>
            <a:pPr algn="ctr"/>
            <a:r>
              <a:rPr lang="zh-CN" altLang="en-US" sz="1050" b="1" dirty="0" smtClean="0">
                <a:solidFill>
                  <a:srgbClr val="FFC000"/>
                </a:solidFill>
                <a:latin typeface="Microsoft YaHei" panose="020B0503020204020204" pitchFamily="34" charset="-122"/>
                <a:ea typeface="Microsoft YaHei" panose="020B0503020204020204" pitchFamily="34" charset="-122"/>
              </a:rPr>
              <a:t>文件系统</a:t>
            </a:r>
            <a:endParaRPr lang="en-US" sz="1050" b="1" dirty="0">
              <a:solidFill>
                <a:srgbClr val="FFC000"/>
              </a:solidFill>
              <a:latin typeface="Microsoft YaHei" panose="020B0503020204020204" pitchFamily="34" charset="-122"/>
              <a:ea typeface="Microsoft YaHei" panose="020B0503020204020204" pitchFamily="34" charset="-122"/>
            </a:endParaRPr>
          </a:p>
        </p:txBody>
      </p:sp>
      <p:pic>
        <p:nvPicPr>
          <p:cNvPr id="138" name="图片 137"/>
          <p:cNvPicPr>
            <a:picLocks noChangeAspect="1"/>
          </p:cNvPicPr>
          <p:nvPr/>
        </p:nvPicPr>
        <p:blipFill>
          <a:blip r:embed="rId6"/>
          <a:stretch>
            <a:fillRect/>
          </a:stretch>
        </p:blipFill>
        <p:spPr>
          <a:xfrm>
            <a:off x="5178555" y="4862634"/>
            <a:ext cx="216378" cy="223995"/>
          </a:xfrm>
          <a:prstGeom prst="rect">
            <a:avLst/>
          </a:prstGeom>
        </p:spPr>
      </p:pic>
      <p:cxnSp>
        <p:nvCxnSpPr>
          <p:cNvPr id="139" name="肘形连接符 138"/>
          <p:cNvCxnSpPr>
            <a:stCxn id="143" idx="2"/>
            <a:endCxn id="128" idx="0"/>
          </p:cNvCxnSpPr>
          <p:nvPr/>
        </p:nvCxnSpPr>
        <p:spPr>
          <a:xfrm rot="16200000" flipH="1">
            <a:off x="4366286" y="2087647"/>
            <a:ext cx="1821432" cy="1188488"/>
          </a:xfrm>
          <a:prstGeom prst="bentConnector3">
            <a:avLst>
              <a:gd name="adj1" fmla="val 50000"/>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肘形连接符 139"/>
          <p:cNvCxnSpPr>
            <a:stCxn id="114" idx="2"/>
            <a:endCxn id="128" idx="0"/>
          </p:cNvCxnSpPr>
          <p:nvPr/>
        </p:nvCxnSpPr>
        <p:spPr>
          <a:xfrm rot="5400000">
            <a:off x="5497641" y="2144778"/>
            <a:ext cx="1821435" cy="1074223"/>
          </a:xfrm>
          <a:prstGeom prst="bentConnector3">
            <a:avLst>
              <a:gd name="adj1" fmla="val 50000"/>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接连接符 140"/>
          <p:cNvCxnSpPr>
            <a:stCxn id="107" idx="3"/>
          </p:cNvCxnSpPr>
          <p:nvPr/>
        </p:nvCxnSpPr>
        <p:spPr bwMode="auto">
          <a:xfrm>
            <a:off x="2948635" y="4180808"/>
            <a:ext cx="1384887" cy="0"/>
          </a:xfrm>
          <a:prstGeom prst="line">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2" name="组合 141"/>
          <p:cNvGrpSpPr/>
          <p:nvPr/>
        </p:nvGrpSpPr>
        <p:grpSpPr>
          <a:xfrm>
            <a:off x="4243225" y="1135365"/>
            <a:ext cx="879065" cy="635810"/>
            <a:chOff x="7004385" y="2302639"/>
            <a:chExt cx="857814" cy="558095"/>
          </a:xfrm>
        </p:grpSpPr>
        <p:sp>
          <p:nvSpPr>
            <p:cNvPr id="143" name="文本框 142"/>
            <p:cNvSpPr txBox="1"/>
            <p:nvPr/>
          </p:nvSpPr>
          <p:spPr>
            <a:xfrm>
              <a:off x="7004385" y="2658116"/>
              <a:ext cx="857814" cy="202618"/>
            </a:xfrm>
            <a:prstGeom prst="rect">
              <a:avLst/>
            </a:prstGeom>
            <a:noFill/>
          </p:spPr>
          <p:txBody>
            <a:bodyPr wrap="square" rtlCol="0">
              <a:spAutoFit/>
            </a:bodyPr>
            <a:lstStyle/>
            <a:p>
              <a:pPr algn="ctr" defTabSz="764540"/>
              <a:r>
                <a:rPr lang="en-US" altLang="zh-CN" sz="900" b="1" dirty="0">
                  <a:solidFill>
                    <a:srgbClr val="0068B7"/>
                  </a:solidFill>
                  <a:latin typeface="Microsoft YaHei" panose="020B0503020204020204" pitchFamily="34" charset="-122"/>
                  <a:ea typeface="Microsoft YaHei" panose="020B0503020204020204" pitchFamily="34" charset="-122"/>
                </a:rPr>
                <a:t>Backend</a:t>
              </a:r>
              <a:endParaRPr lang="zh-CN" altLang="en-US" sz="900" b="1" dirty="0">
                <a:solidFill>
                  <a:srgbClr val="0068B7"/>
                </a:solidFill>
                <a:latin typeface="Microsoft YaHei" panose="020B0503020204020204" pitchFamily="34" charset="-122"/>
                <a:ea typeface="Microsoft YaHei" panose="020B0503020204020204" pitchFamily="34" charset="-122"/>
              </a:endParaRPr>
            </a:p>
          </p:txBody>
        </p:sp>
        <p:pic>
          <p:nvPicPr>
            <p:cNvPr id="144" name="Picture 15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7042" y="2302639"/>
              <a:ext cx="424401"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5" name="图片 144"/>
          <p:cNvPicPr>
            <a:picLocks noChangeAspect="1"/>
          </p:cNvPicPr>
          <p:nvPr/>
        </p:nvPicPr>
        <p:blipFill>
          <a:blip r:embed="rId8"/>
          <a:stretch>
            <a:fillRect/>
          </a:stretch>
        </p:blipFill>
        <p:spPr>
          <a:xfrm>
            <a:off x="3259641" y="3943495"/>
            <a:ext cx="347885" cy="436052"/>
          </a:xfrm>
          <a:prstGeom prst="rect">
            <a:avLst/>
          </a:prstGeom>
        </p:spPr>
      </p:pic>
      <p:pic>
        <p:nvPicPr>
          <p:cNvPr id="146" name="图片 145"/>
          <p:cNvPicPr>
            <a:picLocks noChangeAspect="1"/>
          </p:cNvPicPr>
          <p:nvPr/>
        </p:nvPicPr>
        <p:blipFill>
          <a:blip r:embed="rId9"/>
          <a:stretch>
            <a:fillRect/>
          </a:stretch>
        </p:blipFill>
        <p:spPr>
          <a:xfrm>
            <a:off x="5649158" y="1920053"/>
            <a:ext cx="438194" cy="560452"/>
          </a:xfrm>
          <a:prstGeom prst="rect">
            <a:avLst/>
          </a:prstGeom>
        </p:spPr>
      </p:pic>
      <p:cxnSp>
        <p:nvCxnSpPr>
          <p:cNvPr id="150" name="直接连接符 149"/>
          <p:cNvCxnSpPr>
            <a:stCxn id="126" idx="3"/>
            <a:endCxn id="130" idx="1"/>
          </p:cNvCxnSpPr>
          <p:nvPr/>
        </p:nvCxnSpPr>
        <p:spPr bwMode="auto">
          <a:xfrm flipH="1" flipV="1">
            <a:off x="5069595" y="4000429"/>
            <a:ext cx="1642757" cy="4674"/>
          </a:xfrm>
          <a:prstGeom prst="line">
            <a:avLst/>
          </a:prstGeom>
          <a:noFill/>
          <a:ln w="19050">
            <a:solidFill>
              <a:srgbClr val="00B050"/>
            </a:solidFill>
            <a:prstDash val="lgDash"/>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1" name="组合 150"/>
          <p:cNvGrpSpPr/>
          <p:nvPr/>
        </p:nvGrpSpPr>
        <p:grpSpPr>
          <a:xfrm>
            <a:off x="7211698" y="3739713"/>
            <a:ext cx="859040" cy="637602"/>
            <a:chOff x="8719081" y="3152922"/>
            <a:chExt cx="838273" cy="559669"/>
          </a:xfrm>
        </p:grpSpPr>
        <p:pic>
          <p:nvPicPr>
            <p:cNvPr id="152" name="图片 151"/>
            <p:cNvPicPr>
              <a:picLocks noChangeAspect="1"/>
            </p:cNvPicPr>
            <p:nvPr/>
          </p:nvPicPr>
          <p:blipFill>
            <a:blip r:embed="rId10"/>
            <a:stretch>
              <a:fillRect/>
            </a:stretch>
          </p:blipFill>
          <p:spPr>
            <a:xfrm rot="10800000">
              <a:off x="8810079" y="3152922"/>
              <a:ext cx="653762" cy="360065"/>
            </a:xfrm>
            <a:prstGeom prst="rect">
              <a:avLst/>
            </a:prstGeom>
          </p:spPr>
        </p:pic>
        <p:sp>
          <p:nvSpPr>
            <p:cNvPr id="153" name="文本框 152"/>
            <p:cNvSpPr txBox="1"/>
            <p:nvPr/>
          </p:nvSpPr>
          <p:spPr>
            <a:xfrm>
              <a:off x="8719081" y="3509973"/>
              <a:ext cx="838273" cy="202618"/>
            </a:xfrm>
            <a:prstGeom prst="rect">
              <a:avLst/>
            </a:prstGeom>
            <a:noFill/>
          </p:spPr>
          <p:txBody>
            <a:bodyPr wrap="square" rtlCol="0">
              <a:spAutoFit/>
            </a:bodyPr>
            <a:lstStyle/>
            <a:p>
              <a:pPr algn="ctr" defTabSz="764540"/>
              <a:r>
                <a:rPr lang="en-US" altLang="zh-CN" sz="900" b="1" dirty="0" smtClean="0">
                  <a:solidFill>
                    <a:srgbClr val="0068B7"/>
                  </a:solidFill>
                  <a:latin typeface="Microsoft YaHei" panose="020B0503020204020204" pitchFamily="34" charset="-122"/>
                  <a:ea typeface="Microsoft YaHei" panose="020B0503020204020204" pitchFamily="34" charset="-122"/>
                </a:rPr>
                <a:t>KMS</a:t>
              </a:r>
              <a:r>
                <a:rPr lang="zh-CN" altLang="en-US" sz="900" b="1" dirty="0" smtClean="0">
                  <a:solidFill>
                    <a:srgbClr val="0068B7"/>
                  </a:solidFill>
                  <a:latin typeface="Microsoft YaHei" panose="020B0503020204020204" pitchFamily="34" charset="-122"/>
                  <a:ea typeface="Microsoft YaHei" panose="020B0503020204020204" pitchFamily="34" charset="-122"/>
                </a:rPr>
                <a:t>服务</a:t>
              </a:r>
              <a:endParaRPr lang="zh-CN" altLang="en-US" sz="900" b="1" dirty="0">
                <a:solidFill>
                  <a:srgbClr val="0068B7"/>
                </a:solidFill>
                <a:latin typeface="Microsoft YaHei" panose="020B0503020204020204" pitchFamily="34" charset="-122"/>
                <a:ea typeface="Microsoft YaHei" panose="020B0503020204020204" pitchFamily="34" charset="-122"/>
              </a:endParaRPr>
            </a:p>
          </p:txBody>
        </p:sp>
      </p:grpSp>
      <p:sp>
        <p:nvSpPr>
          <p:cNvPr id="154" name="下箭头 153"/>
          <p:cNvSpPr/>
          <p:nvPr/>
        </p:nvSpPr>
        <p:spPr>
          <a:xfrm>
            <a:off x="5200700" y="4568743"/>
            <a:ext cx="172086" cy="24562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sp>
        <p:nvSpPr>
          <p:cNvPr id="155" name="下箭头 154"/>
          <p:cNvSpPr/>
          <p:nvPr/>
        </p:nvSpPr>
        <p:spPr>
          <a:xfrm>
            <a:off x="5770998" y="4575524"/>
            <a:ext cx="172086" cy="24562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sp>
        <p:nvSpPr>
          <p:cNvPr id="156" name="下箭头 155"/>
          <p:cNvSpPr/>
          <p:nvPr/>
        </p:nvSpPr>
        <p:spPr>
          <a:xfrm>
            <a:off x="6363039" y="4569350"/>
            <a:ext cx="172086" cy="24562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panose="020B0503020204020204" pitchFamily="34" charset="-122"/>
              <a:ea typeface="Microsoft YaHei" panose="020B0503020204020204" pitchFamily="34" charset="-122"/>
            </a:endParaRPr>
          </a:p>
        </p:txBody>
      </p:sp>
      <p:pic>
        <p:nvPicPr>
          <p:cNvPr id="159" name="图片 158"/>
          <p:cNvPicPr>
            <a:picLocks noChangeAspect="1"/>
          </p:cNvPicPr>
          <p:nvPr/>
        </p:nvPicPr>
        <p:blipFill>
          <a:blip r:embed="rId5"/>
          <a:stretch>
            <a:fillRect/>
          </a:stretch>
        </p:blipFill>
        <p:spPr>
          <a:xfrm>
            <a:off x="3824106" y="4053620"/>
            <a:ext cx="327284" cy="259889"/>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3" y="583433"/>
            <a:ext cx="7096974" cy="540000"/>
          </a:xfrm>
        </p:spPr>
        <p:txBody>
          <a:bodyPr/>
          <a:lstStyle/>
          <a:p>
            <a:r>
              <a:rPr lang="en-US" altLang="zh-CN" dirty="0" smtClean="0"/>
              <a:t>openGauss </a:t>
            </a:r>
            <a:r>
              <a:rPr lang="zh-CN" altLang="en-US" dirty="0"/>
              <a:t>全密</a:t>
            </a:r>
            <a:r>
              <a:rPr lang="zh-CN" altLang="en-US" dirty="0" smtClean="0"/>
              <a:t>态等值查询</a:t>
            </a:r>
            <a:endParaRPr lang="zh-CN" altLang="en-US" dirty="0"/>
          </a:p>
        </p:txBody>
      </p:sp>
      <p:sp>
        <p:nvSpPr>
          <p:cNvPr id="89" name="左大括号 88"/>
          <p:cNvSpPr/>
          <p:nvPr/>
        </p:nvSpPr>
        <p:spPr>
          <a:xfrm>
            <a:off x="8254463" y="4444371"/>
            <a:ext cx="139635" cy="880376"/>
          </a:xfrm>
          <a:prstGeom prst="leftBrace">
            <a:avLst/>
          </a:prstGeom>
          <a:noFill/>
          <a:ln w="6350" cap="flat" cmpd="sng" algn="ctr">
            <a:solidFill>
              <a:srgbClr val="44546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90" name="左大括号 89"/>
          <p:cNvSpPr/>
          <p:nvPr/>
        </p:nvSpPr>
        <p:spPr>
          <a:xfrm rot="10800000">
            <a:off x="3446109" y="4444371"/>
            <a:ext cx="139635" cy="880376"/>
          </a:xfrm>
          <a:prstGeom prst="leftBrace">
            <a:avLst/>
          </a:prstGeom>
          <a:noFill/>
          <a:ln w="6350" cap="flat" cmpd="sng" algn="ctr">
            <a:solidFill>
              <a:srgbClr val="44546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91" name="左大括号 90"/>
          <p:cNvSpPr/>
          <p:nvPr/>
        </p:nvSpPr>
        <p:spPr>
          <a:xfrm>
            <a:off x="7948167" y="3224933"/>
            <a:ext cx="96569" cy="578734"/>
          </a:xfrm>
          <a:prstGeom prst="leftBrace">
            <a:avLst/>
          </a:prstGeom>
          <a:noFill/>
          <a:ln w="6350" cap="flat" cmpd="sng" algn="ctr">
            <a:solidFill>
              <a:srgbClr val="44546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92" name="矩形 91"/>
          <p:cNvSpPr/>
          <p:nvPr/>
        </p:nvSpPr>
        <p:spPr>
          <a:xfrm>
            <a:off x="8037905" y="3246773"/>
            <a:ext cx="3357346" cy="54579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基于可信通道传输</a:t>
            </a:r>
            <a:r>
              <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CEK(Client Encryption Key)</a:t>
            </a:r>
            <a:endPar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93" name="矩形 92"/>
          <p:cNvSpPr/>
          <p:nvPr/>
        </p:nvSpPr>
        <p:spPr>
          <a:xfrm>
            <a:off x="8373166" y="4456448"/>
            <a:ext cx="2980010" cy="856223"/>
          </a:xfrm>
          <a:prstGeom prst="rect">
            <a:avLst/>
          </a:prstGeom>
          <a:noFill/>
          <a:ln w="12700" cap="flat" cmpd="sng" algn="ctr">
            <a:noFill/>
            <a:prstDash val="solid"/>
            <a:miter lim="800000"/>
          </a:ln>
          <a:effectLst/>
        </p:spPr>
        <p:txBody>
          <a:bodyPr rtlCol="0" anchor="ct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提供与密文环境隔离的明文环境</a:t>
            </a:r>
            <a:endPar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提供</a:t>
            </a:r>
            <a:r>
              <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SQL</a:t>
            </a: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查询和计算能力</a:t>
            </a:r>
            <a:endPar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94" name="矩形 93"/>
          <p:cNvSpPr/>
          <p:nvPr/>
        </p:nvSpPr>
        <p:spPr>
          <a:xfrm>
            <a:off x="435946" y="4456448"/>
            <a:ext cx="2980858" cy="856223"/>
          </a:xfrm>
          <a:prstGeom prst="rect">
            <a:avLst/>
          </a:prstGeom>
          <a:noFill/>
          <a:ln w="12700" cap="flat" cmpd="sng" algn="ctr">
            <a:noFill/>
            <a:prstDash val="solid"/>
            <a:miter lim="800000"/>
          </a:ln>
          <a:effectLst/>
        </p:spPr>
        <p:txBody>
          <a:bodyPr rtlCol="0" anchor="ct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数据以密文形式存在，无法解密</a:t>
            </a:r>
            <a:endPar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不存储密钥明文信息</a:t>
            </a:r>
            <a:endPar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grpSp>
        <p:nvGrpSpPr>
          <p:cNvPr id="95" name="组合 94"/>
          <p:cNvGrpSpPr/>
          <p:nvPr/>
        </p:nvGrpSpPr>
        <p:grpSpPr>
          <a:xfrm>
            <a:off x="3725735" y="4615742"/>
            <a:ext cx="4530960" cy="1550108"/>
            <a:chOff x="3684719" y="4898121"/>
            <a:chExt cx="4672583" cy="1326341"/>
          </a:xfrm>
        </p:grpSpPr>
        <p:sp>
          <p:nvSpPr>
            <p:cNvPr id="96" name="矩形 95"/>
            <p:cNvSpPr/>
            <p:nvPr/>
          </p:nvSpPr>
          <p:spPr>
            <a:xfrm>
              <a:off x="3684719" y="5828462"/>
              <a:ext cx="4672583" cy="396000"/>
            </a:xfrm>
            <a:prstGeom prst="rect">
              <a:avLst/>
            </a:prstGeom>
            <a:solidFill>
              <a:srgbClr val="FFC000">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Intel x86 / </a:t>
              </a:r>
              <a:r>
                <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华为鲲鹏 </a:t>
              </a: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ARM </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grpSp>
          <p:nvGrpSpPr>
            <p:cNvPr id="97" name="组合 96"/>
            <p:cNvGrpSpPr/>
            <p:nvPr/>
          </p:nvGrpSpPr>
          <p:grpSpPr>
            <a:xfrm>
              <a:off x="3684720" y="4898121"/>
              <a:ext cx="4672582" cy="396000"/>
              <a:chOff x="3684720" y="4898121"/>
              <a:chExt cx="4672582" cy="396000"/>
            </a:xfrm>
          </p:grpSpPr>
          <p:sp>
            <p:nvSpPr>
              <p:cNvPr id="101" name="矩形 100"/>
              <p:cNvSpPr/>
              <p:nvPr/>
            </p:nvSpPr>
            <p:spPr>
              <a:xfrm>
                <a:off x="6319762" y="4898121"/>
                <a:ext cx="2037540" cy="396000"/>
              </a:xfrm>
              <a:prstGeom prst="rect">
                <a:avLst/>
              </a:prstGeom>
              <a:solidFill>
                <a:srgbClr val="FFC000">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可信执行环境</a:t>
                </a: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(TEE)</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02" name="矩形 101"/>
              <p:cNvSpPr/>
              <p:nvPr/>
            </p:nvSpPr>
            <p:spPr>
              <a:xfrm>
                <a:off x="3684720" y="4898121"/>
                <a:ext cx="2037540" cy="396000"/>
              </a:xfrm>
              <a:prstGeom prst="rect">
                <a:avLst/>
              </a:prstGeom>
              <a:solidFill>
                <a:srgbClr val="FFC000">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密态内核</a:t>
                </a: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(REE)</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grpSp>
        <p:grpSp>
          <p:nvGrpSpPr>
            <p:cNvPr id="98" name="组合 97"/>
            <p:cNvGrpSpPr/>
            <p:nvPr/>
          </p:nvGrpSpPr>
          <p:grpSpPr>
            <a:xfrm>
              <a:off x="3684720" y="5363291"/>
              <a:ext cx="4672582" cy="396000"/>
              <a:chOff x="3684720" y="5386179"/>
              <a:chExt cx="4672582" cy="396000"/>
            </a:xfrm>
          </p:grpSpPr>
          <p:sp>
            <p:nvSpPr>
              <p:cNvPr id="99" name="矩形 98"/>
              <p:cNvSpPr/>
              <p:nvPr/>
            </p:nvSpPr>
            <p:spPr>
              <a:xfrm>
                <a:off x="6319762" y="5386179"/>
                <a:ext cx="2037540" cy="396000"/>
              </a:xfrm>
              <a:prstGeom prst="rect">
                <a:avLst/>
              </a:prstGeom>
              <a:solidFill>
                <a:srgbClr val="FFC000">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err="1"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secGear</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00" name="矩形 99"/>
              <p:cNvSpPr/>
              <p:nvPr/>
            </p:nvSpPr>
            <p:spPr>
              <a:xfrm>
                <a:off x="3684720" y="5386179"/>
                <a:ext cx="2037540" cy="396000"/>
              </a:xfrm>
              <a:prstGeom prst="rect">
                <a:avLst/>
              </a:prstGeom>
              <a:solidFill>
                <a:srgbClr val="FFC000">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EulerOS/SUSE</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grpSp>
      </p:grpSp>
      <p:sp>
        <p:nvSpPr>
          <p:cNvPr id="103" name="矩形 102"/>
          <p:cNvSpPr/>
          <p:nvPr/>
        </p:nvSpPr>
        <p:spPr>
          <a:xfrm>
            <a:off x="4215837" y="3762312"/>
            <a:ext cx="3437076" cy="389747"/>
          </a:xfrm>
          <a:prstGeom prst="rect">
            <a:avLst/>
          </a:prstGeom>
          <a:solidFill>
            <a:srgbClr val="C00000">
              <a:alpha val="2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GaussDB Kernel</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04" name="矩形 103"/>
          <p:cNvSpPr/>
          <p:nvPr/>
        </p:nvSpPr>
        <p:spPr>
          <a:xfrm>
            <a:off x="4215837" y="2169424"/>
            <a:ext cx="3437076" cy="389747"/>
          </a:xfrm>
          <a:prstGeom prst="rect">
            <a:avLst/>
          </a:prstGeom>
          <a:solidFill>
            <a:srgbClr val="C00000">
              <a:alpha val="2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ODBC/JDBC</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05" name="矩形 104"/>
          <p:cNvSpPr/>
          <p:nvPr/>
        </p:nvSpPr>
        <p:spPr>
          <a:xfrm>
            <a:off x="4215837" y="2870420"/>
            <a:ext cx="3437076" cy="389747"/>
          </a:xfrm>
          <a:prstGeom prst="rect">
            <a:avLst/>
          </a:prstGeom>
          <a:solidFill>
            <a:srgbClr val="C00000">
              <a:alpha val="2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加密驱动</a:t>
            </a: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(User Side)</a:t>
            </a:r>
            <a:endParaRPr kumimoji="0" lang="zh-CN" altLang="en-US"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06" name="文本框 105"/>
          <p:cNvSpPr txBox="1"/>
          <p:nvPr/>
        </p:nvSpPr>
        <p:spPr>
          <a:xfrm>
            <a:off x="5382573" y="2576901"/>
            <a:ext cx="1078519" cy="291824"/>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defRPr sz="1200">
                <a:solidFill>
                  <a:schemeClr val="tx1"/>
                </a:solidFill>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rPr>
              <a:t>数据加解密</a:t>
            </a:r>
            <a:endParaRPr kumimoji="0" lang="zh-CN" altLang="en-US" sz="1400" b="0" i="0" u="none" strike="noStrike" kern="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cxnSp>
        <p:nvCxnSpPr>
          <p:cNvPr id="107" name="直接箭头连接符 106"/>
          <p:cNvCxnSpPr/>
          <p:nvPr/>
        </p:nvCxnSpPr>
        <p:spPr>
          <a:xfrm>
            <a:off x="7095334" y="3260167"/>
            <a:ext cx="0" cy="1347542"/>
          </a:xfrm>
          <a:prstGeom prst="straightConnector1">
            <a:avLst/>
          </a:prstGeom>
          <a:noFill/>
          <a:ln w="6350" cap="flat" cmpd="sng" algn="ctr">
            <a:solidFill>
              <a:srgbClr val="C00000"/>
            </a:solidFill>
            <a:prstDash val="solid"/>
            <a:miter lim="800000"/>
            <a:tailEnd type="triangle"/>
          </a:ln>
          <a:effectLst/>
        </p:spPr>
      </p:cxnSp>
      <p:cxnSp>
        <p:nvCxnSpPr>
          <p:cNvPr id="108" name="直接箭头连接符 107"/>
          <p:cNvCxnSpPr/>
          <p:nvPr/>
        </p:nvCxnSpPr>
        <p:spPr>
          <a:xfrm>
            <a:off x="4974423" y="4152059"/>
            <a:ext cx="0" cy="439386"/>
          </a:xfrm>
          <a:prstGeom prst="straightConnector1">
            <a:avLst/>
          </a:prstGeom>
          <a:noFill/>
          <a:ln w="6350" cap="flat" cmpd="sng" algn="ctr">
            <a:solidFill>
              <a:srgbClr val="C00000"/>
            </a:solidFill>
            <a:prstDash val="solid"/>
            <a:miter lim="800000"/>
            <a:tailEnd type="triangle"/>
          </a:ln>
          <a:effectLst/>
        </p:spPr>
      </p:cxnSp>
      <p:cxnSp>
        <p:nvCxnSpPr>
          <p:cNvPr id="109" name="直接箭头连接符 108"/>
          <p:cNvCxnSpPr/>
          <p:nvPr/>
        </p:nvCxnSpPr>
        <p:spPr>
          <a:xfrm flipH="1">
            <a:off x="6678066" y="4152059"/>
            <a:ext cx="0" cy="461157"/>
          </a:xfrm>
          <a:prstGeom prst="straightConnector1">
            <a:avLst/>
          </a:prstGeom>
          <a:noFill/>
          <a:ln w="6350" cap="flat" cmpd="sng" algn="ctr">
            <a:solidFill>
              <a:srgbClr val="C00000"/>
            </a:solidFill>
            <a:prstDash val="solid"/>
            <a:miter lim="800000"/>
            <a:tailEnd type="triangle"/>
          </a:ln>
          <a:effectLst/>
        </p:spPr>
      </p:cxnSp>
      <p:sp>
        <p:nvSpPr>
          <p:cNvPr id="110" name="文本框 109"/>
          <p:cNvSpPr txBox="1"/>
          <p:nvPr/>
        </p:nvSpPr>
        <p:spPr>
          <a:xfrm>
            <a:off x="4974423" y="4231851"/>
            <a:ext cx="961783" cy="27996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密文数据</a:t>
            </a:r>
            <a:endParaRPr kumimoji="0" lang="en-US" sz="1400" b="0" i="0" u="none" strike="noStrike" kern="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11" name="文本框 110"/>
          <p:cNvSpPr txBox="1"/>
          <p:nvPr/>
        </p:nvSpPr>
        <p:spPr>
          <a:xfrm>
            <a:off x="5832145" y="4231851"/>
            <a:ext cx="982938" cy="27996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密文数据</a:t>
            </a:r>
            <a:endParaRPr kumimoji="0" lang="en-US" sz="1400" b="0" i="0" u="none" strike="noStrike" kern="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12" name="文本框 111"/>
          <p:cNvSpPr txBox="1"/>
          <p:nvPr/>
        </p:nvSpPr>
        <p:spPr>
          <a:xfrm>
            <a:off x="5500698" y="3417722"/>
            <a:ext cx="976770" cy="271103"/>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密文数据</a:t>
            </a:r>
            <a:endParaRPr kumimoji="0" lang="en-US" sz="1400" b="0" i="0" u="none" strike="noStrike" kern="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13" name="文本框 112"/>
          <p:cNvSpPr txBox="1"/>
          <p:nvPr/>
        </p:nvSpPr>
        <p:spPr>
          <a:xfrm>
            <a:off x="5500698" y="1871501"/>
            <a:ext cx="916482" cy="27996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明文数据</a:t>
            </a:r>
            <a:endParaRPr kumimoji="0" lang="en-US" sz="1400" b="0" i="0" u="none" strike="noStrike" kern="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14" name="文本框 113"/>
          <p:cNvSpPr txBox="1"/>
          <p:nvPr/>
        </p:nvSpPr>
        <p:spPr>
          <a:xfrm>
            <a:off x="7038805" y="3357469"/>
            <a:ext cx="979780" cy="391608"/>
          </a:xfrm>
          <a:prstGeom prst="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加密密钥</a:t>
            </a:r>
            <a:endParaRPr kumimoji="0" lang="en-US" altLang="zh-CN"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可信通道</a:t>
            </a:r>
            <a:endParaRPr kumimoji="0" lang="en-US" sz="1400" b="0" i="0" u="none" strike="noStrike" kern="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cxnSp>
        <p:nvCxnSpPr>
          <p:cNvPr id="115" name="直接箭头连接符 114"/>
          <p:cNvCxnSpPr/>
          <p:nvPr/>
        </p:nvCxnSpPr>
        <p:spPr>
          <a:xfrm>
            <a:off x="5534982" y="1839098"/>
            <a:ext cx="0" cy="330328"/>
          </a:xfrm>
          <a:prstGeom prst="straightConnector1">
            <a:avLst/>
          </a:prstGeom>
          <a:noFill/>
          <a:ln w="6350" cap="flat" cmpd="sng" algn="ctr">
            <a:solidFill>
              <a:srgbClr val="C00000"/>
            </a:solidFill>
            <a:prstDash val="solid"/>
            <a:miter lim="800000"/>
            <a:tailEnd type="triangle"/>
          </a:ln>
          <a:effectLst/>
        </p:spPr>
      </p:cxnSp>
      <p:cxnSp>
        <p:nvCxnSpPr>
          <p:cNvPr id="116" name="直接箭头连接符 115"/>
          <p:cNvCxnSpPr/>
          <p:nvPr/>
        </p:nvCxnSpPr>
        <p:spPr>
          <a:xfrm flipV="1">
            <a:off x="6333765" y="1839098"/>
            <a:ext cx="0" cy="315424"/>
          </a:xfrm>
          <a:prstGeom prst="straightConnector1">
            <a:avLst/>
          </a:prstGeom>
          <a:noFill/>
          <a:ln w="6350" cap="flat" cmpd="sng" algn="ctr">
            <a:solidFill>
              <a:srgbClr val="C00000"/>
            </a:solidFill>
            <a:prstDash val="solid"/>
            <a:miter lim="800000"/>
            <a:tailEnd type="triangle"/>
          </a:ln>
          <a:effectLst/>
        </p:spPr>
      </p:cxnSp>
      <p:cxnSp>
        <p:nvCxnSpPr>
          <p:cNvPr id="117" name="直接箭头连接符 116"/>
          <p:cNvCxnSpPr/>
          <p:nvPr/>
        </p:nvCxnSpPr>
        <p:spPr>
          <a:xfrm>
            <a:off x="5534983" y="2565674"/>
            <a:ext cx="0" cy="299658"/>
          </a:xfrm>
          <a:prstGeom prst="straightConnector1">
            <a:avLst/>
          </a:prstGeom>
          <a:noFill/>
          <a:ln w="6350" cap="flat" cmpd="sng" algn="ctr">
            <a:solidFill>
              <a:srgbClr val="C00000"/>
            </a:solidFill>
            <a:prstDash val="solid"/>
            <a:miter lim="800000"/>
            <a:tailEnd type="triangle"/>
          </a:ln>
          <a:effectLst/>
        </p:spPr>
      </p:cxnSp>
      <p:cxnSp>
        <p:nvCxnSpPr>
          <p:cNvPr id="118" name="直接箭头连接符 117"/>
          <p:cNvCxnSpPr/>
          <p:nvPr/>
        </p:nvCxnSpPr>
        <p:spPr>
          <a:xfrm flipV="1">
            <a:off x="6333769" y="2559171"/>
            <a:ext cx="0" cy="306162"/>
          </a:xfrm>
          <a:prstGeom prst="straightConnector1">
            <a:avLst/>
          </a:prstGeom>
          <a:noFill/>
          <a:ln w="6350" cap="flat" cmpd="sng" algn="ctr">
            <a:solidFill>
              <a:srgbClr val="C00000"/>
            </a:solidFill>
            <a:prstDash val="solid"/>
            <a:miter lim="800000"/>
            <a:tailEnd type="triangle"/>
          </a:ln>
          <a:effectLst/>
        </p:spPr>
      </p:cxnSp>
      <p:cxnSp>
        <p:nvCxnSpPr>
          <p:cNvPr id="119" name="直接箭头连接符 118"/>
          <p:cNvCxnSpPr/>
          <p:nvPr/>
        </p:nvCxnSpPr>
        <p:spPr>
          <a:xfrm flipH="1">
            <a:off x="5534987" y="3247955"/>
            <a:ext cx="0" cy="514357"/>
          </a:xfrm>
          <a:prstGeom prst="straightConnector1">
            <a:avLst/>
          </a:prstGeom>
          <a:noFill/>
          <a:ln w="6350" cap="flat" cmpd="sng" algn="ctr">
            <a:solidFill>
              <a:srgbClr val="C00000"/>
            </a:solidFill>
            <a:prstDash val="solid"/>
            <a:miter lim="800000"/>
            <a:tailEnd type="triangle"/>
          </a:ln>
          <a:effectLst/>
        </p:spPr>
      </p:cxnSp>
      <p:cxnSp>
        <p:nvCxnSpPr>
          <p:cNvPr id="120" name="直接箭头连接符 119"/>
          <p:cNvCxnSpPr/>
          <p:nvPr/>
        </p:nvCxnSpPr>
        <p:spPr>
          <a:xfrm flipV="1">
            <a:off x="6331886" y="3246773"/>
            <a:ext cx="0" cy="515539"/>
          </a:xfrm>
          <a:prstGeom prst="straightConnector1">
            <a:avLst/>
          </a:prstGeom>
          <a:noFill/>
          <a:ln w="6350" cap="flat" cmpd="sng" algn="ctr">
            <a:solidFill>
              <a:srgbClr val="C00000"/>
            </a:solidFill>
            <a:prstDash val="solid"/>
            <a:miter lim="800000"/>
            <a:tailEnd type="triangle"/>
          </a:ln>
          <a:effectLst/>
        </p:spPr>
      </p:cxnSp>
      <p:sp>
        <p:nvSpPr>
          <p:cNvPr id="121" name="矩形 120"/>
          <p:cNvSpPr/>
          <p:nvPr/>
        </p:nvSpPr>
        <p:spPr>
          <a:xfrm>
            <a:off x="4215837" y="1449349"/>
            <a:ext cx="3437076" cy="389747"/>
          </a:xfrm>
          <a:prstGeom prst="rect">
            <a:avLst/>
          </a:prstGeom>
          <a:solidFill>
            <a:srgbClr val="C00000">
              <a:alpha val="2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rPr>
              <a:t>Application API</a:t>
            </a:r>
            <a:endParaRPr kumimoji="0" lang="en-US" altLang="zh-CN" sz="1400" b="1"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
        <p:nvSpPr>
          <p:cNvPr id="122" name="矩形 121"/>
          <p:cNvSpPr/>
          <p:nvPr/>
        </p:nvSpPr>
        <p:spPr>
          <a:xfrm>
            <a:off x="4087023" y="1398494"/>
            <a:ext cx="3694705" cy="1935682"/>
          </a:xfrm>
          <a:prstGeom prst="rect">
            <a:avLst/>
          </a:prstGeom>
          <a:noFill/>
          <a:ln w="19050" cap="flat" cmpd="sng" algn="ctr">
            <a:solidFill>
              <a:sysClr val="window" lastClr="FFFFFF"/>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14255"/>
            <a:ext cx="8544149" cy="540000"/>
          </a:xfrm>
        </p:spPr>
        <p:txBody>
          <a:bodyPr/>
          <a:lstStyle/>
          <a:p>
            <a:r>
              <a:rPr lang="en-US" altLang="zh-CN" dirty="0" smtClean="0"/>
              <a:t>openGauss </a:t>
            </a:r>
            <a:r>
              <a:rPr lang="zh-CN" altLang="en-US" dirty="0" smtClean="0"/>
              <a:t>全密态等值查询流程</a:t>
            </a:r>
            <a:endParaRPr lang="zh-CN" altLang="en-US" dirty="0"/>
          </a:p>
        </p:txBody>
      </p:sp>
      <p:sp>
        <p:nvSpPr>
          <p:cNvPr id="5" name="文本框 4"/>
          <p:cNvSpPr txBox="1"/>
          <p:nvPr/>
        </p:nvSpPr>
        <p:spPr>
          <a:xfrm>
            <a:off x="4116514" y="4276008"/>
            <a:ext cx="2335658" cy="850796"/>
          </a:xfrm>
          <a:prstGeom prst="rect">
            <a:avLst/>
          </a:prstGeom>
          <a:noFill/>
          <a:ln>
            <a:solidFill>
              <a:schemeClr val="accent1">
                <a:shade val="50000"/>
              </a:schemeClr>
            </a:solidFill>
            <a:prstDash val="dash"/>
          </a:ln>
        </p:spPr>
        <p:txBody>
          <a:bodyPr wrap="square" rtlCol="0">
            <a:noAutofit/>
          </a:bodyPr>
          <a:lstStyle/>
          <a:p>
            <a:endParaRPr lang="zh-CN" altLang="en-US" dirty="0"/>
          </a:p>
        </p:txBody>
      </p:sp>
      <p:sp>
        <p:nvSpPr>
          <p:cNvPr id="6" name="文本框 5"/>
          <p:cNvSpPr txBox="1"/>
          <p:nvPr/>
        </p:nvSpPr>
        <p:spPr>
          <a:xfrm>
            <a:off x="2625030" y="2174946"/>
            <a:ext cx="1012020"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任务请求</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7" name="矩形 6"/>
          <p:cNvSpPr/>
          <p:nvPr/>
        </p:nvSpPr>
        <p:spPr>
          <a:xfrm>
            <a:off x="2440097" y="3170324"/>
            <a:ext cx="1267165" cy="49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icrosoft YaHei" panose="020B0503020204020204" pitchFamily="34" charset="-122"/>
                <a:ea typeface="Microsoft YaHei" panose="020B0503020204020204" pitchFamily="34" charset="-122"/>
              </a:rPr>
              <a:t>客户端</a:t>
            </a:r>
            <a:endParaRPr lang="en-US" altLang="zh-CN" sz="1400" dirty="0" smtClean="0">
              <a:latin typeface="Microsoft YaHei" panose="020B0503020204020204" pitchFamily="34" charset="-122"/>
              <a:ea typeface="Microsoft YaHei" panose="020B0503020204020204" pitchFamily="34" charset="-122"/>
            </a:endParaRPr>
          </a:p>
          <a:p>
            <a:pPr algn="ctr"/>
            <a:r>
              <a:rPr lang="zh-CN" altLang="en-US" sz="1400" dirty="0" smtClean="0">
                <a:latin typeface="Microsoft YaHei" panose="020B0503020204020204" pitchFamily="34" charset="-122"/>
                <a:ea typeface="Microsoft YaHei" panose="020B0503020204020204" pitchFamily="34" charset="-122"/>
              </a:rPr>
              <a:t>（解析层）</a:t>
            </a:r>
            <a:endParaRPr lang="zh-CN" altLang="en-US" sz="1400" dirty="0">
              <a:latin typeface="Microsoft YaHei" panose="020B0503020204020204" pitchFamily="34" charset="-122"/>
              <a:ea typeface="Microsoft YaHei" panose="020B0503020204020204" pitchFamily="34" charset="-122"/>
            </a:endParaRPr>
          </a:p>
        </p:txBody>
      </p:sp>
      <p:sp>
        <p:nvSpPr>
          <p:cNvPr id="8" name="矩形 7"/>
          <p:cNvSpPr/>
          <p:nvPr/>
        </p:nvSpPr>
        <p:spPr>
          <a:xfrm>
            <a:off x="2440098" y="4228563"/>
            <a:ext cx="1267164" cy="49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icrosoft YaHei" panose="020B0503020204020204" pitchFamily="34" charset="-122"/>
                <a:ea typeface="Microsoft YaHei" panose="020B0503020204020204" pitchFamily="34" charset="-122"/>
              </a:rPr>
              <a:t>加密模块</a:t>
            </a:r>
            <a:endParaRPr lang="zh-CN" altLang="en-US" sz="1400" dirty="0">
              <a:latin typeface="Microsoft YaHei" panose="020B0503020204020204" pitchFamily="34" charset="-122"/>
              <a:ea typeface="Microsoft YaHei" panose="020B0503020204020204" pitchFamily="34" charset="-122"/>
            </a:endParaRPr>
          </a:p>
        </p:txBody>
      </p:sp>
      <p:cxnSp>
        <p:nvCxnSpPr>
          <p:cNvPr id="9" name="直接箭头连接符 8"/>
          <p:cNvCxnSpPr>
            <a:endCxn id="8" idx="0"/>
          </p:cNvCxnSpPr>
          <p:nvPr/>
        </p:nvCxnSpPr>
        <p:spPr>
          <a:xfrm flipH="1">
            <a:off x="3073680" y="3663484"/>
            <a:ext cx="0" cy="5650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625022" y="3764989"/>
            <a:ext cx="1092509" cy="307777"/>
          </a:xfrm>
          <a:prstGeom prst="rect">
            <a:avLst/>
          </a:prstGeom>
          <a:noFill/>
        </p:spPr>
        <p:txBody>
          <a:bodyPr wrap="square" rtlCol="0">
            <a:spAutoFit/>
          </a:bodyPr>
          <a:lstStyle/>
          <a:p>
            <a:r>
              <a:rPr lang="zh-CN" altLang="en-US" sz="1400" dirty="0" smtClean="0">
                <a:solidFill>
                  <a:schemeClr val="bg1"/>
                </a:solidFill>
                <a:latin typeface="Microsoft YaHei" panose="020B0503020204020204" pitchFamily="34" charset="-122"/>
                <a:ea typeface="Microsoft YaHei" panose="020B0503020204020204" pitchFamily="34" charset="-122"/>
              </a:rPr>
              <a:t>加密解密</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11" name="矩形 10"/>
          <p:cNvSpPr/>
          <p:nvPr/>
        </p:nvSpPr>
        <p:spPr>
          <a:xfrm>
            <a:off x="311638" y="4247401"/>
            <a:ext cx="1267164" cy="49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icrosoft YaHei" panose="020B0503020204020204" pitchFamily="34" charset="-122"/>
                <a:ea typeface="Microsoft YaHei" panose="020B0503020204020204" pitchFamily="34" charset="-122"/>
              </a:rPr>
              <a:t>秘钥管理</a:t>
            </a:r>
            <a:endParaRPr lang="zh-CN" altLang="en-US" sz="1400" dirty="0">
              <a:latin typeface="Microsoft YaHei" panose="020B0503020204020204" pitchFamily="34" charset="-122"/>
              <a:ea typeface="Microsoft YaHei" panose="020B0503020204020204" pitchFamily="34" charset="-122"/>
            </a:endParaRPr>
          </a:p>
        </p:txBody>
      </p:sp>
      <p:cxnSp>
        <p:nvCxnSpPr>
          <p:cNvPr id="12" name="直接箭头连接符 11"/>
          <p:cNvCxnSpPr>
            <a:stCxn id="11" idx="3"/>
            <a:endCxn id="8" idx="1"/>
          </p:cNvCxnSpPr>
          <p:nvPr/>
        </p:nvCxnSpPr>
        <p:spPr>
          <a:xfrm flipV="1">
            <a:off x="1578802" y="4475143"/>
            <a:ext cx="86129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606177" y="4050951"/>
            <a:ext cx="1092509" cy="307777"/>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导</a:t>
            </a:r>
            <a:r>
              <a:rPr lang="zh-CN" altLang="en-US" sz="1400" dirty="0" smtClean="0">
                <a:solidFill>
                  <a:schemeClr val="bg1"/>
                </a:solidFill>
                <a:latin typeface="Microsoft YaHei" panose="020B0503020204020204" pitchFamily="34" charset="-122"/>
                <a:ea typeface="Microsoft YaHei" panose="020B0503020204020204" pitchFamily="34" charset="-122"/>
              </a:rPr>
              <a:t>入导出</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15" name="直接箭头连接符 14"/>
          <p:cNvCxnSpPr>
            <a:endCxn id="7" idx="0"/>
          </p:cNvCxnSpPr>
          <p:nvPr/>
        </p:nvCxnSpPr>
        <p:spPr>
          <a:xfrm>
            <a:off x="3073679" y="2476072"/>
            <a:ext cx="1" cy="694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821989" y="3189162"/>
            <a:ext cx="1267165" cy="49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latin typeface="Microsoft YaHei" panose="020B0503020204020204" pitchFamily="34" charset="-122"/>
                <a:ea typeface="Microsoft YaHei" panose="020B0503020204020204" pitchFamily="34" charset="-122"/>
              </a:rPr>
              <a:t>openGauss</a:t>
            </a:r>
            <a:endParaRPr lang="zh-CN" altLang="en-US" sz="1400" dirty="0">
              <a:latin typeface="Microsoft YaHei" panose="020B0503020204020204" pitchFamily="34" charset="-122"/>
              <a:ea typeface="Microsoft YaHei" panose="020B0503020204020204" pitchFamily="34" charset="-122"/>
            </a:endParaRPr>
          </a:p>
        </p:txBody>
      </p:sp>
      <p:cxnSp>
        <p:nvCxnSpPr>
          <p:cNvPr id="17" name="直接箭头连接符 16"/>
          <p:cNvCxnSpPr>
            <a:stCxn id="7" idx="3"/>
            <a:endCxn id="16" idx="1"/>
          </p:cNvCxnSpPr>
          <p:nvPr/>
        </p:nvCxnSpPr>
        <p:spPr>
          <a:xfrm>
            <a:off x="3707262" y="3416904"/>
            <a:ext cx="111472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845942" y="3159551"/>
            <a:ext cx="1012020" cy="523220"/>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明文</a:t>
            </a:r>
            <a:r>
              <a:rPr lang="zh-CN" altLang="en-US" sz="1400" dirty="0" smtClean="0">
                <a:solidFill>
                  <a:schemeClr val="bg1"/>
                </a:solidFill>
                <a:latin typeface="Microsoft YaHei" panose="020B0503020204020204" pitchFamily="34" charset="-122"/>
                <a:ea typeface="Microsoft YaHei" panose="020B0503020204020204" pitchFamily="34" charset="-122"/>
              </a:rPr>
              <a:t>请求</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r>
              <a:rPr lang="zh-CN" altLang="en-US" sz="1400" dirty="0" smtClean="0">
                <a:solidFill>
                  <a:schemeClr val="bg1"/>
                </a:solidFill>
                <a:latin typeface="Microsoft YaHei" panose="020B0503020204020204" pitchFamily="34" charset="-122"/>
                <a:ea typeface="Microsoft YaHei" panose="020B0503020204020204" pitchFamily="34" charset="-122"/>
              </a:rPr>
              <a:t>密文请求</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19" name="直接箭头连接符 18"/>
          <p:cNvCxnSpPr/>
          <p:nvPr/>
        </p:nvCxnSpPr>
        <p:spPr>
          <a:xfrm flipH="1">
            <a:off x="5373380" y="3692596"/>
            <a:ext cx="0" cy="5650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376791" y="4399796"/>
            <a:ext cx="1868183" cy="493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Microsoft YaHei" panose="020B0503020204020204" pitchFamily="34" charset="-122"/>
                <a:ea typeface="Microsoft YaHei" panose="020B0503020204020204" pitchFamily="34" charset="-122"/>
              </a:rPr>
              <a:t>密</a:t>
            </a:r>
            <a:r>
              <a:rPr lang="zh-CN" altLang="en-US" sz="1400" dirty="0" smtClean="0">
                <a:latin typeface="Microsoft YaHei" panose="020B0503020204020204" pitchFamily="34" charset="-122"/>
                <a:ea typeface="Microsoft YaHei" panose="020B0503020204020204" pitchFamily="34" charset="-122"/>
              </a:rPr>
              <a:t>态等值查询内核</a:t>
            </a:r>
            <a:endParaRPr lang="zh-CN" altLang="en-US" sz="1400" dirty="0">
              <a:latin typeface="Microsoft YaHei" panose="020B0503020204020204" pitchFamily="34" charset="-122"/>
              <a:ea typeface="Microsoft YaHei" panose="020B0503020204020204" pitchFamily="34" charset="-122"/>
            </a:endParaRPr>
          </a:p>
        </p:txBody>
      </p:sp>
      <p:sp>
        <p:nvSpPr>
          <p:cNvPr id="21" name="文本框 20"/>
          <p:cNvSpPr txBox="1"/>
          <p:nvPr/>
        </p:nvSpPr>
        <p:spPr>
          <a:xfrm>
            <a:off x="7359701" y="2639622"/>
            <a:ext cx="3904180" cy="2308324"/>
          </a:xfrm>
          <a:prstGeom prst="rect">
            <a:avLst/>
          </a:prstGeom>
          <a:noFill/>
        </p:spPr>
        <p:txBody>
          <a:bodyPr wrap="square" rtlCol="0">
            <a:spAutoFit/>
          </a:bodyPr>
          <a:lstStyle/>
          <a:p>
            <a:r>
              <a:rPr lang="en-US" altLang="zh-CN" dirty="0">
                <a:solidFill>
                  <a:schemeClr val="bg1"/>
                </a:solidFill>
                <a:latin typeface="Microsoft YaHei" panose="020B0503020204020204" pitchFamily="34" charset="-122"/>
                <a:ea typeface="Microsoft YaHei" panose="020B0503020204020204" pitchFamily="34" charset="-122"/>
              </a:rPr>
              <a:t>1</a:t>
            </a:r>
            <a:r>
              <a:rPr lang="zh-CN" altLang="en-US" dirty="0" smtClean="0">
                <a:solidFill>
                  <a:schemeClr val="bg1"/>
                </a:solidFill>
                <a:latin typeface="Microsoft YaHei" panose="020B0503020204020204" pitchFamily="34" charset="-122"/>
                <a:ea typeface="Microsoft YaHei" panose="020B0503020204020204" pitchFamily="34" charset="-122"/>
              </a:rPr>
              <a:t>、三层秘钥管理机制：根秘钥，主秘钥和列加密秘钥。</a:t>
            </a:r>
            <a:endParaRPr lang="en-US" altLang="zh-CN" dirty="0" smtClean="0">
              <a:solidFill>
                <a:schemeClr val="bg1"/>
              </a:solidFill>
              <a:latin typeface="Microsoft YaHei" panose="020B0503020204020204" pitchFamily="34" charset="-122"/>
              <a:ea typeface="Microsoft YaHei" panose="020B0503020204020204" pitchFamily="34" charset="-122"/>
            </a:endParaRPr>
          </a:p>
          <a:p>
            <a:endParaRPr lang="zh-CN" altLang="en-US" dirty="0">
              <a:solidFill>
                <a:schemeClr val="bg1"/>
              </a:solidFill>
              <a:latin typeface="Microsoft YaHei" panose="020B0503020204020204" pitchFamily="34" charset="-122"/>
              <a:ea typeface="Microsoft YaHei" panose="020B0503020204020204" pitchFamily="34" charset="-122"/>
            </a:endParaRPr>
          </a:p>
          <a:p>
            <a:r>
              <a:rPr lang="en-US" altLang="zh-CN" dirty="0">
                <a:solidFill>
                  <a:schemeClr val="bg1"/>
                </a:solidFill>
                <a:latin typeface="Microsoft YaHei" panose="020B0503020204020204" pitchFamily="34" charset="-122"/>
                <a:ea typeface="Microsoft YaHei" panose="020B0503020204020204" pitchFamily="34" charset="-122"/>
              </a:rPr>
              <a:t>2</a:t>
            </a:r>
            <a:r>
              <a:rPr lang="zh-CN" altLang="en-US" dirty="0" smtClean="0">
                <a:solidFill>
                  <a:schemeClr val="bg1"/>
                </a:solidFill>
                <a:latin typeface="Microsoft YaHei" panose="020B0503020204020204" pitchFamily="34" charset="-122"/>
                <a:ea typeface="Microsoft YaHei" panose="020B0503020204020204" pitchFamily="34" charset="-122"/>
              </a:rPr>
              <a:t>、客户端完成数据的加密和解密，服务器完成密态数据计算。</a:t>
            </a:r>
            <a:endParaRPr lang="en-US" altLang="zh-CN" dirty="0" smtClean="0">
              <a:solidFill>
                <a:schemeClr val="bg1"/>
              </a:solidFill>
              <a:latin typeface="Microsoft YaHei" panose="020B0503020204020204" pitchFamily="34" charset="-122"/>
              <a:ea typeface="Microsoft YaHei" panose="020B0503020204020204" pitchFamily="34" charset="-122"/>
            </a:endParaRPr>
          </a:p>
          <a:p>
            <a:endParaRPr lang="en-US" altLang="zh-CN" dirty="0">
              <a:solidFill>
                <a:schemeClr val="bg1"/>
              </a:solidFill>
              <a:latin typeface="Microsoft YaHei" panose="020B0503020204020204" pitchFamily="34" charset="-122"/>
              <a:ea typeface="Microsoft YaHei" panose="020B0503020204020204" pitchFamily="34" charset="-122"/>
            </a:endParaRPr>
          </a:p>
          <a:p>
            <a:r>
              <a:rPr lang="en-US" altLang="zh-CN" dirty="0">
                <a:solidFill>
                  <a:schemeClr val="bg1"/>
                </a:solidFill>
                <a:latin typeface="Microsoft YaHei" panose="020B0503020204020204" pitchFamily="34" charset="-122"/>
                <a:ea typeface="Microsoft YaHei" panose="020B0503020204020204" pitchFamily="34" charset="-122"/>
              </a:rPr>
              <a:t>3</a:t>
            </a:r>
            <a:r>
              <a:rPr lang="zh-CN" altLang="en-US" dirty="0" smtClean="0">
                <a:solidFill>
                  <a:schemeClr val="bg1"/>
                </a:solidFill>
                <a:latin typeface="Microsoft YaHei" panose="020B0503020204020204" pitchFamily="34" charset="-122"/>
                <a:ea typeface="Microsoft YaHei" panose="020B0503020204020204" pitchFamily="34" charset="-122"/>
              </a:rPr>
              <a:t>、不需要加密的字段仍然是明文处理。</a:t>
            </a:r>
            <a:endParaRPr lang="en-US" altLang="zh-CN"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a:t>
            </a:r>
            <a:r>
              <a:rPr lang="zh-CN" altLang="en-US" dirty="0" smtClean="0"/>
              <a:t>全密态加密等值数据流程</a:t>
            </a:r>
            <a:endParaRPr lang="zh-CN" altLang="en-US" dirty="0"/>
          </a:p>
        </p:txBody>
      </p:sp>
      <p:sp>
        <p:nvSpPr>
          <p:cNvPr id="4" name="流程图: 手动输入 3"/>
          <p:cNvSpPr/>
          <p:nvPr/>
        </p:nvSpPr>
        <p:spPr>
          <a:xfrm rot="5400000">
            <a:off x="2333764" y="-825099"/>
            <a:ext cx="4956568" cy="9300909"/>
          </a:xfrm>
          <a:prstGeom prst="flowChartManualInpu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 name="组合 4"/>
          <p:cNvGrpSpPr/>
          <p:nvPr/>
        </p:nvGrpSpPr>
        <p:grpSpPr>
          <a:xfrm>
            <a:off x="3251283" y="2103590"/>
            <a:ext cx="1332875" cy="755834"/>
            <a:chOff x="2156833" y="2865119"/>
            <a:chExt cx="2117712" cy="1071150"/>
          </a:xfrm>
          <a:solidFill>
            <a:schemeClr val="bg1">
              <a:lumMod val="20000"/>
              <a:lumOff val="80000"/>
            </a:schemeClr>
          </a:solidFill>
        </p:grpSpPr>
        <p:sp>
          <p:nvSpPr>
            <p:cNvPr id="6" name="矩形 5"/>
            <p:cNvSpPr/>
            <p:nvPr/>
          </p:nvSpPr>
          <p:spPr>
            <a:xfrm>
              <a:off x="2156834" y="2865119"/>
              <a:ext cx="2117711" cy="519574"/>
            </a:xfrm>
            <a:prstGeom prst="rect">
              <a:avLst/>
            </a:prstGeom>
            <a:grp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b="1" dirty="0" err="1">
                  <a:solidFill>
                    <a:schemeClr val="tx1"/>
                  </a:solidFill>
                  <a:ea typeface="+mj-ea"/>
                  <a:cs typeface="Times New Roman" panose="02020603050405020304" pitchFamily="18" charset="0"/>
                </a:rPr>
                <a:t>l</a:t>
              </a:r>
              <a:r>
                <a:rPr lang="en-US" altLang="zh-CN" sz="1400" b="1" dirty="0" err="1" smtClean="0">
                  <a:solidFill>
                    <a:schemeClr val="tx1"/>
                  </a:solidFill>
                  <a:ea typeface="+mj-ea"/>
                  <a:cs typeface="Times New Roman" panose="02020603050405020304" pitchFamily="18" charset="0"/>
                </a:rPr>
                <a:t>ibpq</a:t>
              </a:r>
              <a:r>
                <a:rPr lang="zh-CN" altLang="en-US" sz="1400" b="1" dirty="0" smtClean="0">
                  <a:solidFill>
                    <a:schemeClr val="tx1"/>
                  </a:solidFill>
                  <a:ea typeface="+mj-ea"/>
                  <a:cs typeface="Times New Roman" panose="02020603050405020304" pitchFamily="18" charset="0"/>
                </a:rPr>
                <a:t>协议</a:t>
              </a:r>
              <a:endParaRPr lang="zh-CN" altLang="en-US" sz="1400" b="1" dirty="0">
                <a:solidFill>
                  <a:schemeClr val="tx1"/>
                </a:solidFill>
                <a:ea typeface="+mj-ea"/>
                <a:cs typeface="Times New Roman" panose="02020603050405020304" pitchFamily="18" charset="0"/>
              </a:endParaRPr>
            </a:p>
          </p:txBody>
        </p:sp>
        <p:sp>
          <p:nvSpPr>
            <p:cNvPr id="7" name="矩形 6"/>
            <p:cNvSpPr/>
            <p:nvPr/>
          </p:nvSpPr>
          <p:spPr>
            <a:xfrm>
              <a:off x="2156833" y="3384689"/>
              <a:ext cx="2117711" cy="551580"/>
            </a:xfrm>
            <a:prstGeom prst="rect">
              <a:avLst/>
            </a:prstGeom>
            <a:grp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b="1" dirty="0" smtClean="0">
                  <a:solidFill>
                    <a:schemeClr val="tx1"/>
                  </a:solidFill>
                  <a:ea typeface="+mj-ea"/>
                  <a:cs typeface="Times New Roman" panose="02020603050405020304" pitchFamily="18" charset="0"/>
                </a:rPr>
                <a:t>Client KMS</a:t>
              </a:r>
              <a:endParaRPr lang="zh-CN" altLang="en-US" sz="1400" b="1" dirty="0">
                <a:solidFill>
                  <a:schemeClr val="tx1"/>
                </a:solidFill>
                <a:ea typeface="+mj-ea"/>
                <a:cs typeface="Times New Roman" panose="02020603050405020304" pitchFamily="18" charset="0"/>
              </a:endParaRPr>
            </a:p>
          </p:txBody>
        </p:sp>
      </p:grpSp>
      <p:sp>
        <p:nvSpPr>
          <p:cNvPr id="8" name="矩形 7"/>
          <p:cNvSpPr/>
          <p:nvPr/>
        </p:nvSpPr>
        <p:spPr>
          <a:xfrm>
            <a:off x="3251885" y="4368823"/>
            <a:ext cx="1332874" cy="463597"/>
          </a:xfrm>
          <a:prstGeom prst="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chemeClr val="tx1"/>
                </a:solidFill>
                <a:ea typeface="+mj-ea"/>
                <a:cs typeface="Times New Roman" panose="02020603050405020304" pitchFamily="18" charset="0"/>
              </a:rPr>
              <a:t>REE</a:t>
            </a:r>
            <a:endParaRPr lang="en-US" altLang="zh-CN" sz="1400" b="1" dirty="0" smtClean="0">
              <a:solidFill>
                <a:schemeClr val="tx1"/>
              </a:solidFill>
              <a:ea typeface="+mj-ea"/>
              <a:cs typeface="Times New Roman" panose="02020603050405020304" pitchFamily="18" charset="0"/>
            </a:endParaRPr>
          </a:p>
          <a:p>
            <a:pPr algn="ctr"/>
            <a:r>
              <a:rPr lang="zh-CN" altLang="en-US" sz="900" b="1" dirty="0" smtClean="0">
                <a:solidFill>
                  <a:schemeClr val="tx1"/>
                </a:solidFill>
                <a:ea typeface="+mj-ea"/>
                <a:cs typeface="Times New Roman" panose="02020603050405020304" pitchFamily="18" charset="0"/>
              </a:rPr>
              <a:t>（</a:t>
            </a:r>
            <a:r>
              <a:rPr lang="en-US" altLang="zh-CN" sz="900" b="1" dirty="0" err="1" smtClean="0">
                <a:solidFill>
                  <a:schemeClr val="tx1"/>
                </a:solidFill>
                <a:ea typeface="+mj-ea"/>
                <a:cs typeface="Times New Roman" panose="02020603050405020304" pitchFamily="18" charset="0"/>
              </a:rPr>
              <a:t>ciphertext</a:t>
            </a:r>
            <a:r>
              <a:rPr lang="zh-CN" altLang="en-US" sz="900" b="1" dirty="0" smtClean="0">
                <a:solidFill>
                  <a:schemeClr val="tx1"/>
                </a:solidFill>
                <a:ea typeface="+mj-ea"/>
                <a:cs typeface="Times New Roman" panose="02020603050405020304" pitchFamily="18" charset="0"/>
              </a:rPr>
              <a:t>）</a:t>
            </a:r>
            <a:endParaRPr lang="zh-CN" altLang="en-US" sz="900" b="1" dirty="0">
              <a:solidFill>
                <a:schemeClr val="tx1"/>
              </a:solidFill>
              <a:ea typeface="+mj-ea"/>
              <a:cs typeface="Times New Roman" panose="02020603050405020304" pitchFamily="18" charset="0"/>
            </a:endParaRPr>
          </a:p>
        </p:txBody>
      </p:sp>
      <p:sp>
        <p:nvSpPr>
          <p:cNvPr id="9" name="矩形 8"/>
          <p:cNvSpPr/>
          <p:nvPr/>
        </p:nvSpPr>
        <p:spPr>
          <a:xfrm>
            <a:off x="2489058" y="1348318"/>
            <a:ext cx="2857321" cy="492443"/>
          </a:xfrm>
          <a:prstGeom prst="rect">
            <a:avLst/>
          </a:prstGeom>
        </p:spPr>
        <p:txBody>
          <a:bodyPr wrap="none">
            <a:spAutoFit/>
          </a:bodyPr>
          <a:lstStyle/>
          <a:p>
            <a:pPr algn="ctr"/>
            <a:r>
              <a:rPr lang="zh-CN" altLang="en-US" sz="1400" dirty="0" smtClean="0">
                <a:solidFill>
                  <a:schemeClr val="bg1"/>
                </a:solidFill>
                <a:latin typeface="Microsoft YaHei" panose="020B0503020204020204" pitchFamily="34" charset="-122"/>
                <a:ea typeface="Microsoft YaHei" panose="020B0503020204020204" pitchFamily="34" charset="-122"/>
              </a:rPr>
              <a:t>业务</a:t>
            </a:r>
            <a:r>
              <a:rPr lang="en-US" altLang="zh-CN" sz="1400" dirty="0" smtClean="0">
                <a:solidFill>
                  <a:schemeClr val="bg1"/>
                </a:solidFill>
                <a:latin typeface="Microsoft YaHei" panose="020B0503020204020204" pitchFamily="34" charset="-122"/>
                <a:ea typeface="Microsoft YaHei" panose="020B0503020204020204" pitchFamily="34" charset="-122"/>
              </a:rPr>
              <a:t>Query</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algn="ctr"/>
            <a:r>
              <a:rPr lang="en-US" altLang="zh-CN" sz="1200" dirty="0" smtClean="0">
                <a:solidFill>
                  <a:schemeClr val="bg1"/>
                </a:solidFill>
                <a:latin typeface="Microsoft YaHei" panose="020B0503020204020204" pitchFamily="34" charset="-122"/>
                <a:ea typeface="Microsoft YaHei" panose="020B0503020204020204" pitchFamily="34" charset="-122"/>
              </a:rPr>
              <a:t>Select c1 </a:t>
            </a:r>
            <a:r>
              <a:rPr lang="en-US" altLang="zh-CN" sz="1200" dirty="0">
                <a:solidFill>
                  <a:schemeClr val="bg1"/>
                </a:solidFill>
                <a:latin typeface="Microsoft YaHei" panose="020B0503020204020204" pitchFamily="34" charset="-122"/>
                <a:ea typeface="Microsoft YaHei" panose="020B0503020204020204" pitchFamily="34" charset="-122"/>
              </a:rPr>
              <a:t>from table where </a:t>
            </a:r>
            <a:r>
              <a:rPr lang="en-US" altLang="zh-CN" sz="1200" dirty="0" smtClean="0">
                <a:solidFill>
                  <a:schemeClr val="bg1"/>
                </a:solidFill>
                <a:latin typeface="Microsoft YaHei" panose="020B0503020204020204" pitchFamily="34" charset="-122"/>
                <a:ea typeface="Microsoft YaHei" panose="020B0503020204020204" pitchFamily="34" charset="-122"/>
              </a:rPr>
              <a:t>c1 &gt; 123;</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pic>
        <p:nvPicPr>
          <p:cNvPr id="10" name="图片 9"/>
          <p:cNvPicPr>
            <a:picLocks noChangeAspect="1"/>
          </p:cNvPicPr>
          <p:nvPr/>
        </p:nvPicPr>
        <p:blipFill>
          <a:blip r:embed="rId1">
            <a:clrChange>
              <a:clrFrom>
                <a:srgbClr val="F1F1F1"/>
              </a:clrFrom>
              <a:clrTo>
                <a:srgbClr val="F1F1F1">
                  <a:alpha val="0"/>
                </a:srgbClr>
              </a:clrTo>
            </a:clrChange>
          </a:blip>
          <a:stretch>
            <a:fillRect/>
          </a:stretch>
        </p:blipFill>
        <p:spPr>
          <a:xfrm>
            <a:off x="6257323" y="3364130"/>
            <a:ext cx="411021" cy="463421"/>
          </a:xfrm>
          <a:prstGeom prst="rect">
            <a:avLst/>
          </a:prstGeom>
        </p:spPr>
      </p:pic>
      <p:cxnSp>
        <p:nvCxnSpPr>
          <p:cNvPr id="11" name="曲线连接符 10"/>
          <p:cNvCxnSpPr>
            <a:stCxn id="6" idx="3"/>
            <a:endCxn id="10" idx="0"/>
          </p:cNvCxnSpPr>
          <p:nvPr/>
        </p:nvCxnSpPr>
        <p:spPr>
          <a:xfrm>
            <a:off x="4584158" y="2286903"/>
            <a:ext cx="1878676" cy="1077227"/>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曲线连接符 11"/>
          <p:cNvCxnSpPr>
            <a:stCxn id="10" idx="2"/>
            <a:endCxn id="8" idx="3"/>
          </p:cNvCxnSpPr>
          <p:nvPr/>
        </p:nvCxnSpPr>
        <p:spPr>
          <a:xfrm rot="5400000">
            <a:off x="5137262" y="3275049"/>
            <a:ext cx="773071" cy="1878075"/>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1">
            <a:clrChange>
              <a:clrFrom>
                <a:srgbClr val="F1F1F1"/>
              </a:clrFrom>
              <a:clrTo>
                <a:srgbClr val="F1F1F1">
                  <a:alpha val="0"/>
                </a:srgbClr>
              </a:clrTo>
            </a:clrChange>
          </a:blip>
          <a:stretch>
            <a:fillRect/>
          </a:stretch>
        </p:blipFill>
        <p:spPr>
          <a:xfrm>
            <a:off x="1182042" y="3362715"/>
            <a:ext cx="411021" cy="466250"/>
          </a:xfrm>
          <a:prstGeom prst="rect">
            <a:avLst/>
          </a:prstGeom>
        </p:spPr>
      </p:pic>
      <p:cxnSp>
        <p:nvCxnSpPr>
          <p:cNvPr id="14" name="曲线连接符 13"/>
          <p:cNvCxnSpPr>
            <a:stCxn id="8" idx="1"/>
            <a:endCxn id="13" idx="2"/>
          </p:cNvCxnSpPr>
          <p:nvPr/>
        </p:nvCxnSpPr>
        <p:spPr>
          <a:xfrm rot="10800000">
            <a:off x="1387553" y="3828966"/>
            <a:ext cx="1864332" cy="771657"/>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曲线连接符 14"/>
          <p:cNvCxnSpPr>
            <a:stCxn id="13" idx="0"/>
            <a:endCxn id="6" idx="1"/>
          </p:cNvCxnSpPr>
          <p:nvPr/>
        </p:nvCxnSpPr>
        <p:spPr>
          <a:xfrm rot="5400000" flipH="1" flipV="1">
            <a:off x="1781512" y="1892944"/>
            <a:ext cx="1075812" cy="1863731"/>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251283" y="4927332"/>
            <a:ext cx="1332872" cy="444148"/>
          </a:xfrm>
          <a:prstGeom prst="rect">
            <a:avLst/>
          </a:prstGeom>
          <a:solidFill>
            <a:schemeClr val="bg1">
              <a:lumMod val="20000"/>
              <a:lumOff val="8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chemeClr val="tx1"/>
                </a:solidFill>
                <a:ea typeface="+mj-ea"/>
                <a:cs typeface="Times New Roman" panose="02020603050405020304" pitchFamily="18" charset="0"/>
              </a:rPr>
              <a:t>TEE</a:t>
            </a:r>
            <a:endParaRPr lang="en-US" altLang="zh-CN" sz="1400" b="1" dirty="0" smtClean="0">
              <a:solidFill>
                <a:schemeClr val="tx1"/>
              </a:solidFill>
              <a:ea typeface="+mj-ea"/>
              <a:cs typeface="Times New Roman" panose="02020603050405020304" pitchFamily="18" charset="0"/>
            </a:endParaRPr>
          </a:p>
          <a:p>
            <a:pPr algn="ctr"/>
            <a:r>
              <a:rPr lang="en-US" altLang="zh-CN" sz="900" b="1" dirty="0" smtClean="0">
                <a:solidFill>
                  <a:schemeClr val="tx1"/>
                </a:solidFill>
                <a:ea typeface="+mj-ea"/>
                <a:cs typeface="Times New Roman" panose="02020603050405020304" pitchFamily="18" charset="0"/>
              </a:rPr>
              <a:t>(plaintext)</a:t>
            </a:r>
            <a:endParaRPr lang="zh-CN" altLang="en-US" sz="900" b="1" dirty="0">
              <a:solidFill>
                <a:schemeClr val="tx1"/>
              </a:solidFill>
              <a:ea typeface="+mj-ea"/>
              <a:cs typeface="Times New Roman" panose="02020603050405020304" pitchFamily="18" charset="0"/>
            </a:endParaRPr>
          </a:p>
        </p:txBody>
      </p:sp>
      <p:sp>
        <p:nvSpPr>
          <p:cNvPr id="17" name="下箭头 16"/>
          <p:cNvSpPr/>
          <p:nvPr/>
        </p:nvSpPr>
        <p:spPr>
          <a:xfrm>
            <a:off x="3861762" y="1831470"/>
            <a:ext cx="111912" cy="175861"/>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mj-ea"/>
            </a:endParaRPr>
          </a:p>
        </p:txBody>
      </p:sp>
      <p:sp>
        <p:nvSpPr>
          <p:cNvPr id="18" name="矩形 17"/>
          <p:cNvSpPr/>
          <p:nvPr/>
        </p:nvSpPr>
        <p:spPr>
          <a:xfrm>
            <a:off x="4231796" y="3304150"/>
            <a:ext cx="2240742" cy="461665"/>
          </a:xfrm>
          <a:prstGeom prst="rect">
            <a:avLst/>
          </a:prstGeom>
        </p:spPr>
        <p:txBody>
          <a:bodyPr wrap="none">
            <a:spAutoFit/>
          </a:bodyPr>
          <a:lstStyle/>
          <a:p>
            <a:pPr algn="ctr"/>
            <a:r>
              <a:rPr lang="en-US" altLang="zh-CN" sz="1200" dirty="0">
                <a:solidFill>
                  <a:schemeClr val="bg1"/>
                </a:solidFill>
                <a:latin typeface="Microsoft YaHei" panose="020B0503020204020204" pitchFamily="34" charset="-122"/>
                <a:ea typeface="Microsoft YaHei" panose="020B0503020204020204" pitchFamily="34" charset="-122"/>
              </a:rPr>
              <a:t>select c1 from table </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algn="ctr"/>
            <a:r>
              <a:rPr lang="en-US" altLang="zh-CN" sz="1200" dirty="0" smtClean="0">
                <a:solidFill>
                  <a:schemeClr val="bg1"/>
                </a:solidFill>
                <a:latin typeface="Microsoft YaHei" panose="020B0503020204020204" pitchFamily="34" charset="-122"/>
                <a:ea typeface="Microsoft YaHei" panose="020B0503020204020204" pitchFamily="34" charset="-122"/>
              </a:rPr>
              <a:t>where c1 &gt; </a:t>
            </a:r>
            <a:r>
              <a:rPr lang="en-US" altLang="zh-CN" sz="1200" dirty="0">
                <a:solidFill>
                  <a:schemeClr val="bg1"/>
                </a:solidFill>
                <a:latin typeface="Microsoft YaHei" panose="020B0503020204020204" pitchFamily="34" charset="-122"/>
                <a:ea typeface="Microsoft YaHei" panose="020B0503020204020204" pitchFamily="34" charset="-122"/>
              </a:rPr>
              <a:t>‘</a:t>
            </a:r>
            <a:r>
              <a:rPr lang="en-US" altLang="zh-CN" sz="1200" dirty="0" smtClean="0">
                <a:solidFill>
                  <a:schemeClr val="bg1"/>
                </a:solidFill>
                <a:latin typeface="Microsoft YaHei" panose="020B0503020204020204" pitchFamily="34" charset="-122"/>
                <a:ea typeface="Microsoft YaHei" panose="020B0503020204020204" pitchFamily="34" charset="-122"/>
              </a:rPr>
              <a:t>0x</a:t>
            </a:r>
            <a:r>
              <a:rPr lang="en-US" altLang="zh-CN" sz="1200" dirty="0">
                <a:solidFill>
                  <a:schemeClr val="bg1"/>
                </a:solidFill>
                <a:latin typeface="Microsoft YaHei" panose="020B0503020204020204" pitchFamily="34" charset="-122"/>
                <a:ea typeface="Microsoft YaHei" panose="020B0503020204020204" pitchFamily="34" charset="-122"/>
              </a:rPr>
              <a:t>fe31da05</a:t>
            </a:r>
            <a:r>
              <a:rPr lang="en-US" altLang="zh-CN" sz="1200" dirty="0" smtClean="0">
                <a:solidFill>
                  <a:schemeClr val="bg1"/>
                </a:solidFill>
                <a:latin typeface="Microsoft YaHei" panose="020B0503020204020204" pitchFamily="34" charset="-122"/>
                <a:ea typeface="Microsoft YaHei" panose="020B0503020204020204" pitchFamily="34" charset="-122"/>
              </a:rPr>
              <a:t>’;</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cxnSp>
        <p:nvCxnSpPr>
          <p:cNvPr id="19" name="直接箭头连接符 18"/>
          <p:cNvCxnSpPr/>
          <p:nvPr/>
        </p:nvCxnSpPr>
        <p:spPr>
          <a:xfrm>
            <a:off x="3717477" y="2398267"/>
            <a:ext cx="0" cy="19460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139645" y="2398267"/>
            <a:ext cx="0" cy="19460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251282" y="2864907"/>
            <a:ext cx="1684062" cy="261610"/>
          </a:xfrm>
          <a:prstGeom prst="rect">
            <a:avLst/>
          </a:prstGeom>
        </p:spPr>
        <p:txBody>
          <a:bodyPr wrap="square">
            <a:spAutoFit/>
          </a:bodyPr>
          <a:lstStyle/>
          <a:p>
            <a:r>
              <a:rPr lang="en-US" altLang="zh-CN" sz="1100" dirty="0" smtClean="0">
                <a:solidFill>
                  <a:schemeClr val="bg1"/>
                </a:solidFill>
                <a:latin typeface="Microsoft YaHei" panose="020B0503020204020204" pitchFamily="34" charset="-122"/>
                <a:ea typeface="Microsoft YaHei" panose="020B0503020204020204" pitchFamily="34" charset="-122"/>
              </a:rPr>
              <a:t>123 -&gt; ‘0xfe31da05’</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22" name="矩形 21"/>
          <p:cNvSpPr/>
          <p:nvPr/>
        </p:nvSpPr>
        <p:spPr>
          <a:xfrm>
            <a:off x="163208" y="3767884"/>
            <a:ext cx="1391728" cy="646331"/>
          </a:xfrm>
          <a:prstGeom prst="rect">
            <a:avLst/>
          </a:prstGeom>
        </p:spPr>
        <p:txBody>
          <a:bodyPr wrap="none">
            <a:spAutoFit/>
          </a:bodyPr>
          <a:lstStyle/>
          <a:p>
            <a:r>
              <a:rPr lang="en-US" altLang="zh-CN" sz="1200" dirty="0" smtClean="0">
                <a:solidFill>
                  <a:schemeClr val="bg1"/>
                </a:solidFill>
                <a:latin typeface="Microsoft YaHei" panose="020B0503020204020204" pitchFamily="34" charset="-122"/>
                <a:ea typeface="Microsoft YaHei" panose="020B0503020204020204" pitchFamily="34" charset="-122"/>
              </a:rPr>
              <a:t>‘0xad6e5d2e’</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r>
              <a:rPr lang="en-US" altLang="zh-CN" sz="1200" dirty="0" smtClean="0">
                <a:solidFill>
                  <a:schemeClr val="bg1"/>
                </a:solidFill>
                <a:latin typeface="Microsoft YaHei" panose="020B0503020204020204" pitchFamily="34" charset="-122"/>
                <a:ea typeface="Microsoft YaHei" panose="020B0503020204020204" pitchFamily="34" charset="-122"/>
              </a:rPr>
              <a:t>‘0x5892be2d’</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r>
              <a:rPr lang="en-US" altLang="zh-CN" sz="1200" dirty="0" smtClean="0">
                <a:solidFill>
                  <a:schemeClr val="bg1"/>
                </a:solidFill>
                <a:latin typeface="Microsoft YaHei" panose="020B0503020204020204" pitchFamily="34" charset="-122"/>
                <a:ea typeface="Microsoft YaHei" panose="020B0503020204020204" pitchFamily="34" charset="-122"/>
              </a:rPr>
              <a:t>‘0x784dce2f’</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cxnSp>
        <p:nvCxnSpPr>
          <p:cNvPr id="23" name="曲线连接符 22"/>
          <p:cNvCxnSpPr>
            <a:stCxn id="6" idx="3"/>
            <a:endCxn id="26" idx="0"/>
          </p:cNvCxnSpPr>
          <p:nvPr/>
        </p:nvCxnSpPr>
        <p:spPr>
          <a:xfrm>
            <a:off x="4584158" y="2286903"/>
            <a:ext cx="2569454" cy="1077227"/>
          </a:xfrm>
          <a:prstGeom prst="curvedConnector2">
            <a:avLst/>
          </a:prstGeom>
          <a:ln w="76200">
            <a:solidFill>
              <a:schemeClr val="tx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4347400" y="4672822"/>
            <a:ext cx="0" cy="422992"/>
          </a:xfrm>
          <a:prstGeom prst="straightConnector1">
            <a:avLst/>
          </a:prstGeom>
          <a:ln>
            <a:solidFill>
              <a:schemeClr val="tx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054390" y="3767884"/>
            <a:ext cx="1630271" cy="600164"/>
          </a:xfrm>
          <a:prstGeom prst="rect">
            <a:avLst/>
          </a:prstGeom>
          <a:noFill/>
        </p:spPr>
        <p:txBody>
          <a:bodyPr wrap="square" rtlCol="0">
            <a:spAutoFit/>
          </a:bodyPr>
          <a:lstStyle/>
          <a:p>
            <a:pPr algn="ctr"/>
            <a:r>
              <a:rPr lang="zh-CN" altLang="en-US" sz="1100" dirty="0" smtClean="0">
                <a:solidFill>
                  <a:schemeClr val="bg1"/>
                </a:solidFill>
                <a:latin typeface="Microsoft YaHei" panose="020B0503020204020204" pitchFamily="34" charset="-122"/>
                <a:ea typeface="Microsoft YaHei" panose="020B0503020204020204" pitchFamily="34" charset="-122"/>
              </a:rPr>
              <a:t>叠加网络</a:t>
            </a:r>
            <a:endParaRPr lang="en-US" altLang="zh-CN" sz="1100" dirty="0" smtClean="0">
              <a:solidFill>
                <a:schemeClr val="bg1"/>
              </a:solidFill>
              <a:latin typeface="Microsoft YaHei" panose="020B0503020204020204" pitchFamily="34" charset="-122"/>
              <a:ea typeface="Microsoft YaHei" panose="020B0503020204020204" pitchFamily="34" charset="-122"/>
            </a:endParaRPr>
          </a:p>
          <a:p>
            <a:pPr algn="ctr"/>
            <a:r>
              <a:rPr lang="en-US" altLang="zh-CN" sz="1100" dirty="0" smtClean="0">
                <a:solidFill>
                  <a:schemeClr val="bg1"/>
                </a:solidFill>
                <a:latin typeface="Microsoft YaHei" panose="020B0503020204020204" pitchFamily="34" charset="-122"/>
                <a:ea typeface="Microsoft YaHei" panose="020B0503020204020204" pitchFamily="34" charset="-122"/>
              </a:rPr>
              <a:t>Client </a:t>
            </a:r>
            <a:r>
              <a:rPr lang="en-US" altLang="zh-CN" sz="1100" dirty="0">
                <a:solidFill>
                  <a:schemeClr val="bg1"/>
                </a:solidFill>
                <a:latin typeface="Microsoft YaHei" panose="020B0503020204020204" pitchFamily="34" charset="-122"/>
                <a:ea typeface="Microsoft YaHei" panose="020B0503020204020204" pitchFamily="34" charset="-122"/>
              </a:rPr>
              <a:t>Encryption</a:t>
            </a:r>
            <a:r>
              <a:rPr lang="en-US" altLang="zh-CN" sz="1100" dirty="0" smtClean="0">
                <a:solidFill>
                  <a:schemeClr val="bg1"/>
                </a:solidFill>
                <a:latin typeface="Microsoft YaHei" panose="020B0503020204020204" pitchFamily="34" charset="-122"/>
                <a:ea typeface="Microsoft YaHei" panose="020B0503020204020204" pitchFamily="34" charset="-122"/>
              </a:rPr>
              <a:t> Key </a:t>
            </a:r>
            <a:endParaRPr lang="en-US" altLang="zh-CN" sz="1100" dirty="0" smtClean="0">
              <a:solidFill>
                <a:schemeClr val="bg1"/>
              </a:solidFill>
              <a:latin typeface="Microsoft YaHei" panose="020B0503020204020204" pitchFamily="34" charset="-122"/>
              <a:ea typeface="Microsoft YaHei" panose="020B0503020204020204" pitchFamily="34" charset="-122"/>
            </a:endParaRPr>
          </a:p>
          <a:p>
            <a:pPr algn="ctr"/>
            <a:r>
              <a:rPr lang="en-US" altLang="zh-CN" sz="1100" dirty="0" smtClean="0">
                <a:solidFill>
                  <a:schemeClr val="bg1"/>
                </a:solidFill>
                <a:latin typeface="Microsoft YaHei" panose="020B0503020204020204" pitchFamily="34" charset="-122"/>
                <a:ea typeface="Microsoft YaHei" panose="020B0503020204020204" pitchFamily="34" charset="-122"/>
              </a:rPr>
              <a:t>(CEK)</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pic>
        <p:nvPicPr>
          <p:cNvPr id="26" name="图片 25"/>
          <p:cNvPicPr>
            <a:picLocks noChangeAspect="1"/>
          </p:cNvPicPr>
          <p:nvPr/>
        </p:nvPicPr>
        <p:blipFill>
          <a:blip r:embed="rId1">
            <a:clrChange>
              <a:clrFrom>
                <a:srgbClr val="F1F1F1"/>
              </a:clrFrom>
              <a:clrTo>
                <a:srgbClr val="F1F1F1">
                  <a:alpha val="0"/>
                </a:srgbClr>
              </a:clrTo>
            </a:clrChange>
          </a:blip>
          <a:stretch>
            <a:fillRect/>
          </a:stretch>
        </p:blipFill>
        <p:spPr>
          <a:xfrm>
            <a:off x="6948101" y="3364130"/>
            <a:ext cx="411021" cy="463421"/>
          </a:xfrm>
          <a:prstGeom prst="rect">
            <a:avLst/>
          </a:prstGeom>
        </p:spPr>
      </p:pic>
      <p:cxnSp>
        <p:nvCxnSpPr>
          <p:cNvPr id="27" name="曲线连接符 26"/>
          <p:cNvCxnSpPr>
            <a:stCxn id="26" idx="2"/>
            <a:endCxn id="16" idx="3"/>
          </p:cNvCxnSpPr>
          <p:nvPr/>
        </p:nvCxnSpPr>
        <p:spPr>
          <a:xfrm rot="5400000">
            <a:off x="5207957" y="3203750"/>
            <a:ext cx="1321855" cy="2569457"/>
          </a:xfrm>
          <a:prstGeom prst="curvedConnector2">
            <a:avLst/>
          </a:prstGeom>
          <a:ln w="76200">
            <a:solidFill>
              <a:schemeClr val="tx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2782403" y="5460603"/>
            <a:ext cx="604792" cy="645616"/>
          </a:xfrm>
          <a:prstGeom prst="rect">
            <a:avLst/>
          </a:prstGeom>
        </p:spPr>
      </p:pic>
      <p:pic>
        <p:nvPicPr>
          <p:cNvPr id="29" name="图片 28"/>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3617743" y="5460603"/>
            <a:ext cx="604792" cy="645616"/>
          </a:xfrm>
          <a:prstGeom prst="rect">
            <a:avLst/>
          </a:prstGeom>
        </p:spPr>
      </p:pic>
      <p:pic>
        <p:nvPicPr>
          <p:cNvPr id="30" name="图片 29"/>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4453084" y="5460603"/>
            <a:ext cx="604792" cy="645616"/>
          </a:xfrm>
          <a:prstGeom prst="rect">
            <a:avLst/>
          </a:prstGeom>
        </p:spPr>
      </p:pic>
      <p:sp>
        <p:nvSpPr>
          <p:cNvPr id="31" name="文本框 30"/>
          <p:cNvSpPr txBox="1"/>
          <p:nvPr/>
        </p:nvSpPr>
        <p:spPr>
          <a:xfrm>
            <a:off x="2782402" y="6102499"/>
            <a:ext cx="2275472" cy="230832"/>
          </a:xfrm>
          <a:prstGeom prst="rect">
            <a:avLst/>
          </a:prstGeom>
          <a:noFill/>
        </p:spPr>
        <p:txBody>
          <a:bodyPr wrap="square" rtlCol="0">
            <a:spAutoFit/>
          </a:bodyPr>
          <a:lstStyle/>
          <a:p>
            <a:pPr algn="ctr"/>
            <a:r>
              <a:rPr lang="en-US" altLang="zh-CN" sz="900" b="1" dirty="0" smtClean="0">
                <a:solidFill>
                  <a:schemeClr val="bg1"/>
                </a:solidFill>
                <a:ea typeface="+mj-ea"/>
              </a:rPr>
              <a:t>GaussDB</a:t>
            </a:r>
            <a:endParaRPr lang="en-US" sz="900" b="1" dirty="0">
              <a:solidFill>
                <a:schemeClr val="bg1"/>
              </a:solidFill>
              <a:ea typeface="+mj-ea"/>
            </a:endParaRPr>
          </a:p>
        </p:txBody>
      </p:sp>
      <p:cxnSp>
        <p:nvCxnSpPr>
          <p:cNvPr id="32" name="直接箭头连接符 31"/>
          <p:cNvCxnSpPr/>
          <p:nvPr/>
        </p:nvCxnSpPr>
        <p:spPr>
          <a:xfrm flipV="1">
            <a:off x="3499039" y="4668727"/>
            <a:ext cx="0" cy="409138"/>
          </a:xfrm>
          <a:prstGeom prst="straightConnector1">
            <a:avLst/>
          </a:prstGeom>
          <a:ln>
            <a:solidFill>
              <a:schemeClr val="tx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6462835" y="5630536"/>
            <a:ext cx="2149948" cy="430887"/>
          </a:xfrm>
          <a:prstGeom prst="rect">
            <a:avLst/>
          </a:prstGeom>
        </p:spPr>
        <p:txBody>
          <a:bodyPr wrap="none">
            <a:spAutoFit/>
          </a:bodyPr>
          <a:lstStyle/>
          <a:p>
            <a:r>
              <a:rPr lang="en-US" altLang="zh-CN" sz="1100" dirty="0" smtClean="0">
                <a:solidFill>
                  <a:schemeClr val="bg1"/>
                </a:solidFill>
                <a:ea typeface="+mj-ea"/>
                <a:cs typeface="Times New Roman" panose="02020603050405020304" pitchFamily="18" charset="0"/>
              </a:rPr>
              <a:t>REE : Rich Execution Environment</a:t>
            </a:r>
            <a:endParaRPr lang="en-US" altLang="zh-CN" sz="1100" dirty="0" smtClean="0">
              <a:solidFill>
                <a:schemeClr val="bg1"/>
              </a:solidFill>
              <a:ea typeface="+mj-ea"/>
              <a:cs typeface="Times New Roman" panose="02020603050405020304" pitchFamily="18" charset="0"/>
            </a:endParaRPr>
          </a:p>
          <a:p>
            <a:r>
              <a:rPr lang="en-US" altLang="zh-CN" sz="1100" dirty="0" smtClean="0">
                <a:solidFill>
                  <a:schemeClr val="bg1"/>
                </a:solidFill>
                <a:ea typeface="+mj-ea"/>
                <a:cs typeface="Times New Roman" panose="02020603050405020304" pitchFamily="18" charset="0"/>
              </a:rPr>
              <a:t>TEE : Trust Execution Environment</a:t>
            </a:r>
            <a:endParaRPr lang="en-US" altLang="zh-CN" sz="1100" dirty="0" smtClean="0">
              <a:solidFill>
                <a:schemeClr val="bg1"/>
              </a:solidFill>
              <a:ea typeface="+mj-ea"/>
              <a:cs typeface="Times New Roman" panose="02020603050405020304" pitchFamily="18" charset="0"/>
            </a:endParaRPr>
          </a:p>
        </p:txBody>
      </p:sp>
      <p:sp>
        <p:nvSpPr>
          <p:cNvPr id="34" name="矩形 33"/>
          <p:cNvSpPr/>
          <p:nvPr/>
        </p:nvSpPr>
        <p:spPr>
          <a:xfrm>
            <a:off x="2342728" y="4955379"/>
            <a:ext cx="1082606" cy="430887"/>
          </a:xfrm>
          <a:prstGeom prst="rect">
            <a:avLst/>
          </a:prstGeom>
        </p:spPr>
        <p:txBody>
          <a:bodyPr wrap="square">
            <a:spAutoFit/>
          </a:bodyPr>
          <a:lstStyle/>
          <a:p>
            <a:pPr algn="ctr"/>
            <a:r>
              <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TEE</a:t>
            </a:r>
            <a:r>
              <a:rPr lang="zh-CN" altLang="en-US"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环境</a:t>
            </a:r>
            <a:endPar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r>
              <a:rPr lang="zh-CN" altLang="en-US"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明文计算</a:t>
            </a:r>
            <a:endPar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5" name="矩形 34"/>
          <p:cNvSpPr/>
          <p:nvPr/>
        </p:nvSpPr>
        <p:spPr>
          <a:xfrm>
            <a:off x="2383773" y="4149275"/>
            <a:ext cx="1082606" cy="430887"/>
          </a:xfrm>
          <a:prstGeom prst="rect">
            <a:avLst/>
          </a:prstGeom>
        </p:spPr>
        <p:txBody>
          <a:bodyPr wrap="square">
            <a:spAutoFit/>
          </a:bodyPr>
          <a:lstStyle/>
          <a:p>
            <a:pPr algn="ctr"/>
            <a:r>
              <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REE</a:t>
            </a:r>
            <a:r>
              <a:rPr lang="zh-CN" altLang="en-US"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环境</a:t>
            </a:r>
            <a:endPar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r>
              <a:rPr lang="zh-CN" altLang="en-US"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密文计算</a:t>
            </a:r>
            <a:endPar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6" name="矩形 35"/>
          <p:cNvSpPr/>
          <p:nvPr/>
        </p:nvSpPr>
        <p:spPr>
          <a:xfrm>
            <a:off x="4935344" y="4212527"/>
            <a:ext cx="748923" cy="261610"/>
          </a:xfrm>
          <a:prstGeom prst="rect">
            <a:avLst/>
          </a:prstGeom>
        </p:spPr>
        <p:txBody>
          <a:bodyPr wrap="none">
            <a:spAutoFit/>
          </a:bodyPr>
          <a:lstStyle/>
          <a:p>
            <a:r>
              <a:rPr lang="zh-CN" altLang="en-US"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软件模式</a:t>
            </a:r>
            <a:endPar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7" name="矩形 36"/>
          <p:cNvSpPr/>
          <p:nvPr/>
        </p:nvSpPr>
        <p:spPr>
          <a:xfrm>
            <a:off x="6225250" y="4834204"/>
            <a:ext cx="748923" cy="261610"/>
          </a:xfrm>
          <a:prstGeom prst="rect">
            <a:avLst/>
          </a:prstGeom>
        </p:spPr>
        <p:txBody>
          <a:bodyPr wrap="none">
            <a:spAutoFit/>
          </a:bodyPr>
          <a:lstStyle/>
          <a:p>
            <a:r>
              <a:rPr lang="zh-CN" altLang="en-US"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硬件模式</a:t>
            </a:r>
            <a:endParaRPr lang="en-US" altLang="zh-CN" sz="1100" dirty="0" smtClean="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graphicFrame>
        <p:nvGraphicFramePr>
          <p:cNvPr id="38" name="表格 37"/>
          <p:cNvGraphicFramePr>
            <a:graphicFrameLocks noGrp="1"/>
          </p:cNvGraphicFramePr>
          <p:nvPr/>
        </p:nvGraphicFramePr>
        <p:xfrm>
          <a:off x="8720785" y="1665569"/>
          <a:ext cx="3287792" cy="2244500"/>
        </p:xfrm>
        <a:graphic>
          <a:graphicData uri="http://schemas.openxmlformats.org/drawingml/2006/table">
            <a:tbl>
              <a:tblPr firstRow="1" bandRow="1">
                <a:tableStyleId>{9D7B26C5-4107-4FEC-AEDC-1716B250A1EF}</a:tableStyleId>
              </a:tblPr>
              <a:tblGrid>
                <a:gridCol w="918677"/>
                <a:gridCol w="1118731"/>
                <a:gridCol w="1250384"/>
              </a:tblGrid>
              <a:tr h="215525">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id</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c1</a:t>
                      </a:r>
                      <a:endPar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endParaRPr>
                    </a:p>
                    <a:p>
                      <a:pPr algn="ctr"/>
                      <a:r>
                        <a:rPr lang="zh-CN" altLang="en-US"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a:t>
                      </a: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plaintext</a:t>
                      </a:r>
                      <a:r>
                        <a:rPr lang="zh-CN" altLang="en-US"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kern="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c1</a:t>
                      </a:r>
                      <a:endParaRPr lang="en-US" altLang="zh-CN" sz="1200" kern="1200" dirty="0" smtClean="0">
                        <a:ln>
                          <a:solidFill>
                            <a:schemeClr val="bg1"/>
                          </a:solidFill>
                        </a:ln>
                        <a:solidFill>
                          <a:schemeClr val="bg1"/>
                        </a:solidFill>
                        <a:latin typeface="Microsoft YaHei" panose="020B0503020204020204" pitchFamily="34" charset="-122"/>
                        <a:ea typeface="Microsoft YaHei" panose="020B0503020204020204" pitchFamily="34" charset="-122"/>
                      </a:endParaRPr>
                    </a:p>
                    <a:p>
                      <a:pPr algn="ctr"/>
                      <a:r>
                        <a:rPr lang="en-US" altLang="zh-CN" sz="1200" kern="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a:t>
                      </a:r>
                      <a:r>
                        <a:rPr lang="en-US" altLang="zh-CN" sz="1200" kern="1200" dirty="0" err="1" smtClean="0">
                          <a:ln>
                            <a:solidFill>
                              <a:schemeClr val="bg1"/>
                            </a:solidFill>
                          </a:ln>
                          <a:solidFill>
                            <a:schemeClr val="bg1"/>
                          </a:solidFill>
                          <a:latin typeface="Microsoft YaHei" panose="020B0503020204020204" pitchFamily="34" charset="-122"/>
                          <a:ea typeface="Microsoft YaHei" panose="020B0503020204020204" pitchFamily="34" charset="-122"/>
                        </a:rPr>
                        <a:t>ciphertext</a:t>
                      </a:r>
                      <a:r>
                        <a:rPr lang="en-US" altLang="zh-CN" sz="1200" kern="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a:t>
                      </a:r>
                      <a:endParaRPr lang="zh-CN" altLang="en-US" sz="1200" kern="1200" dirty="0">
                        <a:ln>
                          <a:solidFill>
                            <a:schemeClr val="bg1"/>
                          </a:solidFill>
                        </a:ln>
                        <a:solidFill>
                          <a:schemeClr val="bg1"/>
                        </a:solidFill>
                        <a:latin typeface="Microsoft YaHei" panose="020B0503020204020204" pitchFamily="34" charset="-122"/>
                        <a:ea typeface="Microsoft YaHei" panose="020B0503020204020204" pitchFamily="34" charset="-122"/>
                        <a:cs typeface="+mn-cs"/>
                      </a:endParaRPr>
                    </a:p>
                  </a:txBody>
                  <a:tcPr anchor="ctr"/>
                </a:tc>
              </a:tr>
              <a:tr h="357460">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C10001</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256</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0xad6e5d2e</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endParaRPr>
                    </a:p>
                  </a:txBody>
                  <a:tcPr anchor="ctr"/>
                </a:tc>
              </a:tr>
              <a:tr h="357460">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C10002</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157</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0x5892be2d</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endParaRPr>
                    </a:p>
                  </a:txBody>
                  <a:tcPr anchor="ctr"/>
                </a:tc>
              </a:tr>
              <a:tr h="357460">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C10003</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97</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0x124f4ed2</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endParaRPr>
                    </a:p>
                  </a:txBody>
                  <a:tcPr anchor="ctr"/>
                </a:tc>
              </a:tr>
              <a:tr h="357460">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C10004</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685</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0x784dce2f</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endParaRPr>
                    </a:p>
                  </a:txBody>
                  <a:tcPr anchor="ctr"/>
                </a:tc>
              </a:tr>
              <a:tr h="357460">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C10005</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algn="ct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58</a:t>
                      </a:r>
                      <a:endParaRPr lang="zh-CN" altLang="en-US" sz="1200" dirty="0">
                        <a:ln>
                          <a:solidFill>
                            <a:schemeClr val="bg1"/>
                          </a:solidFill>
                        </a:ln>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txBody>
                  <a:tcPr anchor="ctr"/>
                </a:tc>
                <a:tc>
                  <a:txBody>
                    <a:bodyPr/>
                    <a:lstStyle/>
                    <a:p>
                      <a:pPr marL="0" marR="0" lvl="0" indent="0" algn="ctr" defTabSz="1188085" rtl="0" eaLnBrk="1" fontAlgn="auto" latinLnBrk="0" hangingPunct="1">
                        <a:lnSpc>
                          <a:spcPct val="100000"/>
                        </a:lnSpc>
                        <a:spcBef>
                          <a:spcPts val="0"/>
                        </a:spcBef>
                        <a:spcAft>
                          <a:spcPts val="0"/>
                        </a:spcAft>
                        <a:buClrTx/>
                        <a:buSzTx/>
                        <a:buFontTx/>
                        <a:buNone/>
                        <a:defRPr/>
                      </a:pPr>
                      <a:r>
                        <a:rPr lang="en-US" altLang="zh-CN" sz="1200" dirty="0" smtClean="0">
                          <a:ln>
                            <a:solidFill>
                              <a:schemeClr val="bg1"/>
                            </a:solidFill>
                          </a:ln>
                          <a:solidFill>
                            <a:schemeClr val="bg1"/>
                          </a:solidFill>
                          <a:latin typeface="Microsoft YaHei" panose="020B0503020204020204" pitchFamily="34" charset="-122"/>
                          <a:ea typeface="Microsoft YaHei" panose="020B0503020204020204" pitchFamily="34" charset="-122"/>
                        </a:rPr>
                        <a:t>0x324f4ed2</a:t>
                      </a:r>
                      <a:endParaRPr lang="zh-CN" altLang="en-US" sz="1200" dirty="0" smtClean="0">
                        <a:ln>
                          <a:solidFill>
                            <a:schemeClr val="bg1"/>
                          </a:solidFill>
                        </a:ln>
                        <a:solidFill>
                          <a:schemeClr val="bg1"/>
                        </a:solidFill>
                        <a:latin typeface="Microsoft YaHei" panose="020B0503020204020204" pitchFamily="34" charset="-122"/>
                        <a:ea typeface="Microsoft YaHei" panose="020B0503020204020204" pitchFamily="34" charset="-122"/>
                      </a:endParaRPr>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占位符 2"/>
          <p:cNvSpPr>
            <a:spLocks noGrp="1"/>
          </p:cNvSpPr>
          <p:nvPr>
            <p:ph type="body" idx="1"/>
          </p:nvPr>
        </p:nvSpPr>
        <p:spPr>
          <a:xfrm>
            <a:off x="856705" y="532063"/>
            <a:ext cx="10199222" cy="540000"/>
          </a:xfrm>
        </p:spPr>
        <p:txBody>
          <a:bodyPr>
            <a:noAutofit/>
          </a:bodyPr>
          <a:lstStyle/>
          <a:p>
            <a:pPr defTabSz="914400">
              <a:lnSpc>
                <a:spcPct val="110000"/>
              </a:lnSpc>
              <a:spcBef>
                <a:spcPct val="20000"/>
              </a:spcBef>
              <a:defRPr/>
            </a:pPr>
            <a:r>
              <a:rPr lang="en-US" altLang="zh-CN" sz="3000" dirty="0" smtClean="0">
                <a:sym typeface="Huawei Sans"/>
              </a:rPr>
              <a:t>openGauss</a:t>
            </a:r>
            <a:r>
              <a:rPr lang="zh-CN" altLang="en-US" sz="3000" dirty="0">
                <a:sym typeface="Huawei Sans"/>
              </a:rPr>
              <a:t>社区</a:t>
            </a:r>
            <a:r>
              <a:rPr lang="zh-CN" altLang="en-US" sz="3000" dirty="0" smtClean="0">
                <a:sym typeface="Huawei Sans"/>
              </a:rPr>
              <a:t>：</a:t>
            </a:r>
            <a:r>
              <a:rPr lang="zh-CN" altLang="en-US" sz="2800" dirty="0">
                <a:latin typeface="Arial" panose="020B0604020202020204" pitchFamily="34" charset="0"/>
                <a:cs typeface="Arial" panose="020B0604020202020204" pitchFamily="34" charset="0"/>
              </a:rPr>
              <a:t>持续开放社区治理架构，共建、共享、共</a:t>
            </a:r>
            <a:r>
              <a:rPr lang="zh-CN" altLang="en-US" sz="2800" dirty="0" smtClean="0">
                <a:latin typeface="Arial" panose="020B0604020202020204" pitchFamily="34" charset="0"/>
                <a:cs typeface="Arial" panose="020B0604020202020204" pitchFamily="34" charset="0"/>
              </a:rPr>
              <a:t>治</a:t>
            </a:r>
            <a:endParaRPr lang="en-US" altLang="zh-CN" sz="2800" dirty="0">
              <a:latin typeface="Arial" panose="020B0604020202020204" pitchFamily="34" charset="0"/>
              <a:cs typeface="Arial" panose="020B0604020202020204" pitchFamily="34" charset="0"/>
            </a:endParaRPr>
          </a:p>
        </p:txBody>
      </p:sp>
      <p:grpSp>
        <p:nvGrpSpPr>
          <p:cNvPr id="67" name="组合 2"/>
          <p:cNvGrpSpPr/>
          <p:nvPr/>
        </p:nvGrpSpPr>
        <p:grpSpPr>
          <a:xfrm>
            <a:off x="856705" y="2164654"/>
            <a:ext cx="10586522" cy="2508526"/>
            <a:chOff x="729175" y="1765957"/>
            <a:chExt cx="10586522" cy="2508526"/>
          </a:xfrm>
        </p:grpSpPr>
        <p:sp>
          <p:nvSpPr>
            <p:cNvPr id="68" name="梯形 4"/>
            <p:cNvSpPr/>
            <p:nvPr/>
          </p:nvSpPr>
          <p:spPr>
            <a:xfrm>
              <a:off x="5324109" y="3216311"/>
              <a:ext cx="1566041" cy="225811"/>
            </a:xfrm>
            <a:prstGeom prst="trapezoid">
              <a:avLst>
                <a:gd name="adj" fmla="val 90950"/>
              </a:avLst>
            </a:prstGeom>
            <a:gradFill>
              <a:gsLst>
                <a:gs pos="0">
                  <a:srgbClr val="FFFFFF">
                    <a:alpha val="0"/>
                  </a:srgbClr>
                </a:gs>
                <a:gs pos="52000">
                  <a:srgbClr val="666666">
                    <a:lumMod val="20000"/>
                    <a:lumOff val="80000"/>
                    <a:alpha val="46000"/>
                  </a:srgbClr>
                </a:gs>
                <a:gs pos="82000">
                  <a:srgbClr val="666666">
                    <a:lumMod val="20000"/>
                    <a:lumOff val="80000"/>
                    <a:alpha val="59000"/>
                  </a:srgbClr>
                </a:gs>
                <a:gs pos="100000">
                  <a:srgbClr val="666666">
                    <a:lumMod val="20000"/>
                    <a:lumOff val="80000"/>
                  </a:srgbClr>
                </a:gs>
              </a:gsLst>
              <a:lin ang="5400000" scaled="0"/>
            </a:gradFill>
            <a:ln w="12700" cap="flat" cmpd="sng" algn="ctr">
              <a:noFill/>
              <a:prstDash val="solid"/>
              <a:miter lim="800000"/>
            </a:ln>
            <a:effectLst/>
          </p:spPr>
          <p:txBody>
            <a:bodyPr rtlCol="0" anchor="ctr"/>
            <a:lstStyle/>
            <a:p>
              <a:pPr algn="ctr" hangingPunct="0">
                <a:defRPr/>
              </a:pPr>
              <a:endParaRPr lang="zh-CN" altLang="en-US"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69" name="梯形 5"/>
            <p:cNvSpPr/>
            <p:nvPr/>
          </p:nvSpPr>
          <p:spPr>
            <a:xfrm>
              <a:off x="8026742" y="3216311"/>
              <a:ext cx="1566041" cy="225811"/>
            </a:xfrm>
            <a:prstGeom prst="trapezoid">
              <a:avLst>
                <a:gd name="adj" fmla="val 90950"/>
              </a:avLst>
            </a:prstGeom>
            <a:gradFill>
              <a:gsLst>
                <a:gs pos="0">
                  <a:srgbClr val="FFFFFF">
                    <a:alpha val="0"/>
                  </a:srgbClr>
                </a:gs>
                <a:gs pos="52000">
                  <a:srgbClr val="666666">
                    <a:lumMod val="20000"/>
                    <a:lumOff val="80000"/>
                    <a:alpha val="46000"/>
                  </a:srgbClr>
                </a:gs>
                <a:gs pos="82000">
                  <a:srgbClr val="666666">
                    <a:lumMod val="20000"/>
                    <a:lumOff val="80000"/>
                    <a:alpha val="59000"/>
                  </a:srgbClr>
                </a:gs>
                <a:gs pos="100000">
                  <a:srgbClr val="666666">
                    <a:lumMod val="20000"/>
                    <a:lumOff val="80000"/>
                  </a:srgbClr>
                </a:gs>
              </a:gsLst>
              <a:lin ang="5400000" scaled="0"/>
            </a:gradFill>
            <a:ln w="12700" cap="flat" cmpd="sng" algn="ctr">
              <a:noFill/>
              <a:prstDash val="solid"/>
              <a:miter lim="800000"/>
            </a:ln>
            <a:effectLst/>
          </p:spPr>
          <p:txBody>
            <a:bodyPr rtlCol="0" anchor="ctr"/>
            <a:lstStyle/>
            <a:p>
              <a:pPr algn="ctr" hangingPunct="0">
                <a:defRPr/>
              </a:pPr>
              <a:endParaRPr lang="zh-CN" altLang="en-US"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70" name="梯形 6"/>
            <p:cNvSpPr/>
            <p:nvPr/>
          </p:nvSpPr>
          <p:spPr>
            <a:xfrm>
              <a:off x="2484968" y="3216311"/>
              <a:ext cx="1566041" cy="225811"/>
            </a:xfrm>
            <a:prstGeom prst="trapezoid">
              <a:avLst>
                <a:gd name="adj" fmla="val 90950"/>
              </a:avLst>
            </a:prstGeom>
            <a:gradFill>
              <a:gsLst>
                <a:gs pos="0">
                  <a:srgbClr val="FFFFFF">
                    <a:alpha val="0"/>
                  </a:srgbClr>
                </a:gs>
                <a:gs pos="52000">
                  <a:srgbClr val="666666">
                    <a:lumMod val="20000"/>
                    <a:lumOff val="80000"/>
                    <a:alpha val="46000"/>
                  </a:srgbClr>
                </a:gs>
                <a:gs pos="82000">
                  <a:srgbClr val="666666">
                    <a:lumMod val="20000"/>
                    <a:lumOff val="80000"/>
                    <a:alpha val="59000"/>
                  </a:srgbClr>
                </a:gs>
                <a:gs pos="100000">
                  <a:srgbClr val="666666">
                    <a:lumMod val="20000"/>
                    <a:lumOff val="80000"/>
                  </a:srgbClr>
                </a:gs>
              </a:gsLst>
              <a:lin ang="5400000" scaled="0"/>
            </a:gradFill>
            <a:ln w="12700" cap="flat" cmpd="sng" algn="ctr">
              <a:noFill/>
              <a:prstDash val="solid"/>
              <a:miter lim="800000"/>
            </a:ln>
            <a:effectLst/>
          </p:spPr>
          <p:txBody>
            <a:bodyPr rtlCol="0" anchor="ctr"/>
            <a:lstStyle/>
            <a:p>
              <a:pPr algn="ctr" hangingPunct="0">
                <a:defRPr/>
              </a:pPr>
              <a:endParaRPr lang="zh-CN" altLang="en-US"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71" name="文本框 8"/>
            <p:cNvSpPr txBox="1"/>
            <p:nvPr/>
          </p:nvSpPr>
          <p:spPr>
            <a:xfrm>
              <a:off x="2242776" y="3136083"/>
              <a:ext cx="2054218" cy="276999"/>
            </a:xfrm>
            <a:prstGeom prst="rect">
              <a:avLst/>
            </a:prstGeom>
            <a:noFill/>
          </p:spPr>
          <p:txBody>
            <a:bodyPr wrap="square" lIns="0" tIns="0" rIns="0" bIns="0" rtlCol="0">
              <a:spAutoFit/>
            </a:bodyPr>
            <a:lstStyle/>
            <a:p>
              <a:pPr algn="ctr" hangingPunct="0">
                <a:spcAft>
                  <a:spcPts val="600"/>
                </a:spcAft>
                <a:defRPr/>
              </a:pPr>
              <a:r>
                <a:rPr kumimoji="1" lang="zh-CN" altLang="en-US"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开放代码</a:t>
              </a:r>
              <a:endParaRPr kumimoji="1" lang="zh-CN" altLang="en-US"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cxnSp>
          <p:nvCxnSpPr>
            <p:cNvPr id="72" name="直接箭头连接符 9"/>
            <p:cNvCxnSpPr/>
            <p:nvPr/>
          </p:nvCxnSpPr>
          <p:spPr>
            <a:xfrm flipV="1">
              <a:off x="2231498" y="2953020"/>
              <a:ext cx="7557061" cy="1"/>
            </a:xfrm>
            <a:prstGeom prst="straightConnector1">
              <a:avLst/>
            </a:prstGeom>
            <a:noFill/>
            <a:ln w="12700" cap="flat" cmpd="sng" algn="ctr">
              <a:solidFill>
                <a:srgbClr val="E9002F"/>
              </a:solidFill>
              <a:prstDash val="solid"/>
              <a:miter lim="800000"/>
              <a:headEnd type="oval"/>
              <a:tailEnd type="triangle"/>
            </a:ln>
            <a:effectLst/>
          </p:spPr>
        </p:cxnSp>
        <p:sp>
          <p:nvSpPr>
            <p:cNvPr id="73" name="椭圆 10"/>
            <p:cNvSpPr>
              <a:spLocks noChangeAspect="1"/>
            </p:cNvSpPr>
            <p:nvPr/>
          </p:nvSpPr>
          <p:spPr>
            <a:xfrm>
              <a:off x="3217250" y="2915385"/>
              <a:ext cx="105270" cy="75271"/>
            </a:xfrm>
            <a:prstGeom prst="ellipse">
              <a:avLst/>
            </a:prstGeom>
            <a:solidFill>
              <a:srgbClr val="C00000"/>
            </a:solidFill>
            <a:ln w="12700" cap="flat" cmpd="sng" algn="ctr">
              <a:solidFill>
                <a:srgbClr val="C00000"/>
              </a:solidFill>
              <a:prstDash val="solid"/>
              <a:miter lim="800000"/>
            </a:ln>
            <a:effectLst/>
          </p:spPr>
          <p:txBody>
            <a:bodyPr rtlCol="0" anchor="ctr"/>
            <a:lstStyle/>
            <a:p>
              <a:pPr algn="ctr" hangingPunct="0">
                <a:defRPr/>
              </a:pPr>
              <a:endParaRPr lang="zh-CN" altLang="en-US"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74" name="椭圆 11"/>
            <p:cNvSpPr>
              <a:spLocks noChangeAspect="1"/>
            </p:cNvSpPr>
            <p:nvPr/>
          </p:nvSpPr>
          <p:spPr>
            <a:xfrm>
              <a:off x="6034426" y="2915385"/>
              <a:ext cx="105270" cy="75271"/>
            </a:xfrm>
            <a:prstGeom prst="ellipse">
              <a:avLst/>
            </a:prstGeom>
            <a:solidFill>
              <a:srgbClr val="C00000"/>
            </a:solidFill>
            <a:ln w="12700" cap="flat" cmpd="sng" algn="ctr">
              <a:solidFill>
                <a:srgbClr val="C00000"/>
              </a:solidFill>
              <a:prstDash val="solid"/>
              <a:miter lim="800000"/>
            </a:ln>
            <a:effectLst/>
          </p:spPr>
          <p:txBody>
            <a:bodyPr rtlCol="0" anchor="ctr"/>
            <a:lstStyle/>
            <a:p>
              <a:pPr algn="ctr" hangingPunct="0">
                <a:defRPr/>
              </a:pPr>
              <a:endParaRPr lang="zh-CN" altLang="en-US"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75" name="椭圆 12"/>
            <p:cNvSpPr>
              <a:spLocks noChangeAspect="1"/>
            </p:cNvSpPr>
            <p:nvPr/>
          </p:nvSpPr>
          <p:spPr>
            <a:xfrm>
              <a:off x="8770628" y="2915385"/>
              <a:ext cx="105270" cy="75271"/>
            </a:xfrm>
            <a:prstGeom prst="ellipse">
              <a:avLst/>
            </a:prstGeom>
            <a:solidFill>
              <a:srgbClr val="C00000"/>
            </a:solidFill>
            <a:ln w="12700" cap="flat" cmpd="sng" algn="ctr">
              <a:solidFill>
                <a:srgbClr val="C00000"/>
              </a:solidFill>
              <a:prstDash val="solid"/>
              <a:miter lim="800000"/>
            </a:ln>
            <a:effectLst/>
          </p:spPr>
          <p:txBody>
            <a:bodyPr rtlCol="0" anchor="ctr"/>
            <a:lstStyle/>
            <a:p>
              <a:pPr algn="ctr" hangingPunct="0">
                <a:defRPr/>
              </a:pPr>
              <a:endParaRPr lang="zh-CN" altLang="en-US"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76" name="矩形 13"/>
            <p:cNvSpPr/>
            <p:nvPr/>
          </p:nvSpPr>
          <p:spPr>
            <a:xfrm>
              <a:off x="2662783" y="2518165"/>
              <a:ext cx="1196160" cy="338554"/>
            </a:xfrm>
            <a:prstGeom prst="rect">
              <a:avLst/>
            </a:prstGeom>
          </p:spPr>
          <p:txBody>
            <a:bodyPr wrap="none">
              <a:spAutoFit/>
            </a:bodyPr>
            <a:lstStyle/>
            <a:p>
              <a:pPr algn="ctr" hangingPunct="0">
                <a:defRPr/>
              </a:pPr>
              <a:r>
                <a:rPr kumimoji="1" lang="en-US" altLang="zh-CN"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2020</a:t>
              </a:r>
              <a:r>
                <a:rPr kumimoji="1"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年</a:t>
              </a:r>
              <a:r>
                <a:rPr kumimoji="1" lang="en-US" altLang="zh-CN"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6</a:t>
              </a:r>
              <a:r>
                <a:rPr kumimoji="1"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月</a:t>
              </a:r>
              <a:endParaRPr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a:sym typeface="Arial" panose="020B0604020202020204"/>
              </a:endParaRPr>
            </a:p>
          </p:txBody>
        </p:sp>
        <p:sp>
          <p:nvSpPr>
            <p:cNvPr id="77" name="矩形 14"/>
            <p:cNvSpPr/>
            <p:nvPr/>
          </p:nvSpPr>
          <p:spPr>
            <a:xfrm>
              <a:off x="5470187" y="2518165"/>
              <a:ext cx="1196161" cy="338554"/>
            </a:xfrm>
            <a:prstGeom prst="rect">
              <a:avLst/>
            </a:prstGeom>
          </p:spPr>
          <p:txBody>
            <a:bodyPr wrap="none">
              <a:spAutoFit/>
            </a:bodyPr>
            <a:lstStyle/>
            <a:p>
              <a:pPr algn="ctr" hangingPunct="0">
                <a:defRPr/>
              </a:pPr>
              <a:r>
                <a:rPr kumimoji="1" lang="en-US" altLang="zh-CN"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2020</a:t>
              </a:r>
              <a:r>
                <a:rPr kumimoji="1"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年</a:t>
              </a:r>
              <a:r>
                <a:rPr kumimoji="1" lang="en-US" altLang="zh-CN"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7</a:t>
              </a:r>
              <a:r>
                <a:rPr kumimoji="1"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月</a:t>
              </a:r>
              <a:endParaRPr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a:sym typeface="Arial" panose="020B0604020202020204"/>
              </a:endParaRPr>
            </a:p>
          </p:txBody>
        </p:sp>
        <p:sp>
          <p:nvSpPr>
            <p:cNvPr id="78" name="文本框 15"/>
            <p:cNvSpPr txBox="1"/>
            <p:nvPr/>
          </p:nvSpPr>
          <p:spPr>
            <a:xfrm>
              <a:off x="5191217" y="3136083"/>
              <a:ext cx="1791688" cy="276999"/>
            </a:xfrm>
            <a:prstGeom prst="rect">
              <a:avLst/>
            </a:prstGeom>
            <a:noFill/>
          </p:spPr>
          <p:txBody>
            <a:bodyPr wrap="square" lIns="0" tIns="0" rIns="0" bIns="0" rtlCol="0">
              <a:spAutoFit/>
            </a:bodyPr>
            <a:lstStyle/>
            <a:p>
              <a:pPr algn="ctr" hangingPunct="0">
                <a:spcAft>
                  <a:spcPts val="600"/>
                </a:spcAft>
                <a:defRPr/>
              </a:pPr>
              <a:r>
                <a:rPr kumimoji="1" lang="zh-CN" altLang="en-US"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开源社区</a:t>
              </a:r>
              <a:endParaRPr kumimoji="1" lang="zh-CN" altLang="en-US"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sp>
          <p:nvSpPr>
            <p:cNvPr id="79" name="矩形 16"/>
            <p:cNvSpPr/>
            <p:nvPr/>
          </p:nvSpPr>
          <p:spPr>
            <a:xfrm>
              <a:off x="8410852" y="2518165"/>
              <a:ext cx="881973" cy="338554"/>
            </a:xfrm>
            <a:prstGeom prst="rect">
              <a:avLst/>
            </a:prstGeom>
          </p:spPr>
          <p:txBody>
            <a:bodyPr wrap="none">
              <a:spAutoFit/>
            </a:bodyPr>
            <a:lstStyle/>
            <a:p>
              <a:pPr algn="ctr" hangingPunct="0">
                <a:defRPr/>
              </a:pPr>
              <a:r>
                <a:rPr kumimoji="1" lang="en-US" altLang="zh-CN"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2021</a:t>
              </a:r>
              <a:r>
                <a:rPr kumimoji="1"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年</a:t>
              </a:r>
              <a:endParaRPr lang="zh-CN" altLang="en-US" sz="1600" kern="0" dirty="0" smtClean="0">
                <a:solidFill>
                  <a:schemeClr val="bg1"/>
                </a:solidFill>
                <a:latin typeface="Microsoft YaHei" panose="020B0503020204020204" pitchFamily="34" charset="-122"/>
                <a:ea typeface="Microsoft YaHei" panose="020B0503020204020204" pitchFamily="34" charset="-122"/>
                <a:cs typeface="Arial" panose="020B0604020202020204"/>
                <a:sym typeface="Arial" panose="020B0604020202020204"/>
              </a:endParaRPr>
            </a:p>
          </p:txBody>
        </p:sp>
        <p:sp>
          <p:nvSpPr>
            <p:cNvPr id="80" name="文本框 17"/>
            <p:cNvSpPr txBox="1"/>
            <p:nvPr/>
          </p:nvSpPr>
          <p:spPr>
            <a:xfrm>
              <a:off x="7948085" y="3136083"/>
              <a:ext cx="1773948" cy="276999"/>
            </a:xfrm>
            <a:prstGeom prst="rect">
              <a:avLst/>
            </a:prstGeom>
            <a:noFill/>
          </p:spPr>
          <p:txBody>
            <a:bodyPr wrap="square" lIns="0" tIns="0" rIns="0" bIns="0" rtlCol="0">
              <a:spAutoFit/>
            </a:bodyPr>
            <a:lstStyle/>
            <a:p>
              <a:pPr algn="ctr" hangingPunct="0">
                <a:spcAft>
                  <a:spcPts val="600"/>
                </a:spcAft>
                <a:defRPr/>
              </a:pPr>
              <a:r>
                <a:rPr kumimoji="1" lang="zh-CN" altLang="en-US"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共治共享</a:t>
              </a:r>
              <a:endParaRPr kumimoji="1" lang="zh-CN" altLang="en-US"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pic>
          <p:nvPicPr>
            <p:cNvPr id="81" name="图片 18"/>
            <p:cNvPicPr>
              <a:picLocks noChangeAspect="1"/>
            </p:cNvPicPr>
            <p:nvPr/>
          </p:nvPicPr>
          <p:blipFill>
            <a:blip r:embed="rId1"/>
            <a:stretch>
              <a:fillRect/>
            </a:stretch>
          </p:blipFill>
          <p:spPr>
            <a:xfrm>
              <a:off x="7966410" y="1774228"/>
              <a:ext cx="1686701" cy="716295"/>
            </a:xfrm>
            <a:prstGeom prst="roundRect">
              <a:avLst>
                <a:gd name="adj" fmla="val 8594"/>
              </a:avLst>
            </a:prstGeom>
            <a:solidFill>
              <a:srgbClr val="00B050"/>
            </a:solidFill>
            <a:ln w="12700" cap="flat" cmpd="sng" algn="ctr">
              <a:noFill/>
              <a:prstDash val="solid"/>
              <a:miter lim="800000"/>
              <a:headEnd/>
              <a:tailEnd/>
            </a:ln>
            <a:effectLst/>
          </p:spPr>
        </p:pic>
        <p:pic>
          <p:nvPicPr>
            <p:cNvPr id="82" name="图片 19"/>
            <p:cNvPicPr>
              <a:picLocks noChangeAspect="1"/>
            </p:cNvPicPr>
            <p:nvPr/>
          </p:nvPicPr>
          <p:blipFill rotWithShape="1">
            <a:blip r:embed="rId2"/>
            <a:srcRect b="24682"/>
            <a:stretch>
              <a:fillRect/>
            </a:stretch>
          </p:blipFill>
          <p:spPr>
            <a:xfrm>
              <a:off x="2484967" y="1765957"/>
              <a:ext cx="1700439" cy="712298"/>
            </a:xfrm>
            <a:prstGeom prst="roundRect">
              <a:avLst>
                <a:gd name="adj" fmla="val 8594"/>
              </a:avLst>
            </a:prstGeom>
            <a:solidFill>
              <a:srgbClr val="00B050"/>
            </a:solidFill>
            <a:ln w="12700" cap="flat" cmpd="sng" algn="ctr">
              <a:noFill/>
              <a:prstDash val="solid"/>
              <a:miter lim="800000"/>
              <a:headEnd/>
              <a:tailEnd/>
            </a:ln>
            <a:effectLst/>
          </p:spPr>
        </p:pic>
        <p:sp>
          <p:nvSpPr>
            <p:cNvPr id="83" name="文本框 20"/>
            <p:cNvSpPr txBox="1"/>
            <p:nvPr/>
          </p:nvSpPr>
          <p:spPr>
            <a:xfrm>
              <a:off x="2164845" y="3554934"/>
              <a:ext cx="2315349" cy="507831"/>
            </a:xfrm>
            <a:prstGeom prst="rect">
              <a:avLst/>
            </a:prstGeom>
            <a:noFill/>
          </p:spPr>
          <p:txBody>
            <a:bodyPr wrap="square" lIns="0" tIns="0" rIns="0" bIns="0" rtlCol="0">
              <a:spAutoFit/>
            </a:bodyPr>
            <a:lstStyle/>
            <a:p>
              <a:pPr marL="285750" indent="-285750" hangingPunct="0">
                <a:spcAft>
                  <a:spcPts val="600"/>
                </a:spcAft>
                <a:buFont typeface="Arial" panose="020B0604020202020204" pitchFamily="34" charset="0"/>
                <a:buChar char="•"/>
                <a:defRPr/>
              </a:pPr>
              <a:r>
                <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代码正式对外开放</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a:p>
              <a:pPr marL="285750" indent="-285750" hangingPunct="0">
                <a:spcAft>
                  <a:spcPts val="600"/>
                </a:spcAft>
                <a:buFont typeface="Arial" panose="020B0604020202020204" pitchFamily="34" charset="0"/>
                <a:buChar char="•"/>
                <a:defRPr/>
              </a:pPr>
              <a:r>
                <a:rPr kumimoji="1" lang="en-US" altLang="zh-CN" sz="1400" kern="0"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Gitee</a:t>
              </a:r>
              <a:r>
                <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和</a:t>
              </a:r>
              <a:r>
                <a:rPr kumimoji="1" lang="en-US" altLang="zh-CN" sz="1400" kern="0"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GitHub</a:t>
              </a:r>
              <a:r>
                <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平台托管</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sp>
          <p:nvSpPr>
            <p:cNvPr id="84" name="文本框 21"/>
            <p:cNvSpPr txBox="1"/>
            <p:nvPr/>
          </p:nvSpPr>
          <p:spPr>
            <a:xfrm>
              <a:off x="5295816" y="3564911"/>
              <a:ext cx="2041499" cy="507831"/>
            </a:xfrm>
            <a:prstGeom prst="rect">
              <a:avLst/>
            </a:prstGeom>
            <a:noFill/>
          </p:spPr>
          <p:txBody>
            <a:bodyPr wrap="square" lIns="0" tIns="0" rIns="0" bIns="0" rtlCol="0">
              <a:spAutoFit/>
            </a:bodyPr>
            <a:lstStyle/>
            <a:p>
              <a:pPr marL="285750" indent="-285750" hangingPunct="0">
                <a:spcAft>
                  <a:spcPts val="600"/>
                </a:spcAft>
                <a:buFont typeface="Arial" panose="020B0604020202020204" pitchFamily="34" charset="0"/>
                <a:buChar char="•"/>
                <a:defRPr/>
              </a:pPr>
              <a:r>
                <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开源社区正式上线</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a:p>
              <a:pPr marL="285750" indent="-285750" hangingPunct="0">
                <a:spcAft>
                  <a:spcPts val="600"/>
                </a:spcAft>
                <a:buFont typeface="Arial" panose="020B0604020202020204" pitchFamily="34" charset="0"/>
                <a:buChar char="•"/>
                <a:defRPr/>
              </a:pPr>
              <a:r>
                <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成立技术委员会</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pic>
          <p:nvPicPr>
            <p:cNvPr id="85"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176" y="1774228"/>
              <a:ext cx="1658796" cy="709086"/>
            </a:xfrm>
            <a:prstGeom prst="roundRect">
              <a:avLst>
                <a:gd name="adj" fmla="val 8594"/>
              </a:avLst>
            </a:prstGeom>
            <a:solidFill>
              <a:srgbClr val="00B050"/>
            </a:solidFill>
            <a:ln w="12700" cap="flat" cmpd="sng" algn="ctr">
              <a:noFill/>
              <a:prstDash val="solid"/>
              <a:miter lim="800000"/>
              <a:headEnd/>
              <a:tailEnd/>
            </a:ln>
            <a:effectLst/>
          </p:spPr>
        </p:pic>
        <p:sp>
          <p:nvSpPr>
            <p:cNvPr id="86" name="文本框 23"/>
            <p:cNvSpPr txBox="1"/>
            <p:nvPr/>
          </p:nvSpPr>
          <p:spPr>
            <a:xfrm>
              <a:off x="7984090" y="3551208"/>
              <a:ext cx="2174976" cy="723275"/>
            </a:xfrm>
            <a:prstGeom prst="rect">
              <a:avLst/>
            </a:prstGeom>
            <a:noFill/>
          </p:spPr>
          <p:txBody>
            <a:bodyPr wrap="square" lIns="0" tIns="0" rIns="0" bIns="0" rtlCol="0">
              <a:spAutoFit/>
            </a:bodyPr>
            <a:lstStyle/>
            <a:p>
              <a:pPr marL="285750" indent="-285750" hangingPunct="0">
                <a:spcAft>
                  <a:spcPts val="600"/>
                </a:spcAft>
                <a:buFont typeface="Arial" panose="020B0604020202020204" pitchFamily="34" charset="0"/>
                <a:buChar char="•"/>
                <a:defRPr/>
              </a:pPr>
              <a:r>
                <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成立社区理事会</a:t>
              </a:r>
              <a:endParaRPr kumimoji="1" lang="en-US" altLang="zh-CN"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a:p>
              <a:pPr marL="285750" indent="-285750" hangingPunct="0">
                <a:spcAft>
                  <a:spcPts val="600"/>
                </a:spcAft>
                <a:buFont typeface="Arial" panose="020B0604020202020204" pitchFamily="34" charset="0"/>
                <a:buChar char="•"/>
                <a:defRPr/>
              </a:pPr>
              <a:r>
                <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与产业线链上下游伙伴共建、共治、共享</a:t>
              </a:r>
              <a:endParaRPr kumimoji="1" lang="zh-CN" altLang="en-US" sz="1400"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grpSp>
          <p:nvGrpSpPr>
            <p:cNvPr id="87" name="组合 24"/>
            <p:cNvGrpSpPr/>
            <p:nvPr/>
          </p:nvGrpSpPr>
          <p:grpSpPr>
            <a:xfrm>
              <a:off x="9821987" y="2408877"/>
              <a:ext cx="1493710" cy="1068045"/>
              <a:chOff x="10585530" y="2233510"/>
              <a:chExt cx="1021632" cy="1021632"/>
            </a:xfrm>
          </p:grpSpPr>
          <p:sp>
            <p:nvSpPr>
              <p:cNvPr id="91" name="椭圆 26"/>
              <p:cNvSpPr/>
              <p:nvPr/>
            </p:nvSpPr>
            <p:spPr>
              <a:xfrm>
                <a:off x="10585530" y="2233510"/>
                <a:ext cx="1021632" cy="1021632"/>
              </a:xfrm>
              <a:prstGeom prst="ellipse">
                <a:avLst/>
              </a:prstGeom>
              <a:solidFill>
                <a:srgbClr val="C00000"/>
              </a:solidFill>
              <a:ln w="12700" cap="flat" cmpd="sng" algn="ctr">
                <a:noFill/>
                <a:prstDash val="solid"/>
                <a:miter lim="800000"/>
              </a:ln>
              <a:effectLst/>
            </p:spPr>
            <p:txBody>
              <a:bodyPr rtlCol="0" anchor="ctr"/>
              <a:lstStyle/>
              <a:p>
                <a:pPr algn="ctr" hangingPunct="0">
                  <a:defRPr/>
                </a:pPr>
                <a:endParaRPr lang="zh-CN" altLang="en-US" sz="2000"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92" name="矩形 25"/>
              <p:cNvSpPr/>
              <p:nvPr/>
            </p:nvSpPr>
            <p:spPr>
              <a:xfrm>
                <a:off x="10605401" y="2480656"/>
                <a:ext cx="932662" cy="610131"/>
              </a:xfrm>
              <a:prstGeom prst="rect">
                <a:avLst/>
              </a:prstGeom>
              <a:ln>
                <a:noFill/>
              </a:ln>
            </p:spPr>
            <p:txBody>
              <a:bodyPr wrap="square" lIns="72000" tIns="72000" rIns="72000" bIns="72000" anchor="ctr" anchorCtr="1">
                <a:spAutoFit/>
              </a:bodyPr>
              <a:lstStyle/>
              <a:p>
                <a:pPr algn="ctr" hangingPunct="0">
                  <a:defRPr/>
                </a:pPr>
                <a:r>
                  <a:rPr lang="zh-CN" altLang="en-US" sz="1600" b="1" kern="0" dirty="0" smtClean="0">
                    <a:solidFill>
                      <a:schemeClr val="bg1"/>
                    </a:solidFill>
                    <a:latin typeface="Microsoft YaHei" panose="020B0503020204020204" pitchFamily="34" charset="-122"/>
                    <a:ea typeface="Microsoft YaHei" panose="020B0503020204020204" pitchFamily="34" charset="-122"/>
                    <a:cs typeface="Arial" panose="020B0604020202020204"/>
                    <a:sym typeface="Arial" panose="020B0604020202020204"/>
                  </a:rPr>
                  <a:t>数据库主流开源社区</a:t>
                </a:r>
                <a:endParaRPr lang="zh-CN" altLang="en-US" sz="1600" b="1" kern="0" dirty="0" smtClean="0">
                  <a:solidFill>
                    <a:schemeClr val="bg1"/>
                  </a:solidFill>
                  <a:latin typeface="Microsoft YaHei" panose="020B0503020204020204" pitchFamily="34" charset="-122"/>
                  <a:ea typeface="Microsoft YaHei" panose="020B0503020204020204" pitchFamily="34" charset="-122"/>
                  <a:cs typeface="Arial" panose="020B0604020202020204"/>
                  <a:sym typeface="Arial" panose="020B0604020202020204"/>
                </a:endParaRPr>
              </a:p>
            </p:txBody>
          </p:sp>
        </p:grpSp>
        <p:grpSp>
          <p:nvGrpSpPr>
            <p:cNvPr id="88" name="组合 27"/>
            <p:cNvGrpSpPr/>
            <p:nvPr/>
          </p:nvGrpSpPr>
          <p:grpSpPr>
            <a:xfrm>
              <a:off x="729175" y="2430852"/>
              <a:ext cx="1493710" cy="1068045"/>
              <a:chOff x="4198036" y="2245310"/>
              <a:chExt cx="1021632" cy="1021632"/>
            </a:xfrm>
          </p:grpSpPr>
          <p:sp>
            <p:nvSpPr>
              <p:cNvPr id="89" name="椭圆 28"/>
              <p:cNvSpPr/>
              <p:nvPr/>
            </p:nvSpPr>
            <p:spPr>
              <a:xfrm>
                <a:off x="4198036" y="2245310"/>
                <a:ext cx="1021632" cy="1021632"/>
              </a:xfrm>
              <a:prstGeom prst="ellipse">
                <a:avLst/>
              </a:prstGeom>
              <a:solidFill>
                <a:srgbClr val="00B050"/>
              </a:solidFill>
              <a:ln w="12700" cap="flat" cmpd="sng" algn="ctr">
                <a:noFill/>
                <a:prstDash val="solid"/>
                <a:miter lim="800000"/>
              </a:ln>
              <a:effectLst/>
            </p:spPr>
            <p:txBody>
              <a:bodyPr rtlCol="0" anchor="ctr"/>
              <a:lstStyle/>
              <a:p>
                <a:pPr algn="ctr" hangingPunct="0">
                  <a:defRPr/>
                </a:pPr>
                <a:endParaRPr lang="zh-CN" altLang="en-US" sz="2000" kern="0" smtClean="0">
                  <a:solidFill>
                    <a:schemeClr val="bg1"/>
                  </a:solidFill>
                  <a:latin typeface="Microsoft YaHei" panose="020B0503020204020204" pitchFamily="34" charset="-122"/>
                  <a:ea typeface="Microsoft YaHei" panose="020B0503020204020204" pitchFamily="34" charset="-122"/>
                  <a:sym typeface="Arial" panose="020B0604020202020204"/>
                </a:endParaRPr>
              </a:p>
            </p:txBody>
          </p:sp>
          <p:sp>
            <p:nvSpPr>
              <p:cNvPr id="90" name="文本框 29"/>
              <p:cNvSpPr txBox="1"/>
              <p:nvPr/>
            </p:nvSpPr>
            <p:spPr>
              <a:xfrm>
                <a:off x="4312179" y="2448349"/>
                <a:ext cx="826208" cy="750724"/>
              </a:xfrm>
              <a:prstGeom prst="rect">
                <a:avLst/>
              </a:prstGeom>
              <a:noFill/>
            </p:spPr>
            <p:txBody>
              <a:bodyPr wrap="square" lIns="0" tIns="0" rIns="0" bIns="0" rtlCol="0">
                <a:spAutoFit/>
              </a:bodyPr>
              <a:lstStyle/>
              <a:p>
                <a:pPr algn="ctr" hangingPunct="0">
                  <a:spcAft>
                    <a:spcPts val="600"/>
                  </a:spcAft>
                  <a:defRPr/>
                </a:pPr>
                <a:r>
                  <a:rPr kumimoji="1" lang="en-US" altLang="zh-CN" sz="1600"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HC2019 </a:t>
                </a:r>
                <a:r>
                  <a:rPr kumimoji="1" lang="en-US" altLang="zh-CN" sz="1400" b="1" kern="0" dirty="0" err="1"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openGauss</a:t>
                </a:r>
                <a:endParaRPr kumimoji="1" lang="en-US" altLang="zh-CN" sz="1600"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a:p>
                <a:pPr algn="ctr" hangingPunct="0">
                  <a:spcAft>
                    <a:spcPts val="600"/>
                  </a:spcAft>
                  <a:defRPr/>
                </a:pPr>
                <a:r>
                  <a:rPr kumimoji="1" lang="zh-CN" altLang="en-US" sz="1600"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rPr>
                  <a:t>宣布开源</a:t>
                </a:r>
                <a:endParaRPr kumimoji="1" lang="en-US" altLang="zh-CN" sz="1600" b="1" kern="0" dirty="0" smtClean="0">
                  <a:solidFill>
                    <a:schemeClr val="bg1"/>
                  </a:solidFill>
                  <a:latin typeface="Microsoft YaHei" panose="020B0503020204020204" pitchFamily="34" charset="-122"/>
                  <a:ea typeface="Microsoft YaHei" panose="020B0503020204020204" pitchFamily="34" charset="-122"/>
                  <a:cs typeface="Arial" panose="020B0604020202020204" pitchFamily="34" charset="0"/>
                  <a:sym typeface="Arial" panose="020B0604020202020204"/>
                </a:endParaRPr>
              </a:p>
            </p:txBody>
          </p:sp>
        </p:gr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fontScale="85000" lnSpcReduction="20000"/>
          </a:bodyPr>
          <a:lstStyle/>
          <a:p>
            <a:r>
              <a:rPr lang="zh-CN" altLang="en-US" sz="4600" dirty="0" smtClean="0">
                <a:sym typeface="+mn-lt"/>
              </a:rPr>
              <a:t>数字</a:t>
            </a:r>
            <a:r>
              <a:rPr lang="zh-CN" altLang="en-US" sz="4600" dirty="0">
                <a:sym typeface="+mn-lt"/>
              </a:rPr>
              <a:t>资产</a:t>
            </a:r>
            <a:r>
              <a:rPr lang="zh-CN" altLang="en-US" sz="4600" dirty="0" smtClean="0">
                <a:sym typeface="+mn-lt"/>
              </a:rPr>
              <a:t>可信流动需求</a:t>
            </a:r>
            <a:endParaRPr lang="zh-CN" altLang="en-US" dirty="0"/>
          </a:p>
        </p:txBody>
      </p:sp>
      <p:pic>
        <p:nvPicPr>
          <p:cNvPr id="39" name="图片 38"/>
          <p:cNvPicPr>
            <a:picLocks noChangeAspect="1"/>
          </p:cNvPicPr>
          <p:nvPr/>
        </p:nvPicPr>
        <p:blipFill>
          <a:blip r:embed="rId1"/>
          <a:stretch>
            <a:fillRect/>
          </a:stretch>
        </p:blipFill>
        <p:spPr>
          <a:xfrm>
            <a:off x="1517618" y="1950265"/>
            <a:ext cx="9161526" cy="4093785"/>
          </a:xfrm>
          <a:prstGeom prst="rect">
            <a:avLst/>
          </a:prstGeom>
        </p:spPr>
      </p:pic>
      <p:sp>
        <p:nvSpPr>
          <p:cNvPr id="40" name="矩形 39"/>
          <p:cNvSpPr/>
          <p:nvPr/>
        </p:nvSpPr>
        <p:spPr>
          <a:xfrm>
            <a:off x="783815" y="6154425"/>
            <a:ext cx="10229082" cy="400110"/>
          </a:xfrm>
          <a:prstGeom prst="rect">
            <a:avLst/>
          </a:prstGeom>
        </p:spPr>
        <p:txBody>
          <a:bodyPr wrap="none">
            <a:spAutoFit/>
          </a:bodyPr>
          <a:lstStyle/>
          <a:p>
            <a:r>
              <a:rPr lang="zh-CN" altLang="en-US" sz="2000" dirty="0">
                <a:solidFill>
                  <a:srgbClr val="FFC000"/>
                </a:solidFill>
              </a:rPr>
              <a:t>以区块链为代表的数字资产可信流动框架是数字世界不可或缺的根基，是</a:t>
            </a:r>
            <a:r>
              <a:rPr lang="en-US" altLang="zh-CN" sz="2000" dirty="0">
                <a:solidFill>
                  <a:srgbClr val="FFC000"/>
                </a:solidFill>
              </a:rPr>
              <a:t>IT</a:t>
            </a:r>
            <a:r>
              <a:rPr lang="zh-CN" altLang="en-US" sz="2000" dirty="0">
                <a:solidFill>
                  <a:srgbClr val="FFC000"/>
                </a:solidFill>
              </a:rPr>
              <a:t>领域的新基建 </a:t>
            </a:r>
            <a:endParaRPr lang="en-US" sz="2000" dirty="0">
              <a:solidFill>
                <a:srgbClr val="FFC000"/>
              </a:solidFill>
            </a:endParaRPr>
          </a:p>
        </p:txBody>
      </p:sp>
      <p:sp>
        <p:nvSpPr>
          <p:cNvPr id="41" name="Rounded Rectangle 5"/>
          <p:cNvSpPr>
            <a:spLocks noChangeArrowheads="1"/>
          </p:cNvSpPr>
          <p:nvPr/>
        </p:nvSpPr>
        <p:spPr bwMode="auto">
          <a:xfrm>
            <a:off x="377389" y="1298828"/>
            <a:ext cx="11441984" cy="527412"/>
          </a:xfrm>
          <a:prstGeom prst="roundRect">
            <a:avLst>
              <a:gd name="adj" fmla="val 7659"/>
            </a:avLst>
          </a:prstGeom>
          <a:solidFill>
            <a:srgbClr val="A50021"/>
          </a:solidFill>
          <a:ln w="9525">
            <a:noFill/>
            <a:round/>
          </a:ln>
        </p:spPr>
        <p:txBody>
          <a:bodyPr lIns="104025" tIns="0" rIns="104025" bIns="0" anchor="ctr" anchorCtr="0"/>
          <a:lstStyle/>
          <a:p>
            <a:pPr marL="285750" lvl="1" indent="-285750">
              <a:lnSpc>
                <a:spcPts val="2000"/>
              </a:lnSpc>
              <a:buClr>
                <a:srgbClr val="FFFFFF"/>
              </a:buClr>
              <a:buSzPct val="85000"/>
              <a:buFont typeface="Wingdings" panose="05000000000000000000" pitchFamily="2" charset="2"/>
              <a:buChar char="q"/>
              <a:defRPr/>
            </a:pPr>
            <a:r>
              <a:rPr lang="zh-CN" altLang="en-US" sz="1400" b="1" dirty="0">
                <a:solidFill>
                  <a:srgbClr val="FFFFFF"/>
                </a:solidFill>
                <a:cs typeface="+mn-ea"/>
                <a:sym typeface="+mn-lt"/>
              </a:rPr>
              <a:t>数据追溯：数字货币、政务、食品安全等领域渴望全向追踪管理，防止数据篡改与作弊，实现多方认同，促进数字资产的可信流动；</a:t>
            </a:r>
            <a:endParaRPr lang="en-US" altLang="zh-CN" sz="1400" b="1" dirty="0">
              <a:solidFill>
                <a:srgbClr val="FFFFFF"/>
              </a:solidFill>
              <a:cs typeface="+mn-ea"/>
              <a:sym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fontScale="85000" lnSpcReduction="20000"/>
          </a:bodyPr>
          <a:lstStyle/>
          <a:p>
            <a:r>
              <a:rPr lang="en-US" altLang="zh-CN" sz="4600" dirty="0" smtClean="0">
                <a:sym typeface="+mn-lt"/>
              </a:rPr>
              <a:t>openGauss</a:t>
            </a:r>
            <a:r>
              <a:rPr lang="zh-CN" altLang="en-US" sz="4600" dirty="0" smtClean="0">
                <a:sym typeface="+mn-lt"/>
              </a:rPr>
              <a:t>防篡改账本数据库</a:t>
            </a:r>
            <a:endParaRPr lang="zh-CN" altLang="en-US" dirty="0"/>
          </a:p>
        </p:txBody>
      </p:sp>
      <p:sp>
        <p:nvSpPr>
          <p:cNvPr id="6" name="文本框 5"/>
          <p:cNvSpPr txBox="1"/>
          <p:nvPr/>
        </p:nvSpPr>
        <p:spPr>
          <a:xfrm>
            <a:off x="4377927" y="2189920"/>
            <a:ext cx="2627604" cy="369332"/>
          </a:xfrm>
          <a:prstGeom prst="rect">
            <a:avLst/>
          </a:prstGeom>
          <a:noFill/>
        </p:spPr>
        <p:txBody>
          <a:bodyPr wrap="square" rtlCol="0">
            <a:spAutoFit/>
          </a:bodyPr>
          <a:lstStyle/>
          <a:p>
            <a:pPr algn="ctr"/>
            <a:r>
              <a:rPr lang="en-US" altLang="zh-CN" b="1" dirty="0" err="1">
                <a:solidFill>
                  <a:schemeClr val="bg1"/>
                </a:solidFill>
                <a:latin typeface="Microsoft YaHei" panose="020B0503020204020204" pitchFamily="34" charset="-122"/>
                <a:ea typeface="Microsoft YaHei" panose="020B0503020204020204" pitchFamily="34" charset="-122"/>
              </a:rPr>
              <a:t>openGauss</a:t>
            </a:r>
            <a:r>
              <a:rPr lang="zh-CN" altLang="en-US" b="1" dirty="0">
                <a:solidFill>
                  <a:schemeClr val="bg1"/>
                </a:solidFill>
                <a:latin typeface="Microsoft YaHei" panose="020B0503020204020204" pitchFamily="34" charset="-122"/>
                <a:ea typeface="Microsoft YaHei" panose="020B0503020204020204" pitchFamily="34" charset="-122"/>
              </a:rPr>
              <a:t>账本数据库</a:t>
            </a:r>
            <a:endParaRPr lang="en-US" b="1" dirty="0">
              <a:solidFill>
                <a:schemeClr val="bg1"/>
              </a:solidFill>
              <a:latin typeface="Microsoft YaHei" panose="020B0503020204020204" pitchFamily="34" charset="-122"/>
              <a:ea typeface="Microsoft YaHei" panose="020B0503020204020204" pitchFamily="34" charset="-122"/>
            </a:endParaRPr>
          </a:p>
        </p:txBody>
      </p:sp>
      <p:sp>
        <p:nvSpPr>
          <p:cNvPr id="7" name="线形标注 2(无边框) 6"/>
          <p:cNvSpPr/>
          <p:nvPr/>
        </p:nvSpPr>
        <p:spPr>
          <a:xfrm>
            <a:off x="2507644" y="4005191"/>
            <a:ext cx="889233" cy="1220078"/>
          </a:xfrm>
          <a:prstGeom prst="callout2">
            <a:avLst>
              <a:gd name="adj1" fmla="val 90666"/>
              <a:gd name="adj2" fmla="val 114348"/>
              <a:gd name="adj3" fmla="val 91259"/>
              <a:gd name="adj4" fmla="val -4107"/>
              <a:gd name="adj5" fmla="val -5764"/>
              <a:gd name="adj6" fmla="val -56100"/>
            </a:avLst>
          </a:prstGeom>
          <a:noFill/>
          <a:ln w="12700">
            <a:solidFill>
              <a:srgbClr val="24344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线形标注 2(无边框) 7"/>
          <p:cNvSpPr/>
          <p:nvPr/>
        </p:nvSpPr>
        <p:spPr>
          <a:xfrm>
            <a:off x="2726504" y="3333166"/>
            <a:ext cx="889233" cy="1220078"/>
          </a:xfrm>
          <a:prstGeom prst="callout2">
            <a:avLst>
              <a:gd name="adj1" fmla="val -7807"/>
              <a:gd name="adj2" fmla="val 71635"/>
              <a:gd name="adj3" fmla="val -6614"/>
              <a:gd name="adj4" fmla="val -18562"/>
              <a:gd name="adj5" fmla="val 9048"/>
              <a:gd name="adj6" fmla="val -75480"/>
            </a:avLst>
          </a:prstGeom>
          <a:noFill/>
          <a:ln w="12700">
            <a:solidFill>
              <a:srgbClr val="24344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456889" y="4394138"/>
            <a:ext cx="3714251" cy="1154162"/>
          </a:xfrm>
          <a:prstGeom prst="rect">
            <a:avLst/>
          </a:prstGeom>
          <a:noFill/>
        </p:spPr>
        <p:txBody>
          <a:bodyPr wrap="square" rtlCol="0">
            <a:spAutoFit/>
          </a:bodyPr>
          <a:lstStyle/>
          <a:p>
            <a:pPr>
              <a:lnSpc>
                <a:spcPct val="150000"/>
              </a:lnSpc>
            </a:pPr>
            <a:r>
              <a:rPr lang="zh-CN" altLang="en-US" b="1" kern="0" dirty="0">
                <a:solidFill>
                  <a:srgbClr val="0070C0"/>
                </a:solidFill>
                <a:latin typeface="Microsoft YaHei" panose="020B0503020204020204" pitchFamily="34" charset="-122"/>
                <a:ea typeface="Microsoft YaHei" panose="020B0503020204020204" pitchFamily="34" charset="-122"/>
              </a:rPr>
              <a:t>账本数据分布式存储：</a:t>
            </a:r>
            <a:endParaRPr lang="en-US" altLang="zh-CN" b="1" kern="0" dirty="0">
              <a:solidFill>
                <a:srgbClr val="0070C0"/>
              </a:solidFill>
              <a:latin typeface="Microsoft YaHei" panose="020B0503020204020204" pitchFamily="34" charset="-122"/>
              <a:ea typeface="Microsoft YaHei" panose="020B0503020204020204" pitchFamily="34" charset="-122"/>
            </a:endParaRPr>
          </a:p>
          <a:p>
            <a:pPr>
              <a:lnSpc>
                <a:spcPct val="150000"/>
              </a:lnSpc>
            </a:pPr>
            <a:r>
              <a:rPr lang="en-US" altLang="zh-CN" sz="1400" kern="0" dirty="0" err="1">
                <a:solidFill>
                  <a:schemeClr val="bg1"/>
                </a:solidFill>
                <a:latin typeface="Microsoft YaHei" panose="020B0503020204020204" pitchFamily="34" charset="-122"/>
                <a:ea typeface="Microsoft YaHei" panose="020B0503020204020204" pitchFamily="34" charset="-122"/>
              </a:rPr>
              <a:t>openGauss</a:t>
            </a:r>
            <a:r>
              <a:rPr lang="zh-CN" altLang="en-US" sz="1400" kern="0" dirty="0">
                <a:solidFill>
                  <a:schemeClr val="bg1"/>
                </a:solidFill>
                <a:latin typeface="Microsoft YaHei" panose="020B0503020204020204" pitchFamily="34" charset="-122"/>
                <a:ea typeface="Microsoft YaHei" panose="020B0503020204020204" pitchFamily="34" charset="-122"/>
              </a:rPr>
              <a:t>能够对防篡改表提供表级数据水印和操作审计，数据与审计记录相互校验。</a:t>
            </a:r>
            <a:endParaRPr lang="zh-CN" altLang="en-US" sz="1400" dirty="0">
              <a:solidFill>
                <a:schemeClr val="bg1"/>
              </a:solidFill>
            </a:endParaRPr>
          </a:p>
        </p:txBody>
      </p:sp>
      <p:grpSp>
        <p:nvGrpSpPr>
          <p:cNvPr id="10" name="组合 9"/>
          <p:cNvGrpSpPr/>
          <p:nvPr/>
        </p:nvGrpSpPr>
        <p:grpSpPr>
          <a:xfrm>
            <a:off x="3760851" y="4232053"/>
            <a:ext cx="2626298" cy="1408799"/>
            <a:chOff x="8166364" y="220610"/>
            <a:chExt cx="3921753" cy="2178304"/>
          </a:xfrm>
        </p:grpSpPr>
        <p:grpSp>
          <p:nvGrpSpPr>
            <p:cNvPr id="11" name="组合 10"/>
            <p:cNvGrpSpPr/>
            <p:nvPr/>
          </p:nvGrpSpPr>
          <p:grpSpPr>
            <a:xfrm>
              <a:off x="8166364" y="955335"/>
              <a:ext cx="875899" cy="951979"/>
              <a:chOff x="8146049" y="1306743"/>
              <a:chExt cx="875899" cy="951979"/>
            </a:xfrm>
          </p:grpSpPr>
          <p:sp>
            <p:nvSpPr>
              <p:cNvPr id="32" name="圆角矩形 31"/>
              <p:cNvSpPr/>
              <p:nvPr/>
            </p:nvSpPr>
            <p:spPr>
              <a:xfrm>
                <a:off x="8146049" y="1306743"/>
                <a:ext cx="875899" cy="951979"/>
              </a:xfrm>
              <a:prstGeom prst="roundRect">
                <a:avLst/>
              </a:prstGeom>
              <a:solidFill>
                <a:srgbClr val="EEA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8294882" y="1469572"/>
                <a:ext cx="578235" cy="587820"/>
                <a:chOff x="8294882" y="1469572"/>
                <a:chExt cx="578235" cy="587820"/>
              </a:xfrm>
            </p:grpSpPr>
            <p:grpSp>
              <p:nvGrpSpPr>
                <p:cNvPr id="34" name="组合 33"/>
                <p:cNvGrpSpPr/>
                <p:nvPr/>
              </p:nvGrpSpPr>
              <p:grpSpPr>
                <a:xfrm>
                  <a:off x="8294882" y="1469572"/>
                  <a:ext cx="578235" cy="587820"/>
                  <a:chOff x="4666157" y="782694"/>
                  <a:chExt cx="578235" cy="587820"/>
                </a:xfrm>
              </p:grpSpPr>
              <p:sp>
                <p:nvSpPr>
                  <p:cNvPr id="36" name="Rectangle 260"/>
                  <p:cNvSpPr>
                    <a:spLocks noChangeArrowheads="1"/>
                  </p:cNvSpPr>
                  <p:nvPr/>
                </p:nvSpPr>
                <p:spPr bwMode="auto">
                  <a:xfrm>
                    <a:off x="4666157" y="782694"/>
                    <a:ext cx="578235" cy="146955"/>
                  </a:xfrm>
                  <a:prstGeom prst="rect">
                    <a:avLst/>
                  </a:prstGeom>
                  <a:solidFill>
                    <a:srgbClr val="243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37" name="Oval 262"/>
                  <p:cNvSpPr>
                    <a:spLocks noChangeArrowheads="1"/>
                  </p:cNvSpPr>
                  <p:nvPr/>
                </p:nvSpPr>
                <p:spPr bwMode="auto">
                  <a:xfrm>
                    <a:off x="4714077" y="821030"/>
                    <a:ext cx="70283" cy="702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8" name="Rectangle 263"/>
                  <p:cNvSpPr>
                    <a:spLocks noChangeArrowheads="1"/>
                  </p:cNvSpPr>
                  <p:nvPr/>
                </p:nvSpPr>
                <p:spPr bwMode="auto">
                  <a:xfrm>
                    <a:off x="4666157" y="999932"/>
                    <a:ext cx="578235" cy="150150"/>
                  </a:xfrm>
                  <a:prstGeom prst="rect">
                    <a:avLst/>
                  </a:prstGeom>
                  <a:solidFill>
                    <a:srgbClr val="243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2" name="Oval 265"/>
                  <p:cNvSpPr>
                    <a:spLocks noChangeArrowheads="1"/>
                  </p:cNvSpPr>
                  <p:nvPr/>
                </p:nvSpPr>
                <p:spPr bwMode="auto">
                  <a:xfrm>
                    <a:off x="4816307" y="1041463"/>
                    <a:ext cx="67088" cy="67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3" name="Oval 266"/>
                  <p:cNvSpPr>
                    <a:spLocks noChangeArrowheads="1"/>
                  </p:cNvSpPr>
                  <p:nvPr/>
                </p:nvSpPr>
                <p:spPr bwMode="auto">
                  <a:xfrm>
                    <a:off x="4714077" y="1041463"/>
                    <a:ext cx="70283" cy="67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4" name="Rectangle 267"/>
                  <p:cNvSpPr>
                    <a:spLocks noChangeArrowheads="1"/>
                  </p:cNvSpPr>
                  <p:nvPr/>
                </p:nvSpPr>
                <p:spPr bwMode="auto">
                  <a:xfrm>
                    <a:off x="4666157" y="1220364"/>
                    <a:ext cx="578235" cy="150150"/>
                  </a:xfrm>
                  <a:prstGeom prst="rect">
                    <a:avLst/>
                  </a:prstGeom>
                  <a:solidFill>
                    <a:srgbClr val="243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45" name="Oval 269"/>
                  <p:cNvSpPr>
                    <a:spLocks noChangeArrowheads="1"/>
                  </p:cNvSpPr>
                  <p:nvPr/>
                </p:nvSpPr>
                <p:spPr bwMode="auto">
                  <a:xfrm>
                    <a:off x="4816307" y="1258700"/>
                    <a:ext cx="67088" cy="702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6" name="Oval 271"/>
                  <p:cNvSpPr>
                    <a:spLocks noChangeArrowheads="1"/>
                  </p:cNvSpPr>
                  <p:nvPr/>
                </p:nvSpPr>
                <p:spPr bwMode="auto">
                  <a:xfrm>
                    <a:off x="4714077" y="1258700"/>
                    <a:ext cx="70283" cy="702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35" name="Oval 270"/>
                <p:cNvSpPr>
                  <a:spLocks noChangeArrowheads="1"/>
                </p:cNvSpPr>
                <p:nvPr/>
              </p:nvSpPr>
              <p:spPr bwMode="auto">
                <a:xfrm>
                  <a:off x="8539232" y="1945577"/>
                  <a:ext cx="70283" cy="702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sp>
          <p:nvSpPr>
            <p:cNvPr id="12" name="右箭头 11"/>
            <p:cNvSpPr/>
            <p:nvPr/>
          </p:nvSpPr>
          <p:spPr>
            <a:xfrm>
              <a:off x="9191096" y="1265119"/>
              <a:ext cx="673769" cy="329051"/>
            </a:xfrm>
            <a:prstGeom prst="rightArrow">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022703" y="551993"/>
              <a:ext cx="875899" cy="431307"/>
              <a:chOff x="10406331" y="540507"/>
              <a:chExt cx="875899" cy="431307"/>
            </a:xfrm>
          </p:grpSpPr>
          <p:sp>
            <p:nvSpPr>
              <p:cNvPr id="29" name="圆角矩形 28"/>
              <p:cNvSpPr/>
              <p:nvPr/>
            </p:nvSpPr>
            <p:spPr>
              <a:xfrm>
                <a:off x="10406331" y="540507"/>
                <a:ext cx="875899" cy="431307"/>
              </a:xfrm>
              <a:prstGeom prst="roundRect">
                <a:avLst/>
              </a:prstGeom>
              <a:solidFill>
                <a:srgbClr val="EEA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60"/>
              <p:cNvSpPr>
                <a:spLocks noChangeArrowheads="1"/>
              </p:cNvSpPr>
              <p:nvPr/>
            </p:nvSpPr>
            <p:spPr bwMode="auto">
              <a:xfrm>
                <a:off x="10555164" y="674798"/>
                <a:ext cx="578235" cy="146955"/>
              </a:xfrm>
              <a:prstGeom prst="rect">
                <a:avLst/>
              </a:prstGeom>
              <a:solidFill>
                <a:srgbClr val="243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31" name="Oval 262"/>
              <p:cNvSpPr>
                <a:spLocks noChangeArrowheads="1"/>
              </p:cNvSpPr>
              <p:nvPr/>
            </p:nvSpPr>
            <p:spPr bwMode="auto">
              <a:xfrm>
                <a:off x="10603084" y="713134"/>
                <a:ext cx="70283" cy="702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14" name="组合 13"/>
            <p:cNvGrpSpPr/>
            <p:nvPr/>
          </p:nvGrpSpPr>
          <p:grpSpPr>
            <a:xfrm>
              <a:off x="10017302" y="1183756"/>
              <a:ext cx="875899" cy="431307"/>
              <a:chOff x="10406331" y="540507"/>
              <a:chExt cx="875899" cy="431307"/>
            </a:xfrm>
          </p:grpSpPr>
          <p:sp>
            <p:nvSpPr>
              <p:cNvPr id="26" name="圆角矩形 25"/>
              <p:cNvSpPr/>
              <p:nvPr/>
            </p:nvSpPr>
            <p:spPr>
              <a:xfrm>
                <a:off x="10406331" y="540507"/>
                <a:ext cx="875899" cy="431307"/>
              </a:xfrm>
              <a:prstGeom prst="roundRect">
                <a:avLst/>
              </a:prstGeom>
              <a:solidFill>
                <a:srgbClr val="EEA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0"/>
              <p:cNvSpPr>
                <a:spLocks noChangeArrowheads="1"/>
              </p:cNvSpPr>
              <p:nvPr/>
            </p:nvSpPr>
            <p:spPr bwMode="auto">
              <a:xfrm>
                <a:off x="10555164" y="674798"/>
                <a:ext cx="578235" cy="146955"/>
              </a:xfrm>
              <a:prstGeom prst="rect">
                <a:avLst/>
              </a:prstGeom>
              <a:solidFill>
                <a:srgbClr val="243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8" name="Oval 262"/>
              <p:cNvSpPr>
                <a:spLocks noChangeArrowheads="1"/>
              </p:cNvSpPr>
              <p:nvPr/>
            </p:nvSpPr>
            <p:spPr bwMode="auto">
              <a:xfrm>
                <a:off x="10603084" y="713134"/>
                <a:ext cx="70283" cy="702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5" name="Oval 265"/>
            <p:cNvSpPr>
              <a:spLocks noChangeArrowheads="1"/>
            </p:cNvSpPr>
            <p:nvPr/>
          </p:nvSpPr>
          <p:spPr bwMode="auto">
            <a:xfrm>
              <a:off x="10341352" y="1354256"/>
              <a:ext cx="67088" cy="67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nvGrpSpPr>
            <p:cNvPr id="16" name="组合 15"/>
            <p:cNvGrpSpPr/>
            <p:nvPr/>
          </p:nvGrpSpPr>
          <p:grpSpPr>
            <a:xfrm>
              <a:off x="10029841" y="1851057"/>
              <a:ext cx="875899" cy="431307"/>
              <a:chOff x="10406331" y="540507"/>
              <a:chExt cx="875899" cy="431307"/>
            </a:xfrm>
          </p:grpSpPr>
          <p:sp>
            <p:nvSpPr>
              <p:cNvPr id="23" name="圆角矩形 22"/>
              <p:cNvSpPr/>
              <p:nvPr/>
            </p:nvSpPr>
            <p:spPr>
              <a:xfrm>
                <a:off x="10406331" y="540507"/>
                <a:ext cx="875899" cy="431307"/>
              </a:xfrm>
              <a:prstGeom prst="roundRect">
                <a:avLst/>
              </a:prstGeom>
              <a:solidFill>
                <a:srgbClr val="EEA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60"/>
              <p:cNvSpPr>
                <a:spLocks noChangeArrowheads="1"/>
              </p:cNvSpPr>
              <p:nvPr/>
            </p:nvSpPr>
            <p:spPr bwMode="auto">
              <a:xfrm>
                <a:off x="10555164" y="674798"/>
                <a:ext cx="578235" cy="146955"/>
              </a:xfrm>
              <a:prstGeom prst="rect">
                <a:avLst/>
              </a:prstGeom>
              <a:solidFill>
                <a:srgbClr val="2434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25" name="Oval 262"/>
              <p:cNvSpPr>
                <a:spLocks noChangeArrowheads="1"/>
              </p:cNvSpPr>
              <p:nvPr/>
            </p:nvSpPr>
            <p:spPr bwMode="auto">
              <a:xfrm>
                <a:off x="10603084" y="713134"/>
                <a:ext cx="70283" cy="702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7" name="Oval 265"/>
            <p:cNvSpPr>
              <a:spLocks noChangeArrowheads="1"/>
            </p:cNvSpPr>
            <p:nvPr/>
          </p:nvSpPr>
          <p:spPr bwMode="auto">
            <a:xfrm>
              <a:off x="10344921" y="2022236"/>
              <a:ext cx="67088" cy="67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 name="Oval 265"/>
            <p:cNvSpPr>
              <a:spLocks noChangeArrowheads="1"/>
            </p:cNvSpPr>
            <p:nvPr/>
          </p:nvSpPr>
          <p:spPr bwMode="auto">
            <a:xfrm>
              <a:off x="10455252" y="2016999"/>
              <a:ext cx="67088" cy="67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 name="文本框 18"/>
            <p:cNvSpPr txBox="1"/>
            <p:nvPr/>
          </p:nvSpPr>
          <p:spPr>
            <a:xfrm>
              <a:off x="8239850" y="1693904"/>
              <a:ext cx="802412" cy="705010"/>
            </a:xfrm>
            <a:prstGeom prst="rect">
              <a:avLst/>
            </a:prstGeom>
            <a:noFill/>
          </p:spPr>
          <p:txBody>
            <a:bodyPr wrap="square" rtlCol="0">
              <a:spAutoFit/>
            </a:bodyPr>
            <a:lstStyle/>
            <a:p>
              <a:pPr>
                <a:lnSpc>
                  <a:spcPts val="3440"/>
                </a:lnSpc>
              </a:pPr>
              <a:r>
                <a:rPr lang="en-US" altLang="zh-CN" sz="1200" b="1" dirty="0">
                  <a:latin typeface="Microsoft YaHei" panose="020B0503020204020204" pitchFamily="34" charset="-122"/>
                  <a:ea typeface="Microsoft YaHei" panose="020B0503020204020204" pitchFamily="34" charset="-122"/>
                </a:rPr>
                <a:t>data</a:t>
              </a:r>
              <a:endParaRPr lang="zh-CN" altLang="en-US" sz="1050" b="1" dirty="0">
                <a:latin typeface="Microsoft YaHei" panose="020B0503020204020204" pitchFamily="34" charset="-122"/>
                <a:ea typeface="Microsoft YaHei" panose="020B0503020204020204" pitchFamily="34" charset="-122"/>
              </a:endParaRPr>
            </a:p>
          </p:txBody>
        </p:sp>
        <p:sp>
          <p:nvSpPr>
            <p:cNvPr id="20" name="文本框 19"/>
            <p:cNvSpPr txBox="1"/>
            <p:nvPr/>
          </p:nvSpPr>
          <p:spPr>
            <a:xfrm>
              <a:off x="10975989" y="220610"/>
              <a:ext cx="1085745" cy="705010"/>
            </a:xfrm>
            <a:prstGeom prst="rect">
              <a:avLst/>
            </a:prstGeom>
            <a:noFill/>
          </p:spPr>
          <p:txBody>
            <a:bodyPr wrap="square" rtlCol="0">
              <a:spAutoFit/>
            </a:bodyPr>
            <a:lstStyle/>
            <a:p>
              <a:pPr>
                <a:lnSpc>
                  <a:spcPts val="3440"/>
                </a:lnSpc>
              </a:pPr>
              <a:r>
                <a:rPr lang="en-US" altLang="zh-CN" sz="1200" b="1" dirty="0">
                  <a:latin typeface="Microsoft YaHei" panose="020B0503020204020204" pitchFamily="34" charset="-122"/>
                  <a:ea typeface="Microsoft YaHei" panose="020B0503020204020204" pitchFamily="34" charset="-122"/>
                </a:rPr>
                <a:t>slice1</a:t>
              </a:r>
              <a:endParaRPr lang="zh-CN" altLang="en-US" sz="1200" b="1" dirty="0">
                <a:latin typeface="Microsoft YaHei" panose="020B0503020204020204" pitchFamily="34" charset="-122"/>
                <a:ea typeface="Microsoft YaHei" panose="020B0503020204020204" pitchFamily="34" charset="-122"/>
              </a:endParaRPr>
            </a:p>
          </p:txBody>
        </p:sp>
        <p:sp>
          <p:nvSpPr>
            <p:cNvPr id="21" name="文本框 20"/>
            <p:cNvSpPr txBox="1"/>
            <p:nvPr/>
          </p:nvSpPr>
          <p:spPr>
            <a:xfrm>
              <a:off x="10994362" y="899619"/>
              <a:ext cx="1085745" cy="705010"/>
            </a:xfrm>
            <a:prstGeom prst="rect">
              <a:avLst/>
            </a:prstGeom>
            <a:noFill/>
          </p:spPr>
          <p:txBody>
            <a:bodyPr wrap="square" rtlCol="0">
              <a:spAutoFit/>
            </a:bodyPr>
            <a:lstStyle/>
            <a:p>
              <a:pPr>
                <a:lnSpc>
                  <a:spcPts val="3440"/>
                </a:lnSpc>
              </a:pPr>
              <a:r>
                <a:rPr lang="en-US" altLang="zh-CN" sz="1200" b="1" dirty="0">
                  <a:latin typeface="Microsoft YaHei" panose="020B0503020204020204" pitchFamily="34" charset="-122"/>
                  <a:ea typeface="Microsoft YaHei" panose="020B0503020204020204" pitchFamily="34" charset="-122"/>
                </a:rPr>
                <a:t>slice2</a:t>
              </a:r>
              <a:endParaRPr lang="zh-CN" altLang="en-US" sz="1200" b="1" dirty="0">
                <a:latin typeface="Microsoft YaHei" panose="020B0503020204020204" pitchFamily="34" charset="-122"/>
                <a:ea typeface="Microsoft YaHei" panose="020B0503020204020204" pitchFamily="34" charset="-122"/>
              </a:endParaRPr>
            </a:p>
          </p:txBody>
        </p:sp>
        <p:sp>
          <p:nvSpPr>
            <p:cNvPr id="22" name="文本框 21"/>
            <p:cNvSpPr txBox="1"/>
            <p:nvPr/>
          </p:nvSpPr>
          <p:spPr>
            <a:xfrm>
              <a:off x="11002372" y="1585504"/>
              <a:ext cx="1085745" cy="705010"/>
            </a:xfrm>
            <a:prstGeom prst="rect">
              <a:avLst/>
            </a:prstGeom>
            <a:noFill/>
          </p:spPr>
          <p:txBody>
            <a:bodyPr wrap="square" rtlCol="0">
              <a:spAutoFit/>
            </a:bodyPr>
            <a:lstStyle/>
            <a:p>
              <a:pPr>
                <a:lnSpc>
                  <a:spcPts val="3440"/>
                </a:lnSpc>
              </a:pPr>
              <a:r>
                <a:rPr lang="en-US" altLang="zh-CN" sz="1200" b="1" dirty="0">
                  <a:latin typeface="Microsoft YaHei" panose="020B0503020204020204" pitchFamily="34" charset="-122"/>
                  <a:ea typeface="Microsoft YaHei" panose="020B0503020204020204" pitchFamily="34" charset="-122"/>
                </a:rPr>
                <a:t>slice3</a:t>
              </a:r>
              <a:endParaRPr lang="zh-CN" altLang="en-US" sz="1200" b="1" dirty="0">
                <a:latin typeface="Microsoft YaHei" panose="020B0503020204020204" pitchFamily="34" charset="-122"/>
                <a:ea typeface="Microsoft YaHei" panose="020B0503020204020204" pitchFamily="34" charset="-122"/>
              </a:endParaRPr>
            </a:p>
          </p:txBody>
        </p:sp>
      </p:grpSp>
      <p:grpSp>
        <p:nvGrpSpPr>
          <p:cNvPr id="47" name="组合 46"/>
          <p:cNvGrpSpPr/>
          <p:nvPr/>
        </p:nvGrpSpPr>
        <p:grpSpPr>
          <a:xfrm>
            <a:off x="3341596" y="2444498"/>
            <a:ext cx="2974773" cy="1402281"/>
            <a:chOff x="7830728" y="2477296"/>
            <a:chExt cx="3994344" cy="1652214"/>
          </a:xfrm>
        </p:grpSpPr>
        <p:sp>
          <p:nvSpPr>
            <p:cNvPr id="48" name="右箭头 47"/>
            <p:cNvSpPr/>
            <p:nvPr/>
          </p:nvSpPr>
          <p:spPr>
            <a:xfrm>
              <a:off x="8056345" y="3328381"/>
              <a:ext cx="3407343" cy="110393"/>
            </a:xfrm>
            <a:prstGeom prst="rightArrow">
              <a:avLst/>
            </a:prstGeom>
            <a:solidFill>
              <a:srgbClr val="24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65984" y="3385473"/>
              <a:ext cx="76076" cy="356891"/>
            </a:xfrm>
            <a:prstGeom prst="triangle">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9674392" y="3412124"/>
              <a:ext cx="76076" cy="356891"/>
            </a:xfrm>
            <a:prstGeom prst="triangle">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10851519" y="3419204"/>
              <a:ext cx="76076" cy="356891"/>
            </a:xfrm>
            <a:prstGeom prst="triangle">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7830728" y="3597648"/>
              <a:ext cx="1391523" cy="531862"/>
            </a:xfrm>
            <a:prstGeom prst="rect">
              <a:avLst/>
            </a:prstGeom>
            <a:noFill/>
          </p:spPr>
          <p:txBody>
            <a:bodyPr wrap="square" rtlCol="0">
              <a:spAutoFit/>
            </a:bodyPr>
            <a:lstStyle/>
            <a:p>
              <a:pPr>
                <a:lnSpc>
                  <a:spcPts val="3440"/>
                </a:lnSpc>
              </a:pPr>
              <a:r>
                <a:rPr lang="en-US" altLang="zh-CN" sz="1050" b="1" dirty="0">
                  <a:latin typeface="Microsoft YaHei" panose="020B0503020204020204" pitchFamily="34" charset="-122"/>
                  <a:ea typeface="Microsoft YaHei" panose="020B0503020204020204" pitchFamily="34" charset="-122"/>
                </a:rPr>
                <a:t>checkpoint1</a:t>
              </a:r>
              <a:endParaRPr lang="zh-CN" altLang="en-US" sz="1050" b="1" dirty="0">
                <a:latin typeface="Microsoft YaHei" panose="020B0503020204020204" pitchFamily="34" charset="-122"/>
                <a:ea typeface="Microsoft YaHei" panose="020B0503020204020204" pitchFamily="34" charset="-122"/>
              </a:endParaRPr>
            </a:p>
          </p:txBody>
        </p:sp>
        <p:sp>
          <p:nvSpPr>
            <p:cNvPr id="53" name="文本框 52"/>
            <p:cNvSpPr txBox="1"/>
            <p:nvPr/>
          </p:nvSpPr>
          <p:spPr>
            <a:xfrm>
              <a:off x="9139924" y="3585722"/>
              <a:ext cx="1391522" cy="531862"/>
            </a:xfrm>
            <a:prstGeom prst="rect">
              <a:avLst/>
            </a:prstGeom>
            <a:noFill/>
          </p:spPr>
          <p:txBody>
            <a:bodyPr wrap="square" rtlCol="0">
              <a:spAutoFit/>
            </a:bodyPr>
            <a:lstStyle/>
            <a:p>
              <a:pPr>
                <a:lnSpc>
                  <a:spcPts val="3440"/>
                </a:lnSpc>
              </a:pPr>
              <a:r>
                <a:rPr lang="en-US" altLang="zh-CN" sz="1050" b="1" dirty="0">
                  <a:latin typeface="Microsoft YaHei" panose="020B0503020204020204" pitchFamily="34" charset="-122"/>
                  <a:ea typeface="Microsoft YaHei" panose="020B0503020204020204" pitchFamily="34" charset="-122"/>
                </a:rPr>
                <a:t>checkpoint2</a:t>
              </a:r>
              <a:endParaRPr lang="zh-CN" altLang="en-US" sz="1050" b="1" dirty="0">
                <a:latin typeface="Microsoft YaHei" panose="020B0503020204020204" pitchFamily="34" charset="-122"/>
                <a:ea typeface="Microsoft YaHei" panose="020B0503020204020204" pitchFamily="34" charset="-122"/>
              </a:endParaRPr>
            </a:p>
          </p:txBody>
        </p:sp>
        <p:sp>
          <p:nvSpPr>
            <p:cNvPr id="54" name="文本框 53"/>
            <p:cNvSpPr txBox="1"/>
            <p:nvPr/>
          </p:nvSpPr>
          <p:spPr>
            <a:xfrm>
              <a:off x="10433550" y="3580803"/>
              <a:ext cx="1391522" cy="531862"/>
            </a:xfrm>
            <a:prstGeom prst="rect">
              <a:avLst/>
            </a:prstGeom>
            <a:noFill/>
          </p:spPr>
          <p:txBody>
            <a:bodyPr wrap="square" rtlCol="0">
              <a:spAutoFit/>
            </a:bodyPr>
            <a:lstStyle/>
            <a:p>
              <a:pPr>
                <a:lnSpc>
                  <a:spcPts val="3440"/>
                </a:lnSpc>
              </a:pPr>
              <a:r>
                <a:rPr lang="en-US" altLang="zh-CN" sz="1050" b="1" dirty="0">
                  <a:latin typeface="Microsoft YaHei" panose="020B0503020204020204" pitchFamily="34" charset="-122"/>
                  <a:ea typeface="Microsoft YaHei" panose="020B0503020204020204" pitchFamily="34" charset="-122"/>
                </a:rPr>
                <a:t>checkpoint3</a:t>
              </a:r>
              <a:endParaRPr lang="zh-CN" altLang="en-US" sz="1050" b="1" dirty="0">
                <a:latin typeface="Microsoft YaHei" panose="020B0503020204020204" pitchFamily="34" charset="-122"/>
                <a:ea typeface="Microsoft YaHei" panose="020B0503020204020204" pitchFamily="34" charset="-122"/>
              </a:endParaRPr>
            </a:p>
          </p:txBody>
        </p:sp>
        <p:cxnSp>
          <p:nvCxnSpPr>
            <p:cNvPr id="55" name="直接连接符 54"/>
            <p:cNvCxnSpPr/>
            <p:nvPr/>
          </p:nvCxnSpPr>
          <p:spPr>
            <a:xfrm>
              <a:off x="8498891" y="2935705"/>
              <a:ext cx="0" cy="447872"/>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9712430" y="2964252"/>
              <a:ext cx="0" cy="447872"/>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882511" y="2964252"/>
              <a:ext cx="0" cy="447872"/>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8498891" y="3188188"/>
              <a:ext cx="12135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9713894" y="3022427"/>
              <a:ext cx="1181909" cy="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8542319" y="2631291"/>
              <a:ext cx="1391523" cy="539945"/>
            </a:xfrm>
            <a:prstGeom prst="rect">
              <a:avLst/>
            </a:prstGeom>
            <a:noFill/>
          </p:spPr>
          <p:txBody>
            <a:bodyPr wrap="square" rtlCol="0">
              <a:spAutoFit/>
            </a:bodyPr>
            <a:lstStyle/>
            <a:p>
              <a:pPr>
                <a:lnSpc>
                  <a:spcPts val="3440"/>
                </a:lnSpc>
              </a:pPr>
              <a:r>
                <a:rPr lang="zh-CN" altLang="en-US" sz="1200" b="1" dirty="0">
                  <a:latin typeface="Consolas" panose="020B0609020204030204" pitchFamily="49" charset="0"/>
                  <a:ea typeface="Microsoft YaHei" panose="020B0503020204020204" pitchFamily="34" charset="-122"/>
                </a:rPr>
                <a:t>增量校验</a:t>
              </a:r>
              <a:endParaRPr lang="zh-CN" altLang="en-US" sz="1200" b="1" dirty="0">
                <a:latin typeface="Consolas" panose="020B0609020204030204" pitchFamily="49" charset="0"/>
                <a:ea typeface="Microsoft YaHei" panose="020B0503020204020204" pitchFamily="34" charset="-122"/>
              </a:endParaRPr>
            </a:p>
          </p:txBody>
        </p:sp>
        <p:sp>
          <p:nvSpPr>
            <p:cNvPr id="61" name="文本框 60"/>
            <p:cNvSpPr txBox="1"/>
            <p:nvPr/>
          </p:nvSpPr>
          <p:spPr>
            <a:xfrm>
              <a:off x="9779758" y="2477296"/>
              <a:ext cx="1391523" cy="539945"/>
            </a:xfrm>
            <a:prstGeom prst="rect">
              <a:avLst/>
            </a:prstGeom>
            <a:noFill/>
          </p:spPr>
          <p:txBody>
            <a:bodyPr wrap="square" rtlCol="0">
              <a:spAutoFit/>
            </a:bodyPr>
            <a:lstStyle/>
            <a:p>
              <a:pPr>
                <a:lnSpc>
                  <a:spcPts val="3440"/>
                </a:lnSpc>
              </a:pPr>
              <a:r>
                <a:rPr lang="zh-CN" altLang="en-US" sz="1200" b="1" dirty="0">
                  <a:latin typeface="Consolas" panose="020B0609020204030204" pitchFamily="49" charset="0"/>
                  <a:ea typeface="Microsoft YaHei" panose="020B0503020204020204" pitchFamily="34" charset="-122"/>
                </a:rPr>
                <a:t>增量校验</a:t>
              </a:r>
              <a:endParaRPr lang="zh-CN" altLang="en-US" sz="1200" b="1" dirty="0">
                <a:latin typeface="Consolas" panose="020B0609020204030204" pitchFamily="49" charset="0"/>
                <a:ea typeface="Microsoft YaHei" panose="020B0503020204020204" pitchFamily="34" charset="-122"/>
              </a:endParaRPr>
            </a:p>
          </p:txBody>
        </p:sp>
      </p:grpSp>
      <p:sp>
        <p:nvSpPr>
          <p:cNvPr id="62" name="文本框 61"/>
          <p:cNvSpPr txBox="1"/>
          <p:nvPr/>
        </p:nvSpPr>
        <p:spPr>
          <a:xfrm>
            <a:off x="6340788" y="2660118"/>
            <a:ext cx="4063480" cy="1477328"/>
          </a:xfrm>
          <a:prstGeom prst="rect">
            <a:avLst/>
          </a:prstGeom>
          <a:noFill/>
        </p:spPr>
        <p:txBody>
          <a:bodyPr wrap="square" rtlCol="0">
            <a:spAutoFit/>
          </a:bodyPr>
          <a:lstStyle/>
          <a:p>
            <a:pPr>
              <a:lnSpc>
                <a:spcPct val="150000"/>
              </a:lnSpc>
            </a:pPr>
            <a:r>
              <a:rPr lang="zh-CN" altLang="en-US" b="1" kern="0" dirty="0">
                <a:solidFill>
                  <a:srgbClr val="0070C0"/>
                </a:solidFill>
                <a:latin typeface="Microsoft YaHei" panose="020B0503020204020204" pitchFamily="34" charset="-122"/>
                <a:ea typeface="Microsoft YaHei" panose="020B0503020204020204" pitchFamily="34" charset="-122"/>
              </a:rPr>
              <a:t>高效篡改校验算法：</a:t>
            </a:r>
            <a:endParaRPr lang="en-US" altLang="zh-CN" b="1" kern="0" dirty="0">
              <a:solidFill>
                <a:srgbClr val="0070C0"/>
              </a:solidFill>
              <a:latin typeface="Microsoft YaHei" panose="020B0503020204020204" pitchFamily="34" charset="-122"/>
              <a:ea typeface="Microsoft YaHei" panose="020B0503020204020204" pitchFamily="34" charset="-122"/>
            </a:endParaRPr>
          </a:p>
          <a:p>
            <a:pPr>
              <a:lnSpc>
                <a:spcPct val="150000"/>
              </a:lnSpc>
            </a:pPr>
            <a:r>
              <a:rPr lang="en-US" altLang="zh-CN" sz="1400" kern="0" dirty="0" err="1">
                <a:solidFill>
                  <a:schemeClr val="bg1"/>
                </a:solidFill>
                <a:latin typeface="Microsoft YaHei" panose="020B0503020204020204" pitchFamily="34" charset="-122"/>
                <a:ea typeface="Microsoft YaHei" panose="020B0503020204020204" pitchFamily="34" charset="-122"/>
              </a:rPr>
              <a:t>openGauss</a:t>
            </a:r>
            <a:r>
              <a:rPr lang="zh-CN" altLang="en-US" sz="1400" kern="0" dirty="0">
                <a:solidFill>
                  <a:schemeClr val="bg1"/>
                </a:solidFill>
                <a:latin typeface="Microsoft YaHei" panose="020B0503020204020204" pitchFamily="34" charset="-122"/>
                <a:ea typeface="Microsoft YaHei" panose="020B0503020204020204" pitchFamily="34" charset="-122"/>
              </a:rPr>
              <a:t>内置高性能账本校验算法，高效校验本地数据一致性、快速校验其余节点操作的有效性。</a:t>
            </a:r>
            <a:endParaRPr lang="zh-CN" altLang="en-US" sz="1400" dirty="0">
              <a:solidFill>
                <a:schemeClr val="bg1"/>
              </a:solidFill>
            </a:endParaRPr>
          </a:p>
        </p:txBody>
      </p:sp>
      <p:sp>
        <p:nvSpPr>
          <p:cNvPr id="63" name="圆角矩形 62"/>
          <p:cNvSpPr/>
          <p:nvPr/>
        </p:nvSpPr>
        <p:spPr bwMode="auto">
          <a:xfrm>
            <a:off x="1277877" y="2133155"/>
            <a:ext cx="9034943" cy="3686520"/>
          </a:xfrm>
          <a:prstGeom prst="roundRect">
            <a:avLst/>
          </a:prstGeom>
          <a:noFill/>
          <a:ln w="12700" cap="flat" cmpd="sng" algn="ctr">
            <a:solidFill>
              <a:schemeClr val="tx2">
                <a:lumMod val="60000"/>
                <a:lumOff val="40000"/>
              </a:schemeClr>
            </a:solidFill>
            <a:prstDash val="dash"/>
            <a:round/>
            <a:headEnd type="none" w="med" len="med"/>
            <a:tailEnd type="none" w="med" len="med"/>
          </a:ln>
          <a:effectLst/>
        </p:spPr>
        <p:txBody>
          <a:bodyPr vert="horz" wrap="square" lIns="91425" tIns="45712" rIns="91425" bIns="45712" numCol="1" rtlCol="0" anchor="t" anchorCtr="0" compatLnSpc="1">
            <a:noAutofit/>
          </a:bodyPr>
          <a:lstStyle/>
          <a:p>
            <a:pPr defTabSz="878205" eaLnBrk="0" fontAlgn="base" hangingPunct="0">
              <a:spcBef>
                <a:spcPct val="0"/>
              </a:spcBef>
              <a:spcAft>
                <a:spcPct val="0"/>
              </a:spcAft>
            </a:pPr>
            <a:endParaRPr lang="zh-CN" altLang="en-US" sz="1600">
              <a:latin typeface="FrutigerNext LT Regular" pitchFamily="34" charset="0"/>
              <a:ea typeface="MS PGothic" panose="020B0600070205080204" pitchFamily="34" charset="-128"/>
            </a:endParaRPr>
          </a:p>
        </p:txBody>
      </p:sp>
      <p:sp>
        <p:nvSpPr>
          <p:cNvPr id="64" name="圆角矩形 63"/>
          <p:cNvSpPr/>
          <p:nvPr/>
        </p:nvSpPr>
        <p:spPr bwMode="auto">
          <a:xfrm>
            <a:off x="1379794" y="3153625"/>
            <a:ext cx="731318" cy="1428307"/>
          </a:xfrm>
          <a:prstGeom prst="roundRect">
            <a:avLst/>
          </a:prstGeom>
          <a:noFill/>
          <a:ln w="12700" cap="flat" cmpd="sng" algn="ctr">
            <a:solidFill>
              <a:schemeClr val="accent6">
                <a:lumMod val="75000"/>
              </a:schemeClr>
            </a:solidFill>
            <a:prstDash val="sysDash"/>
            <a:round/>
            <a:headEnd type="none" w="med" len="med"/>
            <a:tailEnd type="none" w="med" len="med"/>
          </a:ln>
          <a:effectLst/>
        </p:spPr>
        <p:txBody>
          <a:bodyPr vert="horz" wrap="square" lIns="82274" tIns="41137" rIns="82274" bIns="41137" numCol="1" rtlCol="0" anchor="t" anchorCtr="0" compatLnSpc="1"/>
          <a:lstStyle/>
          <a:p>
            <a:pPr defTabSz="822960"/>
            <a:endParaRPr lang="zh-CN" altLang="en-US" sz="1620">
              <a:ea typeface="SimSun" panose="02010600030101010101" pitchFamily="2" charset="-122"/>
            </a:endParaRPr>
          </a:p>
        </p:txBody>
      </p:sp>
      <p:sp>
        <p:nvSpPr>
          <p:cNvPr id="65" name="Freeform 18"/>
          <p:cNvSpPr>
            <a:spLocks noChangeAspect="1" noEditPoints="1"/>
          </p:cNvSpPr>
          <p:nvPr/>
        </p:nvSpPr>
        <p:spPr bwMode="auto">
          <a:xfrm>
            <a:off x="1447386" y="3305504"/>
            <a:ext cx="563809" cy="425388"/>
          </a:xfrm>
          <a:custGeom>
            <a:avLst/>
            <a:gdLst/>
            <a:ahLst/>
            <a:cxnLst>
              <a:cxn ang="0">
                <a:pos x="354" y="18"/>
              </a:cxn>
              <a:cxn ang="0">
                <a:pos x="442" y="110"/>
              </a:cxn>
              <a:cxn ang="0">
                <a:pos x="476" y="114"/>
              </a:cxn>
              <a:cxn ang="0">
                <a:pos x="536" y="142"/>
              </a:cxn>
              <a:cxn ang="0">
                <a:pos x="576" y="196"/>
              </a:cxn>
              <a:cxn ang="0">
                <a:pos x="588" y="250"/>
              </a:cxn>
              <a:cxn ang="0">
                <a:pos x="554" y="340"/>
              </a:cxn>
              <a:cxn ang="0">
                <a:pos x="516" y="354"/>
              </a:cxn>
              <a:cxn ang="0">
                <a:pos x="508" y="272"/>
              </a:cxn>
              <a:cxn ang="0">
                <a:pos x="464" y="208"/>
              </a:cxn>
              <a:cxn ang="0">
                <a:pos x="412" y="178"/>
              </a:cxn>
              <a:cxn ang="0">
                <a:pos x="316" y="200"/>
              </a:cxn>
              <a:cxn ang="0">
                <a:pos x="248" y="212"/>
              </a:cxn>
              <a:cxn ang="0">
                <a:pos x="208" y="274"/>
              </a:cxn>
              <a:cxn ang="0">
                <a:pos x="224" y="340"/>
              </a:cxn>
              <a:cxn ang="0">
                <a:pos x="116" y="390"/>
              </a:cxn>
              <a:cxn ang="0">
                <a:pos x="34" y="356"/>
              </a:cxn>
              <a:cxn ang="0">
                <a:pos x="0" y="274"/>
              </a:cxn>
              <a:cxn ang="0">
                <a:pos x="28" y="198"/>
              </a:cxn>
              <a:cxn ang="0">
                <a:pos x="98" y="158"/>
              </a:cxn>
              <a:cxn ang="0">
                <a:pos x="124" y="82"/>
              </a:cxn>
              <a:cxn ang="0">
                <a:pos x="182" y="26"/>
              </a:cxn>
              <a:cxn ang="0">
                <a:pos x="258" y="0"/>
              </a:cxn>
              <a:cxn ang="0">
                <a:pos x="476" y="246"/>
              </a:cxn>
              <a:cxn ang="0">
                <a:pos x="502" y="332"/>
              </a:cxn>
              <a:cxn ang="0">
                <a:pos x="456" y="432"/>
              </a:cxn>
              <a:cxn ang="0">
                <a:pos x="356" y="448"/>
              </a:cxn>
              <a:cxn ang="0">
                <a:pos x="316" y="440"/>
              </a:cxn>
              <a:cxn ang="0">
                <a:pos x="228" y="390"/>
              </a:cxn>
              <a:cxn ang="0">
                <a:pos x="218" y="302"/>
              </a:cxn>
              <a:cxn ang="0">
                <a:pos x="260" y="222"/>
              </a:cxn>
              <a:cxn ang="0">
                <a:pos x="362" y="184"/>
              </a:cxn>
              <a:cxn ang="0">
                <a:pos x="444" y="244"/>
              </a:cxn>
              <a:cxn ang="0">
                <a:pos x="402" y="282"/>
              </a:cxn>
              <a:cxn ang="0">
                <a:pos x="420" y="326"/>
              </a:cxn>
              <a:cxn ang="0">
                <a:pos x="402" y="372"/>
              </a:cxn>
              <a:cxn ang="0">
                <a:pos x="360" y="390"/>
              </a:cxn>
              <a:cxn ang="0">
                <a:pos x="314" y="372"/>
              </a:cxn>
              <a:cxn ang="0">
                <a:pos x="296" y="328"/>
              </a:cxn>
              <a:cxn ang="0">
                <a:pos x="314" y="284"/>
              </a:cxn>
              <a:cxn ang="0">
                <a:pos x="358" y="264"/>
              </a:cxn>
              <a:cxn ang="0">
                <a:pos x="396" y="320"/>
              </a:cxn>
              <a:cxn ang="0">
                <a:pos x="380" y="296"/>
              </a:cxn>
              <a:cxn ang="0">
                <a:pos x="350" y="290"/>
              </a:cxn>
              <a:cxn ang="0">
                <a:pos x="326" y="306"/>
              </a:cxn>
              <a:cxn ang="0">
                <a:pos x="320" y="336"/>
              </a:cxn>
              <a:cxn ang="0">
                <a:pos x="338" y="360"/>
              </a:cxn>
              <a:cxn ang="0">
                <a:pos x="366" y="366"/>
              </a:cxn>
              <a:cxn ang="0">
                <a:pos x="390" y="348"/>
              </a:cxn>
              <a:cxn ang="0">
                <a:pos x="396" y="320"/>
              </a:cxn>
              <a:cxn ang="0">
                <a:pos x="418" y="288"/>
              </a:cxn>
              <a:cxn ang="0">
                <a:pos x="426" y="354"/>
              </a:cxn>
              <a:cxn ang="0">
                <a:pos x="386" y="394"/>
              </a:cxn>
              <a:cxn ang="0">
                <a:pos x="318" y="388"/>
              </a:cxn>
              <a:cxn ang="0">
                <a:pos x="288" y="342"/>
              </a:cxn>
              <a:cxn ang="0">
                <a:pos x="298" y="288"/>
              </a:cxn>
              <a:cxn ang="0">
                <a:pos x="358" y="256"/>
              </a:cxn>
            </a:cxnLst>
            <a:rect l="0" t="0" r="r" b="b"/>
            <a:pathLst>
              <a:path w="588" h="470">
                <a:moveTo>
                  <a:pt x="276" y="0"/>
                </a:moveTo>
                <a:lnTo>
                  <a:pt x="276" y="0"/>
                </a:lnTo>
                <a:lnTo>
                  <a:pt x="304" y="2"/>
                </a:lnTo>
                <a:lnTo>
                  <a:pt x="330" y="8"/>
                </a:lnTo>
                <a:lnTo>
                  <a:pt x="354" y="18"/>
                </a:lnTo>
                <a:lnTo>
                  <a:pt x="376" y="30"/>
                </a:lnTo>
                <a:lnTo>
                  <a:pt x="396" y="46"/>
                </a:lnTo>
                <a:lnTo>
                  <a:pt x="414" y="66"/>
                </a:lnTo>
                <a:lnTo>
                  <a:pt x="430" y="88"/>
                </a:lnTo>
                <a:lnTo>
                  <a:pt x="442" y="110"/>
                </a:lnTo>
                <a:lnTo>
                  <a:pt x="442" y="110"/>
                </a:lnTo>
                <a:lnTo>
                  <a:pt x="448" y="110"/>
                </a:lnTo>
                <a:lnTo>
                  <a:pt x="448" y="110"/>
                </a:lnTo>
                <a:lnTo>
                  <a:pt x="462" y="112"/>
                </a:lnTo>
                <a:lnTo>
                  <a:pt x="476" y="114"/>
                </a:lnTo>
                <a:lnTo>
                  <a:pt x="490" y="116"/>
                </a:lnTo>
                <a:lnTo>
                  <a:pt x="502" y="122"/>
                </a:lnTo>
                <a:lnTo>
                  <a:pt x="514" y="128"/>
                </a:lnTo>
                <a:lnTo>
                  <a:pt x="526" y="134"/>
                </a:lnTo>
                <a:lnTo>
                  <a:pt x="536" y="142"/>
                </a:lnTo>
                <a:lnTo>
                  <a:pt x="546" y="152"/>
                </a:lnTo>
                <a:lnTo>
                  <a:pt x="556" y="162"/>
                </a:lnTo>
                <a:lnTo>
                  <a:pt x="564" y="172"/>
                </a:lnTo>
                <a:lnTo>
                  <a:pt x="570" y="184"/>
                </a:lnTo>
                <a:lnTo>
                  <a:pt x="576" y="196"/>
                </a:lnTo>
                <a:lnTo>
                  <a:pt x="582" y="208"/>
                </a:lnTo>
                <a:lnTo>
                  <a:pt x="584" y="222"/>
                </a:lnTo>
                <a:lnTo>
                  <a:pt x="586" y="236"/>
                </a:lnTo>
                <a:lnTo>
                  <a:pt x="588" y="250"/>
                </a:lnTo>
                <a:lnTo>
                  <a:pt x="588" y="250"/>
                </a:lnTo>
                <a:lnTo>
                  <a:pt x="586" y="270"/>
                </a:lnTo>
                <a:lnTo>
                  <a:pt x="582" y="290"/>
                </a:lnTo>
                <a:lnTo>
                  <a:pt x="576" y="308"/>
                </a:lnTo>
                <a:lnTo>
                  <a:pt x="566" y="324"/>
                </a:lnTo>
                <a:lnTo>
                  <a:pt x="554" y="340"/>
                </a:lnTo>
                <a:lnTo>
                  <a:pt x="542" y="354"/>
                </a:lnTo>
                <a:lnTo>
                  <a:pt x="526" y="366"/>
                </a:lnTo>
                <a:lnTo>
                  <a:pt x="510" y="376"/>
                </a:lnTo>
                <a:lnTo>
                  <a:pt x="510" y="376"/>
                </a:lnTo>
                <a:lnTo>
                  <a:pt x="516" y="354"/>
                </a:lnTo>
                <a:lnTo>
                  <a:pt x="518" y="332"/>
                </a:lnTo>
                <a:lnTo>
                  <a:pt x="518" y="318"/>
                </a:lnTo>
                <a:lnTo>
                  <a:pt x="492" y="314"/>
                </a:lnTo>
                <a:lnTo>
                  <a:pt x="486" y="286"/>
                </a:lnTo>
                <a:lnTo>
                  <a:pt x="508" y="272"/>
                </a:lnTo>
                <a:lnTo>
                  <a:pt x="502" y="258"/>
                </a:lnTo>
                <a:lnTo>
                  <a:pt x="502" y="258"/>
                </a:lnTo>
                <a:lnTo>
                  <a:pt x="490" y="238"/>
                </a:lnTo>
                <a:lnTo>
                  <a:pt x="474" y="218"/>
                </a:lnTo>
                <a:lnTo>
                  <a:pt x="464" y="208"/>
                </a:lnTo>
                <a:lnTo>
                  <a:pt x="444" y="224"/>
                </a:lnTo>
                <a:lnTo>
                  <a:pt x="418" y="208"/>
                </a:lnTo>
                <a:lnTo>
                  <a:pt x="426" y="182"/>
                </a:lnTo>
                <a:lnTo>
                  <a:pt x="412" y="178"/>
                </a:lnTo>
                <a:lnTo>
                  <a:pt x="412" y="178"/>
                </a:lnTo>
                <a:lnTo>
                  <a:pt x="388" y="170"/>
                </a:lnTo>
                <a:lnTo>
                  <a:pt x="362" y="168"/>
                </a:lnTo>
                <a:lnTo>
                  <a:pt x="348" y="168"/>
                </a:lnTo>
                <a:lnTo>
                  <a:pt x="346" y="194"/>
                </a:lnTo>
                <a:lnTo>
                  <a:pt x="316" y="200"/>
                </a:lnTo>
                <a:lnTo>
                  <a:pt x="302" y="178"/>
                </a:lnTo>
                <a:lnTo>
                  <a:pt x="290" y="184"/>
                </a:lnTo>
                <a:lnTo>
                  <a:pt x="290" y="184"/>
                </a:lnTo>
                <a:lnTo>
                  <a:pt x="268" y="196"/>
                </a:lnTo>
                <a:lnTo>
                  <a:pt x="248" y="212"/>
                </a:lnTo>
                <a:lnTo>
                  <a:pt x="238" y="222"/>
                </a:lnTo>
                <a:lnTo>
                  <a:pt x="254" y="242"/>
                </a:lnTo>
                <a:lnTo>
                  <a:pt x="238" y="268"/>
                </a:lnTo>
                <a:lnTo>
                  <a:pt x="212" y="260"/>
                </a:lnTo>
                <a:lnTo>
                  <a:pt x="208" y="274"/>
                </a:lnTo>
                <a:lnTo>
                  <a:pt x="208" y="274"/>
                </a:lnTo>
                <a:lnTo>
                  <a:pt x="202" y="298"/>
                </a:lnTo>
                <a:lnTo>
                  <a:pt x="198" y="322"/>
                </a:lnTo>
                <a:lnTo>
                  <a:pt x="198" y="338"/>
                </a:lnTo>
                <a:lnTo>
                  <a:pt x="224" y="340"/>
                </a:lnTo>
                <a:lnTo>
                  <a:pt x="230" y="370"/>
                </a:lnTo>
                <a:lnTo>
                  <a:pt x="208" y="382"/>
                </a:lnTo>
                <a:lnTo>
                  <a:pt x="212" y="390"/>
                </a:lnTo>
                <a:lnTo>
                  <a:pt x="116" y="390"/>
                </a:lnTo>
                <a:lnTo>
                  <a:pt x="116" y="390"/>
                </a:lnTo>
                <a:lnTo>
                  <a:pt x="104" y="390"/>
                </a:lnTo>
                <a:lnTo>
                  <a:pt x="94" y="388"/>
                </a:lnTo>
                <a:lnTo>
                  <a:pt x="72" y="380"/>
                </a:lnTo>
                <a:lnTo>
                  <a:pt x="52" y="370"/>
                </a:lnTo>
                <a:lnTo>
                  <a:pt x="34" y="356"/>
                </a:lnTo>
                <a:lnTo>
                  <a:pt x="20" y="338"/>
                </a:lnTo>
                <a:lnTo>
                  <a:pt x="10" y="318"/>
                </a:lnTo>
                <a:lnTo>
                  <a:pt x="4" y="296"/>
                </a:lnTo>
                <a:lnTo>
                  <a:pt x="2" y="286"/>
                </a:lnTo>
                <a:lnTo>
                  <a:pt x="0" y="274"/>
                </a:lnTo>
                <a:lnTo>
                  <a:pt x="0" y="274"/>
                </a:lnTo>
                <a:lnTo>
                  <a:pt x="2" y="252"/>
                </a:lnTo>
                <a:lnTo>
                  <a:pt x="8" y="232"/>
                </a:lnTo>
                <a:lnTo>
                  <a:pt x="16" y="214"/>
                </a:lnTo>
                <a:lnTo>
                  <a:pt x="28" y="198"/>
                </a:lnTo>
                <a:lnTo>
                  <a:pt x="42" y="184"/>
                </a:lnTo>
                <a:lnTo>
                  <a:pt x="60" y="172"/>
                </a:lnTo>
                <a:lnTo>
                  <a:pt x="78" y="164"/>
                </a:lnTo>
                <a:lnTo>
                  <a:pt x="98" y="158"/>
                </a:lnTo>
                <a:lnTo>
                  <a:pt x="98" y="158"/>
                </a:lnTo>
                <a:lnTo>
                  <a:pt x="100" y="142"/>
                </a:lnTo>
                <a:lnTo>
                  <a:pt x="104" y="126"/>
                </a:lnTo>
                <a:lnTo>
                  <a:pt x="110" y="110"/>
                </a:lnTo>
                <a:lnTo>
                  <a:pt x="116" y="96"/>
                </a:lnTo>
                <a:lnTo>
                  <a:pt x="124" y="82"/>
                </a:lnTo>
                <a:lnTo>
                  <a:pt x="134" y="70"/>
                </a:lnTo>
                <a:lnTo>
                  <a:pt x="144" y="56"/>
                </a:lnTo>
                <a:lnTo>
                  <a:pt x="156" y="46"/>
                </a:lnTo>
                <a:lnTo>
                  <a:pt x="168" y="36"/>
                </a:lnTo>
                <a:lnTo>
                  <a:pt x="182" y="26"/>
                </a:lnTo>
                <a:lnTo>
                  <a:pt x="196" y="18"/>
                </a:lnTo>
                <a:lnTo>
                  <a:pt x="210" y="12"/>
                </a:lnTo>
                <a:lnTo>
                  <a:pt x="226" y="6"/>
                </a:lnTo>
                <a:lnTo>
                  <a:pt x="242" y="2"/>
                </a:lnTo>
                <a:lnTo>
                  <a:pt x="258" y="0"/>
                </a:lnTo>
                <a:lnTo>
                  <a:pt x="276" y="0"/>
                </a:lnTo>
                <a:lnTo>
                  <a:pt x="276" y="0"/>
                </a:lnTo>
                <a:close/>
                <a:moveTo>
                  <a:pt x="462" y="228"/>
                </a:moveTo>
                <a:lnTo>
                  <a:pt x="462" y="228"/>
                </a:lnTo>
                <a:lnTo>
                  <a:pt x="476" y="246"/>
                </a:lnTo>
                <a:lnTo>
                  <a:pt x="488" y="266"/>
                </a:lnTo>
                <a:lnTo>
                  <a:pt x="468" y="278"/>
                </a:lnTo>
                <a:lnTo>
                  <a:pt x="480" y="328"/>
                </a:lnTo>
                <a:lnTo>
                  <a:pt x="502" y="332"/>
                </a:lnTo>
                <a:lnTo>
                  <a:pt x="502" y="332"/>
                </a:lnTo>
                <a:lnTo>
                  <a:pt x="500" y="354"/>
                </a:lnTo>
                <a:lnTo>
                  <a:pt x="494" y="376"/>
                </a:lnTo>
                <a:lnTo>
                  <a:pt x="472" y="370"/>
                </a:lnTo>
                <a:lnTo>
                  <a:pt x="442" y="414"/>
                </a:lnTo>
                <a:lnTo>
                  <a:pt x="456" y="432"/>
                </a:lnTo>
                <a:lnTo>
                  <a:pt x="456" y="432"/>
                </a:lnTo>
                <a:lnTo>
                  <a:pt x="440" y="446"/>
                </a:lnTo>
                <a:lnTo>
                  <a:pt x="420" y="456"/>
                </a:lnTo>
                <a:lnTo>
                  <a:pt x="408" y="438"/>
                </a:lnTo>
                <a:lnTo>
                  <a:pt x="356" y="448"/>
                </a:lnTo>
                <a:lnTo>
                  <a:pt x="354" y="470"/>
                </a:lnTo>
                <a:lnTo>
                  <a:pt x="354" y="470"/>
                </a:lnTo>
                <a:lnTo>
                  <a:pt x="332" y="468"/>
                </a:lnTo>
                <a:lnTo>
                  <a:pt x="310" y="462"/>
                </a:lnTo>
                <a:lnTo>
                  <a:pt x="316" y="440"/>
                </a:lnTo>
                <a:lnTo>
                  <a:pt x="272" y="412"/>
                </a:lnTo>
                <a:lnTo>
                  <a:pt x="254" y="426"/>
                </a:lnTo>
                <a:lnTo>
                  <a:pt x="254" y="426"/>
                </a:lnTo>
                <a:lnTo>
                  <a:pt x="240" y="408"/>
                </a:lnTo>
                <a:lnTo>
                  <a:pt x="228" y="390"/>
                </a:lnTo>
                <a:lnTo>
                  <a:pt x="248" y="378"/>
                </a:lnTo>
                <a:lnTo>
                  <a:pt x="238" y="326"/>
                </a:lnTo>
                <a:lnTo>
                  <a:pt x="214" y="324"/>
                </a:lnTo>
                <a:lnTo>
                  <a:pt x="214" y="324"/>
                </a:lnTo>
                <a:lnTo>
                  <a:pt x="218" y="302"/>
                </a:lnTo>
                <a:lnTo>
                  <a:pt x="222" y="280"/>
                </a:lnTo>
                <a:lnTo>
                  <a:pt x="246" y="286"/>
                </a:lnTo>
                <a:lnTo>
                  <a:pt x="274" y="240"/>
                </a:lnTo>
                <a:lnTo>
                  <a:pt x="260" y="222"/>
                </a:lnTo>
                <a:lnTo>
                  <a:pt x="260" y="222"/>
                </a:lnTo>
                <a:lnTo>
                  <a:pt x="278" y="208"/>
                </a:lnTo>
                <a:lnTo>
                  <a:pt x="296" y="198"/>
                </a:lnTo>
                <a:lnTo>
                  <a:pt x="308" y="218"/>
                </a:lnTo>
                <a:lnTo>
                  <a:pt x="360" y="206"/>
                </a:lnTo>
                <a:lnTo>
                  <a:pt x="362" y="184"/>
                </a:lnTo>
                <a:lnTo>
                  <a:pt x="362" y="184"/>
                </a:lnTo>
                <a:lnTo>
                  <a:pt x="384" y="186"/>
                </a:lnTo>
                <a:lnTo>
                  <a:pt x="406" y="192"/>
                </a:lnTo>
                <a:lnTo>
                  <a:pt x="400" y="214"/>
                </a:lnTo>
                <a:lnTo>
                  <a:pt x="444" y="244"/>
                </a:lnTo>
                <a:lnTo>
                  <a:pt x="462" y="228"/>
                </a:lnTo>
                <a:lnTo>
                  <a:pt x="462" y="228"/>
                </a:lnTo>
                <a:close/>
                <a:moveTo>
                  <a:pt x="392" y="274"/>
                </a:moveTo>
                <a:lnTo>
                  <a:pt x="392" y="274"/>
                </a:lnTo>
                <a:lnTo>
                  <a:pt x="402" y="282"/>
                </a:lnTo>
                <a:lnTo>
                  <a:pt x="410" y="292"/>
                </a:lnTo>
                <a:lnTo>
                  <a:pt x="416" y="304"/>
                </a:lnTo>
                <a:lnTo>
                  <a:pt x="420" y="314"/>
                </a:lnTo>
                <a:lnTo>
                  <a:pt x="420" y="314"/>
                </a:lnTo>
                <a:lnTo>
                  <a:pt x="420" y="326"/>
                </a:lnTo>
                <a:lnTo>
                  <a:pt x="420" y="338"/>
                </a:lnTo>
                <a:lnTo>
                  <a:pt x="416" y="350"/>
                </a:lnTo>
                <a:lnTo>
                  <a:pt x="410" y="362"/>
                </a:lnTo>
                <a:lnTo>
                  <a:pt x="410" y="362"/>
                </a:lnTo>
                <a:lnTo>
                  <a:pt x="402" y="372"/>
                </a:lnTo>
                <a:lnTo>
                  <a:pt x="394" y="380"/>
                </a:lnTo>
                <a:lnTo>
                  <a:pt x="382" y="386"/>
                </a:lnTo>
                <a:lnTo>
                  <a:pt x="372" y="388"/>
                </a:lnTo>
                <a:lnTo>
                  <a:pt x="372" y="388"/>
                </a:lnTo>
                <a:lnTo>
                  <a:pt x="360" y="390"/>
                </a:lnTo>
                <a:lnTo>
                  <a:pt x="348" y="388"/>
                </a:lnTo>
                <a:lnTo>
                  <a:pt x="336" y="386"/>
                </a:lnTo>
                <a:lnTo>
                  <a:pt x="324" y="380"/>
                </a:lnTo>
                <a:lnTo>
                  <a:pt x="324" y="380"/>
                </a:lnTo>
                <a:lnTo>
                  <a:pt x="314" y="372"/>
                </a:lnTo>
                <a:lnTo>
                  <a:pt x="306" y="362"/>
                </a:lnTo>
                <a:lnTo>
                  <a:pt x="300" y="352"/>
                </a:lnTo>
                <a:lnTo>
                  <a:pt x="298" y="340"/>
                </a:lnTo>
                <a:lnTo>
                  <a:pt x="298" y="340"/>
                </a:lnTo>
                <a:lnTo>
                  <a:pt x="296" y="328"/>
                </a:lnTo>
                <a:lnTo>
                  <a:pt x="296" y="316"/>
                </a:lnTo>
                <a:lnTo>
                  <a:pt x="300" y="304"/>
                </a:lnTo>
                <a:lnTo>
                  <a:pt x="306" y="294"/>
                </a:lnTo>
                <a:lnTo>
                  <a:pt x="306" y="294"/>
                </a:lnTo>
                <a:lnTo>
                  <a:pt x="314" y="284"/>
                </a:lnTo>
                <a:lnTo>
                  <a:pt x="324" y="276"/>
                </a:lnTo>
                <a:lnTo>
                  <a:pt x="334" y="270"/>
                </a:lnTo>
                <a:lnTo>
                  <a:pt x="346" y="266"/>
                </a:lnTo>
                <a:lnTo>
                  <a:pt x="346" y="266"/>
                </a:lnTo>
                <a:lnTo>
                  <a:pt x="358" y="264"/>
                </a:lnTo>
                <a:lnTo>
                  <a:pt x="370" y="266"/>
                </a:lnTo>
                <a:lnTo>
                  <a:pt x="382" y="270"/>
                </a:lnTo>
                <a:lnTo>
                  <a:pt x="392" y="274"/>
                </a:lnTo>
                <a:lnTo>
                  <a:pt x="392" y="274"/>
                </a:lnTo>
                <a:close/>
                <a:moveTo>
                  <a:pt x="396" y="320"/>
                </a:moveTo>
                <a:lnTo>
                  <a:pt x="396" y="320"/>
                </a:lnTo>
                <a:lnTo>
                  <a:pt x="394" y="312"/>
                </a:lnTo>
                <a:lnTo>
                  <a:pt x="390" y="306"/>
                </a:lnTo>
                <a:lnTo>
                  <a:pt x="386" y="300"/>
                </a:lnTo>
                <a:lnTo>
                  <a:pt x="380" y="296"/>
                </a:lnTo>
                <a:lnTo>
                  <a:pt x="380" y="296"/>
                </a:lnTo>
                <a:lnTo>
                  <a:pt x="372" y="292"/>
                </a:lnTo>
                <a:lnTo>
                  <a:pt x="366" y="290"/>
                </a:lnTo>
                <a:lnTo>
                  <a:pt x="358" y="288"/>
                </a:lnTo>
                <a:lnTo>
                  <a:pt x="350" y="290"/>
                </a:lnTo>
                <a:lnTo>
                  <a:pt x="350" y="290"/>
                </a:lnTo>
                <a:lnTo>
                  <a:pt x="344" y="292"/>
                </a:lnTo>
                <a:lnTo>
                  <a:pt x="336" y="296"/>
                </a:lnTo>
                <a:lnTo>
                  <a:pt x="330" y="300"/>
                </a:lnTo>
                <a:lnTo>
                  <a:pt x="326" y="306"/>
                </a:lnTo>
                <a:lnTo>
                  <a:pt x="326" y="306"/>
                </a:lnTo>
                <a:lnTo>
                  <a:pt x="322" y="314"/>
                </a:lnTo>
                <a:lnTo>
                  <a:pt x="320" y="320"/>
                </a:lnTo>
                <a:lnTo>
                  <a:pt x="320" y="328"/>
                </a:lnTo>
                <a:lnTo>
                  <a:pt x="320" y="336"/>
                </a:lnTo>
                <a:lnTo>
                  <a:pt x="320" y="336"/>
                </a:lnTo>
                <a:lnTo>
                  <a:pt x="322" y="342"/>
                </a:lnTo>
                <a:lnTo>
                  <a:pt x="326" y="348"/>
                </a:lnTo>
                <a:lnTo>
                  <a:pt x="332" y="354"/>
                </a:lnTo>
                <a:lnTo>
                  <a:pt x="338" y="360"/>
                </a:lnTo>
                <a:lnTo>
                  <a:pt x="338" y="360"/>
                </a:lnTo>
                <a:lnTo>
                  <a:pt x="344" y="364"/>
                </a:lnTo>
                <a:lnTo>
                  <a:pt x="352" y="366"/>
                </a:lnTo>
                <a:lnTo>
                  <a:pt x="358" y="366"/>
                </a:lnTo>
                <a:lnTo>
                  <a:pt x="366" y="366"/>
                </a:lnTo>
                <a:lnTo>
                  <a:pt x="366" y="366"/>
                </a:lnTo>
                <a:lnTo>
                  <a:pt x="374" y="362"/>
                </a:lnTo>
                <a:lnTo>
                  <a:pt x="380" y="360"/>
                </a:lnTo>
                <a:lnTo>
                  <a:pt x="386" y="354"/>
                </a:lnTo>
                <a:lnTo>
                  <a:pt x="390" y="348"/>
                </a:lnTo>
                <a:lnTo>
                  <a:pt x="390" y="348"/>
                </a:lnTo>
                <a:lnTo>
                  <a:pt x="394" y="342"/>
                </a:lnTo>
                <a:lnTo>
                  <a:pt x="396" y="334"/>
                </a:lnTo>
                <a:lnTo>
                  <a:pt x="396" y="326"/>
                </a:lnTo>
                <a:lnTo>
                  <a:pt x="396" y="320"/>
                </a:lnTo>
                <a:lnTo>
                  <a:pt x="396" y="320"/>
                </a:lnTo>
                <a:close/>
                <a:moveTo>
                  <a:pt x="398" y="268"/>
                </a:moveTo>
                <a:lnTo>
                  <a:pt x="398" y="268"/>
                </a:lnTo>
                <a:lnTo>
                  <a:pt x="408" y="276"/>
                </a:lnTo>
                <a:lnTo>
                  <a:pt x="418" y="288"/>
                </a:lnTo>
                <a:lnTo>
                  <a:pt x="424" y="300"/>
                </a:lnTo>
                <a:lnTo>
                  <a:pt x="428" y="312"/>
                </a:lnTo>
                <a:lnTo>
                  <a:pt x="430" y="326"/>
                </a:lnTo>
                <a:lnTo>
                  <a:pt x="430" y="340"/>
                </a:lnTo>
                <a:lnTo>
                  <a:pt x="426" y="354"/>
                </a:lnTo>
                <a:lnTo>
                  <a:pt x="418" y="366"/>
                </a:lnTo>
                <a:lnTo>
                  <a:pt x="418" y="366"/>
                </a:lnTo>
                <a:lnTo>
                  <a:pt x="410" y="378"/>
                </a:lnTo>
                <a:lnTo>
                  <a:pt x="398" y="388"/>
                </a:lnTo>
                <a:lnTo>
                  <a:pt x="386" y="394"/>
                </a:lnTo>
                <a:lnTo>
                  <a:pt x="374" y="398"/>
                </a:lnTo>
                <a:lnTo>
                  <a:pt x="360" y="400"/>
                </a:lnTo>
                <a:lnTo>
                  <a:pt x="346" y="398"/>
                </a:lnTo>
                <a:lnTo>
                  <a:pt x="332" y="394"/>
                </a:lnTo>
                <a:lnTo>
                  <a:pt x="318" y="388"/>
                </a:lnTo>
                <a:lnTo>
                  <a:pt x="318" y="388"/>
                </a:lnTo>
                <a:lnTo>
                  <a:pt x="308" y="378"/>
                </a:lnTo>
                <a:lnTo>
                  <a:pt x="298" y="368"/>
                </a:lnTo>
                <a:lnTo>
                  <a:pt x="292" y="356"/>
                </a:lnTo>
                <a:lnTo>
                  <a:pt x="288" y="342"/>
                </a:lnTo>
                <a:lnTo>
                  <a:pt x="286" y="328"/>
                </a:lnTo>
                <a:lnTo>
                  <a:pt x="288" y="314"/>
                </a:lnTo>
                <a:lnTo>
                  <a:pt x="292" y="302"/>
                </a:lnTo>
                <a:lnTo>
                  <a:pt x="298" y="288"/>
                </a:lnTo>
                <a:lnTo>
                  <a:pt x="298" y="288"/>
                </a:lnTo>
                <a:lnTo>
                  <a:pt x="308" y="276"/>
                </a:lnTo>
                <a:lnTo>
                  <a:pt x="318" y="268"/>
                </a:lnTo>
                <a:lnTo>
                  <a:pt x="330" y="262"/>
                </a:lnTo>
                <a:lnTo>
                  <a:pt x="344" y="256"/>
                </a:lnTo>
                <a:lnTo>
                  <a:pt x="358" y="256"/>
                </a:lnTo>
                <a:lnTo>
                  <a:pt x="370" y="256"/>
                </a:lnTo>
                <a:lnTo>
                  <a:pt x="384" y="260"/>
                </a:lnTo>
                <a:lnTo>
                  <a:pt x="398" y="268"/>
                </a:lnTo>
                <a:lnTo>
                  <a:pt x="398" y="268"/>
                </a:lnTo>
                <a:close/>
              </a:path>
            </a:pathLst>
          </a:custGeom>
          <a:solidFill>
            <a:srgbClr val="0070C0"/>
          </a:solidFill>
          <a:ln w="9525">
            <a:solidFill>
              <a:schemeClr val="bg2">
                <a:lumMod val="40000"/>
                <a:lumOff val="60000"/>
              </a:schemeClr>
            </a:solidFill>
            <a:round/>
          </a:ln>
          <a:effectLst>
            <a:outerShdw blurRad="50800" dist="38100" dir="2700000" algn="tl" rotWithShape="0">
              <a:prstClr val="black">
                <a:alpha val="40000"/>
              </a:prstClr>
            </a:outerShdw>
          </a:effectLst>
        </p:spPr>
        <p:txBody>
          <a:bodyPr vert="horz" wrap="square" lIns="82274" tIns="41137" rIns="82274" bIns="41137" numCol="1" anchor="t" anchorCtr="0" compatLnSpc="1"/>
          <a:lstStyle/>
          <a:p>
            <a:pPr>
              <a:buClrTx/>
              <a:buFontTx/>
              <a:buNone/>
            </a:pPr>
            <a:endParaRPr lang="zh-CN" altLang="en-US">
              <a:solidFill>
                <a:srgbClr val="79F9FF"/>
              </a:solidFill>
              <a:latin typeface="Calibri" panose="020F0502020204030204" charset="0"/>
            </a:endParaRPr>
          </a:p>
        </p:txBody>
      </p:sp>
      <p:sp>
        <p:nvSpPr>
          <p:cNvPr id="66" name="Freeform 30"/>
          <p:cNvSpPr>
            <a:spLocks noEditPoints="1"/>
          </p:cNvSpPr>
          <p:nvPr/>
        </p:nvSpPr>
        <p:spPr bwMode="auto">
          <a:xfrm>
            <a:off x="1495779" y="3787919"/>
            <a:ext cx="467021" cy="534378"/>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rgbClr val="00B050"/>
          </a:solidFill>
          <a:ln w="9525">
            <a:solidFill>
              <a:schemeClr val="bg2">
                <a:lumMod val="40000"/>
                <a:lumOff val="60000"/>
              </a:schemeClr>
            </a:solidFill>
            <a:round/>
          </a:ln>
        </p:spPr>
        <p:txBody>
          <a:bodyPr vert="horz" wrap="square" lIns="91440" tIns="45720" rIns="91440" bIns="45720" numCol="1" anchor="t" anchorCtr="0" compatLnSpc="1"/>
          <a:lstStyle/>
          <a:p>
            <a:endParaRPr lang="zh-CN" altLang="en-US" sz="1600"/>
          </a:p>
        </p:txBody>
      </p:sp>
      <p:sp>
        <p:nvSpPr>
          <p:cNvPr id="67" name="矩形 66"/>
          <p:cNvSpPr/>
          <p:nvPr/>
        </p:nvSpPr>
        <p:spPr>
          <a:xfrm>
            <a:off x="1380679" y="1496835"/>
            <a:ext cx="2781531" cy="348813"/>
          </a:xfrm>
          <a:prstGeom prst="rect">
            <a:avLst/>
          </a:prstGeom>
        </p:spPr>
        <p:txBody>
          <a:bodyPr wrap="none">
            <a:spAutoFit/>
          </a:bodyPr>
          <a:lstStyle/>
          <a:p>
            <a:pPr marL="285750" lvl="1" indent="-285750">
              <a:lnSpc>
                <a:spcPts val="2000"/>
              </a:lnSpc>
              <a:buClr>
                <a:srgbClr val="FFFFFF"/>
              </a:buClr>
              <a:buSzPct val="85000"/>
              <a:buFont typeface="Wingdings" panose="05000000000000000000" pitchFamily="2" charset="2"/>
              <a:buChar char="q"/>
              <a:defRPr/>
            </a:pPr>
            <a:r>
              <a:rPr lang="zh-CN" altLang="en-US" b="1" dirty="0">
                <a:solidFill>
                  <a:srgbClr val="C00000"/>
                </a:solidFill>
                <a:latin typeface="Microsoft YaHei" panose="020B0503020204020204" pitchFamily="34" charset="-122"/>
                <a:ea typeface="Microsoft YaHei" panose="020B0503020204020204" pitchFamily="34" charset="-122"/>
              </a:rPr>
              <a:t>账本数据库部署方案：</a:t>
            </a:r>
            <a:endParaRPr lang="en-US" altLang="zh-CN" b="1" dirty="0">
              <a:solidFill>
                <a:srgbClr val="C00000"/>
              </a:solidFill>
              <a:latin typeface="Microsoft YaHei" panose="020B0503020204020204" pitchFamily="34" charset="-122"/>
              <a:ea typeface="Microsoft YaHei" panose="020B0503020204020204" pitchFamily="34" charset="-122"/>
            </a:endParaRPr>
          </a:p>
        </p:txBody>
      </p:sp>
      <p:sp>
        <p:nvSpPr>
          <p:cNvPr id="68" name="文本框 67"/>
          <p:cNvSpPr txBox="1"/>
          <p:nvPr/>
        </p:nvSpPr>
        <p:spPr>
          <a:xfrm>
            <a:off x="3949904" y="1486653"/>
            <a:ext cx="7291258" cy="369332"/>
          </a:xfrm>
          <a:prstGeom prst="rect">
            <a:avLst/>
          </a:prstGeom>
          <a:noFill/>
        </p:spPr>
        <p:txBody>
          <a:bodyPr wrap="square" rtlCol="0">
            <a:spAutoFit/>
          </a:bodyPr>
          <a:lstStyle/>
          <a:p>
            <a:r>
              <a:rPr lang="zh-CN" altLang="en-US" dirty="0">
                <a:solidFill>
                  <a:schemeClr val="bg1"/>
                </a:solidFill>
                <a:latin typeface="Microsoft YaHei" panose="020B0503020204020204" pitchFamily="34" charset="-122"/>
                <a:ea typeface="Microsoft YaHei" panose="020B0503020204020204" pitchFamily="34" charset="-122"/>
              </a:rPr>
              <a:t>防篡改用户表</a:t>
            </a:r>
            <a:r>
              <a:rPr lang="en-US" altLang="zh-CN" dirty="0">
                <a:solidFill>
                  <a:schemeClr val="bg1"/>
                </a:solidFill>
                <a:latin typeface="Microsoft YaHei" panose="020B0503020204020204" pitchFamily="34" charset="-122"/>
                <a:ea typeface="Microsoft YaHei" panose="020B0503020204020204" pitchFamily="34" charset="-122"/>
              </a:rPr>
              <a:t>+</a:t>
            </a:r>
            <a:r>
              <a:rPr lang="zh-CN" altLang="en-US" dirty="0">
                <a:solidFill>
                  <a:schemeClr val="bg1"/>
                </a:solidFill>
                <a:latin typeface="Microsoft YaHei" panose="020B0503020204020204" pitchFamily="34" charset="-122"/>
                <a:ea typeface="Microsoft YaHei" panose="020B0503020204020204" pitchFamily="34" charset="-122"/>
              </a:rPr>
              <a:t>一致性校验算法</a:t>
            </a:r>
            <a:endParaRPr lang="zh-CN" altLang="en-US"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fontScale="85000" lnSpcReduction="20000"/>
          </a:bodyPr>
          <a:lstStyle/>
          <a:p>
            <a:r>
              <a:rPr lang="en-US" altLang="zh-CN" sz="4600" dirty="0" smtClean="0">
                <a:sym typeface="+mn-lt"/>
              </a:rPr>
              <a:t>openGauss</a:t>
            </a:r>
            <a:r>
              <a:rPr lang="zh-CN" altLang="en-US" sz="4600" dirty="0" smtClean="0">
                <a:sym typeface="+mn-lt"/>
              </a:rPr>
              <a:t>防篡改账本数据库</a:t>
            </a:r>
            <a:endParaRPr lang="zh-CN" altLang="en-US" dirty="0"/>
          </a:p>
        </p:txBody>
      </p:sp>
      <p:sp>
        <p:nvSpPr>
          <p:cNvPr id="69" name="Rectangle 2"/>
          <p:cNvSpPr/>
          <p:nvPr/>
        </p:nvSpPr>
        <p:spPr>
          <a:xfrm>
            <a:off x="0" y="1313958"/>
            <a:ext cx="5951265" cy="1477328"/>
          </a:xfrm>
          <a:prstGeom prst="rect">
            <a:avLst/>
          </a:prstGeom>
        </p:spPr>
        <p:txBody>
          <a:bodyPr wrap="square">
            <a:spAutoFit/>
          </a:bodyPr>
          <a:lstStyle/>
          <a:p>
            <a:pPr marL="647700" lvl="1" indent="-285750" algn="l">
              <a:lnSpc>
                <a:spcPct val="150000"/>
              </a:lnSpc>
              <a:buFont typeface="Arial" panose="020B0604020202020204" pitchFamily="34" charset="0"/>
              <a:buChar char="•"/>
            </a:pPr>
            <a:r>
              <a:rPr lang="zh-CN" altLang="en-US" dirty="0">
                <a:solidFill>
                  <a:srgbClr val="FF0000"/>
                </a:solidFill>
                <a:latin typeface="Microsoft YaHei" panose="020B0503020204020204" pitchFamily="34" charset="-122"/>
                <a:ea typeface="Microsoft YaHei" panose="020B0503020204020204" pitchFamily="34" charset="-122"/>
              </a:rPr>
              <a:t>账本表的使用</a:t>
            </a:r>
            <a:endParaRPr lang="en-US" altLang="zh-CN" dirty="0">
              <a:solidFill>
                <a:srgbClr val="FF0000"/>
              </a:solidFill>
              <a:latin typeface="Microsoft YaHei" panose="020B0503020204020204" pitchFamily="34" charset="-122"/>
              <a:ea typeface="Microsoft YaHei" panose="020B0503020204020204" pitchFamily="34" charset="-122"/>
            </a:endParaRPr>
          </a:p>
          <a:p>
            <a:pPr marL="361950" lvl="1" algn="l">
              <a:lnSpc>
                <a:spcPct val="150000"/>
              </a:lnSpc>
            </a:pPr>
            <a:r>
              <a:rPr lang="zh-CN" altLang="en-US" sz="1400" dirty="0">
                <a:solidFill>
                  <a:schemeClr val="bg1"/>
                </a:solidFill>
                <a:latin typeface="Microsoft YaHei" panose="020B0503020204020204" pitchFamily="34" charset="-122"/>
                <a:ea typeface="Microsoft YaHei" panose="020B0503020204020204" pitchFamily="34" charset="-122"/>
              </a:rPr>
              <a:t>账本表使用与普通表一样，支持全量的增、删、改、查操作，在用户看来，仅仅是普通表多增加了一列</a:t>
            </a:r>
            <a:r>
              <a:rPr lang="en-US" altLang="zh-CN" sz="1400" dirty="0">
                <a:solidFill>
                  <a:schemeClr val="bg1"/>
                </a:solidFill>
                <a:latin typeface="Microsoft YaHei" panose="020B0503020204020204" pitchFamily="34" charset="-122"/>
                <a:ea typeface="Microsoft YaHei" panose="020B0503020204020204" pitchFamily="34" charset="-122"/>
              </a:rPr>
              <a:t>hash</a:t>
            </a:r>
            <a:r>
              <a:rPr lang="zh-CN" altLang="en-US" sz="1400" dirty="0">
                <a:solidFill>
                  <a:schemeClr val="bg1"/>
                </a:solidFill>
                <a:latin typeface="Microsoft YaHei" panose="020B0503020204020204" pitchFamily="34" charset="-122"/>
                <a:ea typeface="Microsoft YaHei" panose="020B0503020204020204" pitchFamily="34" charset="-122"/>
              </a:rPr>
              <a:t>列。用户可以显示的查询每行数据的</a:t>
            </a:r>
            <a:r>
              <a:rPr lang="en-US" altLang="zh-CN" sz="1400" dirty="0">
                <a:solidFill>
                  <a:schemeClr val="bg1"/>
                </a:solidFill>
                <a:latin typeface="Microsoft YaHei" panose="020B0503020204020204" pitchFamily="34" charset="-122"/>
                <a:ea typeface="Microsoft YaHei" panose="020B0503020204020204" pitchFamily="34" charset="-122"/>
              </a:rPr>
              <a:t>hash</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70" name="文本框 69"/>
          <p:cNvSpPr txBox="1"/>
          <p:nvPr/>
        </p:nvSpPr>
        <p:spPr>
          <a:xfrm>
            <a:off x="320014" y="3151289"/>
            <a:ext cx="5640635" cy="2492990"/>
          </a:xfrm>
          <a:prstGeom prst="rect">
            <a:avLst/>
          </a:prstGeom>
          <a:noFill/>
        </p:spPr>
        <p:txBody>
          <a:bodyPr wrap="square" rtlCol="0">
            <a:spAutoFit/>
          </a:bodyPr>
          <a:lstStyle/>
          <a:p>
            <a:r>
              <a:rPr lang="en-US" sz="1200" dirty="0" err="1">
                <a:solidFill>
                  <a:schemeClr val="bg1"/>
                </a:solidFill>
                <a:latin typeface="Cascadia Code SemiLight" panose="020B0609020000020004" pitchFamily="49" charset="0"/>
                <a:cs typeface="Cascadia Code SemiLight" panose="020B0609020000020004" pitchFamily="49" charset="0"/>
              </a:rPr>
              <a:t>db</a:t>
            </a:r>
            <a:r>
              <a:rPr lang="en-US" sz="1200" dirty="0">
                <a:solidFill>
                  <a:schemeClr val="bg1"/>
                </a:solidFill>
                <a:latin typeface="Cascadia Code SemiLight" panose="020B0609020000020004" pitchFamily="49" charset="0"/>
                <a:cs typeface="Cascadia Code SemiLight" panose="020B0609020000020004" pitchFamily="49" charset="0"/>
              </a:rPr>
              <a:t>=# create schema ledger with blockchain;</a:t>
            </a:r>
            <a:endParaRPr lang="en-US" sz="1200" dirty="0">
              <a:solidFill>
                <a:schemeClr val="bg1"/>
              </a:solidFill>
              <a:latin typeface="Cascadia Code SemiLight" panose="020B0609020000020004" pitchFamily="49" charset="0"/>
              <a:cs typeface="Cascadia Code SemiLight" panose="020B0609020000020004" pitchFamily="49" charset="0"/>
            </a:endParaRPr>
          </a:p>
          <a:p>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db</a:t>
            </a:r>
            <a:r>
              <a:rPr lang="en-US" sz="1200" dirty="0">
                <a:solidFill>
                  <a:schemeClr val="bg1"/>
                </a:solidFill>
                <a:latin typeface="Cascadia Code SemiLight" panose="020B0609020000020004" pitchFamily="49" charset="0"/>
                <a:cs typeface="Cascadia Code SemiLight" panose="020B0609020000020004" pitchFamily="49" charset="0"/>
              </a:rPr>
              <a:t>=# create table </a:t>
            </a:r>
            <a:r>
              <a:rPr lang="en-US" sz="1200" dirty="0" err="1">
                <a:solidFill>
                  <a:schemeClr val="bg1"/>
                </a:solidFill>
                <a:latin typeface="Cascadia Code SemiLight" panose="020B0609020000020004" pitchFamily="49" charset="0"/>
                <a:cs typeface="Cascadia Code SemiLight" panose="020B0609020000020004" pitchFamily="49" charset="0"/>
              </a:rPr>
              <a:t>ledger.user</a:t>
            </a:r>
            <a:r>
              <a:rPr lang="en-US" sz="1200" dirty="0">
                <a:solidFill>
                  <a:schemeClr val="bg1"/>
                </a:solidFill>
                <a:latin typeface="Cascadia Code SemiLight" panose="020B0609020000020004" pitchFamily="49" charset="0"/>
                <a:cs typeface="Cascadia Code SemiLight" panose="020B0609020000020004" pitchFamily="49" charset="0"/>
              </a:rPr>
              <a:t>(id int, name varchar);</a:t>
            </a:r>
            <a:endParaRPr lang="en-US" sz="1200" dirty="0">
              <a:solidFill>
                <a:schemeClr val="bg1"/>
              </a:solidFill>
              <a:latin typeface="Cascadia Code SemiLight" panose="020B0609020000020004" pitchFamily="49" charset="0"/>
              <a:cs typeface="Cascadia Code SemiLight" panose="020B0609020000020004" pitchFamily="49" charset="0"/>
            </a:endParaRPr>
          </a:p>
          <a:p>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db</a:t>
            </a:r>
            <a:r>
              <a:rPr lang="en-US" sz="1200" dirty="0">
                <a:solidFill>
                  <a:schemeClr val="bg1"/>
                </a:solidFill>
                <a:latin typeface="Cascadia Code SemiLight" panose="020B0609020000020004" pitchFamily="49" charset="0"/>
                <a:cs typeface="Cascadia Code SemiLight" panose="020B0609020000020004" pitchFamily="49" charset="0"/>
              </a:rPr>
              <a:t>=# insert into </a:t>
            </a:r>
            <a:r>
              <a:rPr lang="en-US" sz="1200" dirty="0" err="1">
                <a:solidFill>
                  <a:schemeClr val="bg1"/>
                </a:solidFill>
                <a:latin typeface="Cascadia Code SemiLight" panose="020B0609020000020004" pitchFamily="49" charset="0"/>
                <a:cs typeface="Cascadia Code SemiLight" panose="020B0609020000020004" pitchFamily="49" charset="0"/>
              </a:rPr>
              <a:t>ledger.user</a:t>
            </a:r>
            <a:r>
              <a:rPr lang="en-US" sz="1200" dirty="0">
                <a:solidFill>
                  <a:schemeClr val="bg1"/>
                </a:solidFill>
                <a:latin typeface="Cascadia Code SemiLight" panose="020B0609020000020004" pitchFamily="49" charset="0"/>
                <a:cs typeface="Cascadia Code SemiLight" panose="020B0609020000020004" pitchFamily="49" charset="0"/>
              </a:rPr>
              <a:t> values(1, '</a:t>
            </a:r>
            <a:r>
              <a:rPr lang="en-US" sz="1200" dirty="0" err="1">
                <a:solidFill>
                  <a:schemeClr val="bg1"/>
                </a:solidFill>
                <a:latin typeface="Cascadia Code SemiLight" panose="020B0609020000020004" pitchFamily="49" charset="0"/>
                <a:cs typeface="Cascadia Code SemiLight" panose="020B0609020000020004" pitchFamily="49" charset="0"/>
              </a:rPr>
              <a:t>alex</a:t>
            </a:r>
            <a:r>
              <a:rPr lang="en-US" sz="1200" dirty="0">
                <a:solidFill>
                  <a:schemeClr val="bg1"/>
                </a:solidFill>
                <a:latin typeface="Cascadia Code SemiLight" panose="020B0609020000020004" pitchFamily="49" charset="0"/>
                <a:cs typeface="Cascadia Code SemiLight" panose="020B0609020000020004" pitchFamily="49" charset="0"/>
              </a:rPr>
              <a:t>'), (2, 'bob’);</a:t>
            </a:r>
            <a:endParaRPr lang="en-US" sz="1200" dirty="0">
              <a:solidFill>
                <a:schemeClr val="bg1"/>
              </a:solidFill>
              <a:latin typeface="Cascadia Code SemiLight" panose="020B0609020000020004" pitchFamily="49" charset="0"/>
              <a:cs typeface="Cascadia Code SemiLight" panose="020B0609020000020004" pitchFamily="49" charset="0"/>
            </a:endParaRPr>
          </a:p>
          <a:p>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db</a:t>
            </a:r>
            <a:r>
              <a:rPr lang="en-US" sz="1200" dirty="0">
                <a:solidFill>
                  <a:schemeClr val="bg1"/>
                </a:solidFill>
                <a:latin typeface="Cascadia Code SemiLight" panose="020B0609020000020004" pitchFamily="49" charset="0"/>
                <a:cs typeface="Cascadia Code SemiLight" panose="020B0609020000020004" pitchFamily="49" charset="0"/>
              </a:rPr>
              <a:t>=# select *, hash from </a:t>
            </a:r>
            <a:r>
              <a:rPr lang="en-US" sz="1200" dirty="0" err="1">
                <a:solidFill>
                  <a:schemeClr val="bg1"/>
                </a:solidFill>
                <a:latin typeface="Cascadia Code SemiLight" panose="020B0609020000020004" pitchFamily="49" charset="0"/>
                <a:cs typeface="Cascadia Code SemiLight" panose="020B0609020000020004" pitchFamily="49" charset="0"/>
              </a:rPr>
              <a:t>ledger.user</a:t>
            </a:r>
            <a:r>
              <a:rPr lang="en-US" sz="1200" dirty="0">
                <a:solidFill>
                  <a:schemeClr val="bg1"/>
                </a:solidFill>
                <a:latin typeface="Cascadia Code SemiLight" panose="020B0609020000020004" pitchFamily="49" charset="0"/>
                <a:cs typeface="Cascadia Code SemiLight" panose="020B0609020000020004" pitchFamily="49" charset="0"/>
              </a:rPr>
              <a:t>;</a:t>
            </a:r>
            <a:endParaRPr lang="en-US" sz="1200" dirty="0">
              <a:solidFill>
                <a:schemeClr val="bg1"/>
              </a:solidFill>
              <a:latin typeface="Cascadia Code SemiLight" panose="020B0609020000020004" pitchFamily="49" charset="0"/>
              <a:cs typeface="Cascadia Code SemiLight" panose="020B0609020000020004" pitchFamily="49" charset="0"/>
            </a:endParaRPr>
          </a:p>
          <a:p>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 id | name |       hash</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  1 | </a:t>
            </a:r>
            <a:r>
              <a:rPr lang="en-US" sz="1200" dirty="0" err="1">
                <a:solidFill>
                  <a:schemeClr val="bg1"/>
                </a:solidFill>
                <a:latin typeface="Cascadia Code SemiLight" panose="020B0609020000020004" pitchFamily="49" charset="0"/>
                <a:cs typeface="Cascadia Code SemiLight" panose="020B0609020000020004" pitchFamily="49" charset="0"/>
              </a:rPr>
              <a:t>alex</a:t>
            </a:r>
            <a:r>
              <a:rPr lang="en-US" sz="1200" dirty="0">
                <a:solidFill>
                  <a:schemeClr val="bg1"/>
                </a:solidFill>
                <a:latin typeface="Cascadia Code SemiLight" panose="020B0609020000020004" pitchFamily="49" charset="0"/>
                <a:cs typeface="Cascadia Code SemiLight" panose="020B0609020000020004" pitchFamily="49" charset="0"/>
              </a:rPr>
              <a:t> | 1f2e543c580cb8c5</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  2 | bob  | 8fcd74a8a6a4b484</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(2 rows)</a:t>
            </a:r>
            <a:endParaRPr lang="en-US" sz="1200" dirty="0">
              <a:solidFill>
                <a:schemeClr val="bg1"/>
              </a:solidFill>
              <a:latin typeface="Cascadia Code SemiLight" panose="020B0609020000020004" pitchFamily="49" charset="0"/>
              <a:cs typeface="Cascadia Code SemiLight" panose="020B0609020000020004" pitchFamily="49" charset="0"/>
            </a:endParaRPr>
          </a:p>
        </p:txBody>
      </p:sp>
      <p:sp>
        <p:nvSpPr>
          <p:cNvPr id="71" name="矩形: 圆角 72"/>
          <p:cNvSpPr/>
          <p:nvPr/>
        </p:nvSpPr>
        <p:spPr bwMode="auto">
          <a:xfrm>
            <a:off x="77119" y="2787036"/>
            <a:ext cx="5797029" cy="3406161"/>
          </a:xfrm>
          <a:prstGeom prst="roundRect">
            <a:avLst/>
          </a:prstGeom>
          <a:noFill/>
          <a:ln w="9525" cap="flat" cmpd="sng" algn="ctr">
            <a:solidFill>
              <a:schemeClr val="accent1">
                <a:lumMod val="75000"/>
              </a:schemeClr>
            </a:solidFill>
            <a:prstDash val="dash"/>
            <a:round/>
            <a:headEnd type="none" w="med" len="med"/>
            <a:tailEnd type="none" w="med" len="med"/>
          </a:ln>
          <a:effectLst/>
        </p:spPr>
        <p:txBody>
          <a:bodyPr vert="horz" wrap="square" lIns="91425" tIns="45712" rIns="91425" bIns="45712" numCol="1" rtlCol="0" anchor="t" anchorCtr="0" compatLnSpc="1">
            <a:noAutofit/>
          </a:bodyPr>
          <a:lstStyle/>
          <a:p>
            <a:pPr marL="0" marR="0" indent="0" algn="l" defTabSz="878205" rtl="0" eaLnBrk="0" fontAlgn="base" latinLnBrk="0" hangingPunct="0">
              <a:lnSpc>
                <a:spcPct val="100000"/>
              </a:lnSpc>
              <a:spcBef>
                <a:spcPct val="0"/>
              </a:spcBef>
              <a:spcAft>
                <a:spcPct val="0"/>
              </a:spcAft>
              <a:buClrTx/>
              <a:buSzTx/>
              <a:buFontTx/>
              <a:buNone/>
            </a:pPr>
            <a:endParaRPr kumimoji="0" lang="en-US" sz="1600" b="0" i="0" u="none" strike="noStrike" cap="none" normalizeH="0" baseline="0">
              <a:ln>
                <a:noFill/>
              </a:ln>
              <a:solidFill>
                <a:schemeClr val="bg1"/>
              </a:solidFill>
              <a:effectLst/>
              <a:latin typeface="FrutigerNext LT Regular" pitchFamily="34" charset="0"/>
              <a:ea typeface="MS PGothic" panose="020B0600070205080204" pitchFamily="34" charset="-128"/>
            </a:endParaRPr>
          </a:p>
        </p:txBody>
      </p:sp>
      <p:sp>
        <p:nvSpPr>
          <p:cNvPr id="72" name="文本框 71"/>
          <p:cNvSpPr txBox="1"/>
          <p:nvPr/>
        </p:nvSpPr>
        <p:spPr>
          <a:xfrm>
            <a:off x="6392419" y="2892974"/>
            <a:ext cx="5427014" cy="1200329"/>
          </a:xfrm>
          <a:prstGeom prst="rect">
            <a:avLst/>
          </a:prstGeom>
          <a:noFill/>
        </p:spPr>
        <p:txBody>
          <a:bodyPr wrap="square" rtlCol="0">
            <a:spAutoFit/>
          </a:bodyPr>
          <a:lstStyle/>
          <a:p>
            <a:r>
              <a:rPr lang="en-US" sz="1200" dirty="0" err="1">
                <a:solidFill>
                  <a:schemeClr val="bg1"/>
                </a:solidFill>
                <a:latin typeface="Cascadia Code SemiLight" panose="020B0609020000020004" pitchFamily="49" charset="0"/>
                <a:cs typeface="Cascadia Code SemiLight" panose="020B0609020000020004" pitchFamily="49" charset="0"/>
              </a:rPr>
              <a:t>db</a:t>
            </a:r>
            <a:r>
              <a:rPr lang="en-US" sz="1200" dirty="0">
                <a:solidFill>
                  <a:schemeClr val="bg1"/>
                </a:solidFill>
                <a:latin typeface="Cascadia Code SemiLight" panose="020B0609020000020004" pitchFamily="49" charset="0"/>
                <a:cs typeface="Cascadia Code SemiLight" panose="020B0609020000020004" pitchFamily="49" charset="0"/>
              </a:rPr>
              <a:t>=# select * from </a:t>
            </a:r>
            <a:r>
              <a:rPr lang="en-US" sz="1200" dirty="0" err="1">
                <a:solidFill>
                  <a:schemeClr val="bg1"/>
                </a:solidFill>
                <a:latin typeface="Cascadia Code SemiLight" panose="020B0609020000020004" pitchFamily="49" charset="0"/>
                <a:cs typeface="Cascadia Code SemiLight" panose="020B0609020000020004" pitchFamily="49" charset="0"/>
              </a:rPr>
              <a:t>blockchain.ledger_user_hist</a:t>
            </a:r>
            <a:r>
              <a:rPr lang="en-US" sz="1200" dirty="0">
                <a:solidFill>
                  <a:schemeClr val="bg1"/>
                </a:solidFill>
                <a:latin typeface="Cascadia Code SemiLight" panose="020B0609020000020004" pitchFamily="49" charset="0"/>
                <a:cs typeface="Cascadia Code SemiLight" panose="020B0609020000020004" pitchFamily="49" charset="0"/>
              </a:rPr>
              <a:t> limit 1;</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 RECORD 1 ]------------------------------</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rec_num</a:t>
            </a:r>
            <a:r>
              <a:rPr lang="en-US" sz="1200" dirty="0">
                <a:solidFill>
                  <a:schemeClr val="bg1"/>
                </a:solidFill>
                <a:latin typeface="Cascadia Code SemiLight" panose="020B0609020000020004" pitchFamily="49" charset="0"/>
                <a:cs typeface="Cascadia Code SemiLight" panose="020B0609020000020004" pitchFamily="49" charset="0"/>
              </a:rPr>
              <a:t>  | 0</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hash_ins</a:t>
            </a:r>
            <a:r>
              <a:rPr lang="en-US" sz="1200" dirty="0">
                <a:solidFill>
                  <a:schemeClr val="bg1"/>
                </a:solidFill>
                <a:latin typeface="Cascadia Code SemiLight" panose="020B0609020000020004" pitchFamily="49" charset="0"/>
                <a:cs typeface="Cascadia Code SemiLight" panose="020B0609020000020004" pitchFamily="49" charset="0"/>
              </a:rPr>
              <a:t> | 1f2e543c580cb8c5</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hash_del</a:t>
            </a:r>
            <a:r>
              <a:rPr lang="en-US" sz="1200" dirty="0">
                <a:solidFill>
                  <a:schemeClr val="bg1"/>
                </a:solidFill>
                <a:latin typeface="Cascadia Code SemiLight" panose="020B0609020000020004" pitchFamily="49" charset="0"/>
                <a:cs typeface="Cascadia Code SemiLight" panose="020B0609020000020004" pitchFamily="49" charset="0"/>
              </a:rPr>
              <a:t> |</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pre_hash</a:t>
            </a:r>
            <a:r>
              <a:rPr lang="en-US" sz="1200" dirty="0">
                <a:solidFill>
                  <a:schemeClr val="bg1"/>
                </a:solidFill>
                <a:latin typeface="Cascadia Code SemiLight" panose="020B0609020000020004" pitchFamily="49" charset="0"/>
                <a:cs typeface="Cascadia Code SemiLight" panose="020B0609020000020004" pitchFamily="49" charset="0"/>
              </a:rPr>
              <a:t> | b62faf1967d78a3043a2b4ea5cc075d2</a:t>
            </a:r>
            <a:endParaRPr lang="en-US" sz="1200" dirty="0">
              <a:solidFill>
                <a:schemeClr val="bg1"/>
              </a:solidFill>
              <a:latin typeface="Cascadia Code SemiLight" panose="020B0609020000020004" pitchFamily="49" charset="0"/>
              <a:cs typeface="Cascadia Code SemiLight" panose="020B0609020000020004" pitchFamily="49" charset="0"/>
            </a:endParaRPr>
          </a:p>
        </p:txBody>
      </p:sp>
      <p:sp>
        <p:nvSpPr>
          <p:cNvPr id="73" name="矩形: 圆角 74"/>
          <p:cNvSpPr/>
          <p:nvPr/>
        </p:nvSpPr>
        <p:spPr bwMode="auto">
          <a:xfrm>
            <a:off x="6195407" y="2777322"/>
            <a:ext cx="5797029" cy="3415875"/>
          </a:xfrm>
          <a:prstGeom prst="roundRect">
            <a:avLst/>
          </a:prstGeom>
          <a:noFill/>
          <a:ln w="9525" cap="flat" cmpd="sng" algn="ctr">
            <a:solidFill>
              <a:schemeClr val="accent1">
                <a:lumMod val="75000"/>
              </a:schemeClr>
            </a:solidFill>
            <a:prstDash val="dash"/>
            <a:round/>
            <a:headEnd type="none" w="med" len="med"/>
            <a:tailEnd type="none" w="med" len="med"/>
          </a:ln>
          <a:effectLst/>
        </p:spPr>
        <p:txBody>
          <a:bodyPr vert="horz" wrap="square" lIns="91425" tIns="45712" rIns="91425" bIns="45712" numCol="1" rtlCol="0" anchor="t" anchorCtr="0" compatLnSpc="1">
            <a:noAutofit/>
          </a:bodyPr>
          <a:lstStyle/>
          <a:p>
            <a:pPr marL="0" marR="0" indent="0" algn="l" defTabSz="878205" rtl="0" eaLnBrk="0" fontAlgn="base" latinLnBrk="0" hangingPunct="0">
              <a:lnSpc>
                <a:spcPct val="100000"/>
              </a:lnSpc>
              <a:spcBef>
                <a:spcPct val="0"/>
              </a:spcBef>
              <a:spcAft>
                <a:spcPct val="0"/>
              </a:spcAft>
              <a:buClrTx/>
              <a:buSzTx/>
              <a:buFontTx/>
              <a:buNone/>
            </a:pPr>
            <a:endParaRPr kumimoji="0" lang="en-US" sz="1600" b="0" i="0" u="none" strike="noStrike" cap="none" normalizeH="0" baseline="0">
              <a:ln>
                <a:noFill/>
              </a:ln>
              <a:solidFill>
                <a:schemeClr val="bg1"/>
              </a:solidFill>
              <a:effectLst/>
              <a:latin typeface="FrutigerNext LT Regular" pitchFamily="34" charset="0"/>
              <a:ea typeface="MS PGothic" panose="020B0600070205080204" pitchFamily="34" charset="-128"/>
            </a:endParaRPr>
          </a:p>
        </p:txBody>
      </p:sp>
      <p:sp>
        <p:nvSpPr>
          <p:cNvPr id="74" name="文本框 73"/>
          <p:cNvSpPr txBox="1"/>
          <p:nvPr/>
        </p:nvSpPr>
        <p:spPr>
          <a:xfrm>
            <a:off x="1890893" y="6227035"/>
            <a:ext cx="2169480" cy="369332"/>
          </a:xfrm>
          <a:prstGeom prst="rect">
            <a:avLst/>
          </a:prstGeom>
          <a:noFill/>
        </p:spPr>
        <p:txBody>
          <a:bodyPr wrap="square" rtlCol="0">
            <a:spAutoFit/>
          </a:bodyPr>
          <a:lstStyle/>
          <a:p>
            <a:r>
              <a:rPr lang="zh-CN" altLang="en-US" dirty="0">
                <a:solidFill>
                  <a:schemeClr val="bg1"/>
                </a:solidFill>
              </a:rPr>
              <a:t>账本表操作及记录</a:t>
            </a:r>
            <a:endParaRPr lang="en-US" dirty="0">
              <a:solidFill>
                <a:schemeClr val="bg1"/>
              </a:solidFill>
            </a:endParaRPr>
          </a:p>
        </p:txBody>
      </p:sp>
      <p:sp>
        <p:nvSpPr>
          <p:cNvPr id="75" name="文本框 74"/>
          <p:cNvSpPr txBox="1"/>
          <p:nvPr/>
        </p:nvSpPr>
        <p:spPr>
          <a:xfrm>
            <a:off x="8262955" y="6227035"/>
            <a:ext cx="2470492" cy="369332"/>
          </a:xfrm>
          <a:prstGeom prst="rect">
            <a:avLst/>
          </a:prstGeom>
          <a:noFill/>
        </p:spPr>
        <p:txBody>
          <a:bodyPr wrap="square" rtlCol="0">
            <a:spAutoFit/>
          </a:bodyPr>
          <a:lstStyle/>
          <a:p>
            <a:r>
              <a:rPr lang="zh-CN" altLang="en-US" dirty="0">
                <a:solidFill>
                  <a:schemeClr val="bg1"/>
                </a:solidFill>
              </a:rPr>
              <a:t>历史表和全局表记录</a:t>
            </a:r>
            <a:endParaRPr lang="en-US" dirty="0">
              <a:solidFill>
                <a:schemeClr val="bg1"/>
              </a:solidFill>
            </a:endParaRPr>
          </a:p>
        </p:txBody>
      </p:sp>
      <p:sp>
        <p:nvSpPr>
          <p:cNvPr id="76" name="文本框 75"/>
          <p:cNvSpPr txBox="1"/>
          <p:nvPr/>
        </p:nvSpPr>
        <p:spPr>
          <a:xfrm>
            <a:off x="6392419" y="4161872"/>
            <a:ext cx="5552530" cy="2215991"/>
          </a:xfrm>
          <a:prstGeom prst="rect">
            <a:avLst/>
          </a:prstGeom>
          <a:noFill/>
        </p:spPr>
        <p:txBody>
          <a:bodyPr wrap="square" rtlCol="0">
            <a:spAutoFit/>
          </a:bodyPr>
          <a:lstStyle/>
          <a:p>
            <a:r>
              <a:rPr lang="en-US" sz="1200" dirty="0" err="1">
                <a:solidFill>
                  <a:schemeClr val="bg1"/>
                </a:solidFill>
                <a:latin typeface="Cascadia Code SemiLight" panose="020B0609020000020004" pitchFamily="49" charset="0"/>
                <a:cs typeface="Cascadia Code SemiLight" panose="020B0609020000020004" pitchFamily="49" charset="0"/>
              </a:rPr>
              <a:t>db</a:t>
            </a:r>
            <a:r>
              <a:rPr lang="en-US" sz="1200" dirty="0">
                <a:solidFill>
                  <a:schemeClr val="bg1"/>
                </a:solidFill>
                <a:latin typeface="Cascadia Code SemiLight" panose="020B0609020000020004" pitchFamily="49" charset="0"/>
                <a:cs typeface="Cascadia Code SemiLight" panose="020B0609020000020004" pitchFamily="49" charset="0"/>
              </a:rPr>
              <a:t>=# select </a:t>
            </a:r>
            <a:r>
              <a:rPr lang="en-US" sz="1200" dirty="0" err="1">
                <a:solidFill>
                  <a:schemeClr val="bg1"/>
                </a:solidFill>
                <a:latin typeface="Cascadia Code SemiLight" panose="020B0609020000020004" pitchFamily="49" charset="0"/>
                <a:cs typeface="Cascadia Code SemiLight" panose="020B0609020000020004" pitchFamily="49" charset="0"/>
              </a:rPr>
              <a:t>blocknum</a:t>
            </a:r>
            <a:r>
              <a:rPr lang="en-US" sz="1200" dirty="0">
                <a:solidFill>
                  <a:schemeClr val="bg1"/>
                </a:solidFill>
                <a:latin typeface="Cascadia Code SemiLight" panose="020B0609020000020004" pitchFamily="49" charset="0"/>
                <a:cs typeface="Cascadia Code SemiLight" panose="020B0609020000020004" pitchFamily="49" charset="0"/>
              </a:rPr>
              <a:t>, username, </a:t>
            </a:r>
            <a:r>
              <a:rPr lang="en-US" sz="1200" dirty="0" err="1">
                <a:solidFill>
                  <a:schemeClr val="bg1"/>
                </a:solidFill>
                <a:latin typeface="Cascadia Code SemiLight" panose="020B0609020000020004" pitchFamily="49" charset="0"/>
                <a:cs typeface="Cascadia Code SemiLight" panose="020B0609020000020004" pitchFamily="49" charset="0"/>
              </a:rPr>
              <a:t>starttime</a:t>
            </a:r>
            <a:r>
              <a:rPr lang="en-US" sz="1200" dirty="0">
                <a:solidFill>
                  <a:schemeClr val="bg1"/>
                </a:solidFill>
                <a:latin typeface="Cascadia Code SemiLight" panose="020B0609020000020004" pitchFamily="49" charset="0"/>
                <a:cs typeface="Cascadia Code SemiLight" panose="020B0609020000020004" pitchFamily="49" charset="0"/>
              </a:rPr>
              <a:t>, </a:t>
            </a:r>
            <a:r>
              <a:rPr lang="en-US" sz="1200" dirty="0" err="1">
                <a:solidFill>
                  <a:schemeClr val="bg1"/>
                </a:solidFill>
                <a:latin typeface="Cascadia Code SemiLight" panose="020B0609020000020004" pitchFamily="49" charset="0"/>
                <a:cs typeface="Cascadia Code SemiLight" panose="020B0609020000020004" pitchFamily="49" charset="0"/>
              </a:rPr>
              <a:t>relhash</a:t>
            </a:r>
            <a:r>
              <a:rPr lang="en-US" sz="1200" dirty="0">
                <a:solidFill>
                  <a:schemeClr val="bg1"/>
                </a:solidFill>
                <a:latin typeface="Cascadia Code SemiLight" panose="020B0609020000020004" pitchFamily="49" charset="0"/>
                <a:cs typeface="Cascadia Code SemiLight" panose="020B0609020000020004" pitchFamily="49" charset="0"/>
              </a:rPr>
              <a:t>, </a:t>
            </a:r>
            <a:r>
              <a:rPr lang="en-US" sz="1200" dirty="0" err="1">
                <a:solidFill>
                  <a:schemeClr val="bg1"/>
                </a:solidFill>
                <a:latin typeface="Cascadia Code SemiLight" panose="020B0609020000020004" pitchFamily="49" charset="0"/>
                <a:cs typeface="Cascadia Code SemiLight" panose="020B0609020000020004" pitchFamily="49" charset="0"/>
              </a:rPr>
              <a:t>txcommand</a:t>
            </a:r>
            <a:r>
              <a:rPr lang="en-US" sz="1200" dirty="0">
                <a:solidFill>
                  <a:schemeClr val="bg1"/>
                </a:solidFill>
                <a:latin typeface="Cascadia Code SemiLight" panose="020B0609020000020004" pitchFamily="49" charset="0"/>
                <a:cs typeface="Cascadia Code SemiLight" panose="020B0609020000020004" pitchFamily="49" charset="0"/>
              </a:rPr>
              <a:t> from </a:t>
            </a:r>
            <a:r>
              <a:rPr lang="en-US" sz="1200" dirty="0" err="1">
                <a:solidFill>
                  <a:schemeClr val="bg1"/>
                </a:solidFill>
                <a:latin typeface="Cascadia Code SemiLight" panose="020B0609020000020004" pitchFamily="49" charset="0"/>
                <a:cs typeface="Cascadia Code SemiLight" panose="020B0609020000020004" pitchFamily="49" charset="0"/>
              </a:rPr>
              <a:t>gs_global_chain</a:t>
            </a:r>
            <a:r>
              <a:rPr lang="en-US" sz="1200" dirty="0">
                <a:solidFill>
                  <a:schemeClr val="bg1"/>
                </a:solidFill>
                <a:latin typeface="Cascadia Code SemiLight" panose="020B0609020000020004" pitchFamily="49" charset="0"/>
                <a:cs typeface="Cascadia Code SemiLight" panose="020B0609020000020004" pitchFamily="49" charset="0"/>
              </a:rPr>
              <a:t> limit 1;</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 RECORD 1 ]-----------------------------------------------------</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blocknum</a:t>
            </a:r>
            <a:r>
              <a:rPr lang="en-US" sz="1200" dirty="0">
                <a:solidFill>
                  <a:schemeClr val="bg1"/>
                </a:solidFill>
                <a:latin typeface="Cascadia Code SemiLight" panose="020B0609020000020004" pitchFamily="49" charset="0"/>
                <a:cs typeface="Cascadia Code SemiLight" panose="020B0609020000020004" pitchFamily="49" charset="0"/>
              </a:rPr>
              <a:t>  | 28</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a:solidFill>
                  <a:schemeClr val="bg1"/>
                </a:solidFill>
                <a:latin typeface="Cascadia Code SemiLight" panose="020B0609020000020004" pitchFamily="49" charset="0"/>
                <a:cs typeface="Cascadia Code SemiLight" panose="020B0609020000020004" pitchFamily="49" charset="0"/>
              </a:rPr>
              <a:t>username  | </a:t>
            </a:r>
            <a:r>
              <a:rPr lang="en-US" altLang="zh-CN" sz="1200" dirty="0" err="1" smtClean="0">
                <a:solidFill>
                  <a:schemeClr val="bg1"/>
                </a:solidFill>
                <a:latin typeface="Cascadia Code SemiLight" panose="020B0609020000020004" pitchFamily="49" charset="0"/>
                <a:cs typeface="Cascadia Code SemiLight" panose="020B0609020000020004" pitchFamily="49" charset="0"/>
              </a:rPr>
              <a:t>omm</a:t>
            </a:r>
            <a:endParaRPr lang="en-US" altLang="zh-CN" sz="1200" dirty="0" smtClean="0">
              <a:solidFill>
                <a:schemeClr val="bg1"/>
              </a:solidFill>
              <a:latin typeface="Cascadia Code SemiLight" panose="020B0609020000020004" pitchFamily="49" charset="0"/>
              <a:cs typeface="Cascadia Code SemiLight" panose="020B0609020000020004" pitchFamily="49" charset="0"/>
            </a:endParaRPr>
          </a:p>
          <a:p>
            <a:r>
              <a:rPr lang="en-US" sz="1200" dirty="0" err="1" smtClean="0">
                <a:solidFill>
                  <a:schemeClr val="bg1"/>
                </a:solidFill>
                <a:latin typeface="Cascadia Code SemiLight" panose="020B0609020000020004" pitchFamily="49" charset="0"/>
                <a:cs typeface="Cascadia Code SemiLight" panose="020B0609020000020004" pitchFamily="49" charset="0"/>
              </a:rPr>
              <a:t>starttime</a:t>
            </a:r>
            <a:r>
              <a:rPr lang="en-US" sz="1200" dirty="0" smtClean="0">
                <a:solidFill>
                  <a:schemeClr val="bg1"/>
                </a:solidFill>
                <a:latin typeface="Cascadia Code SemiLight" panose="020B0609020000020004" pitchFamily="49" charset="0"/>
                <a:cs typeface="Cascadia Code SemiLight" panose="020B0609020000020004" pitchFamily="49" charset="0"/>
              </a:rPr>
              <a:t> </a:t>
            </a:r>
            <a:r>
              <a:rPr lang="en-US" sz="1200" dirty="0">
                <a:solidFill>
                  <a:schemeClr val="bg1"/>
                </a:solidFill>
                <a:latin typeface="Cascadia Code SemiLight" panose="020B0609020000020004" pitchFamily="49" charset="0"/>
                <a:cs typeface="Cascadia Code SemiLight" panose="020B0609020000020004" pitchFamily="49" charset="0"/>
              </a:rPr>
              <a:t>| 2021-11-10 11:20:34.202908+08</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relhash</a:t>
            </a:r>
            <a:r>
              <a:rPr lang="en-US" sz="1200" dirty="0">
                <a:solidFill>
                  <a:schemeClr val="bg1"/>
                </a:solidFill>
                <a:latin typeface="Cascadia Code SemiLight" panose="020B0609020000020004" pitchFamily="49" charset="0"/>
                <a:cs typeface="Cascadia Code SemiLight" panose="020B0609020000020004" pitchFamily="49" charset="0"/>
              </a:rPr>
              <a:t>   | aefbc8e4feb16d49</a:t>
            </a:r>
            <a:endParaRPr lang="en-US" sz="1200" dirty="0">
              <a:solidFill>
                <a:schemeClr val="bg1"/>
              </a:solidFill>
              <a:latin typeface="Cascadia Code SemiLight" panose="020B0609020000020004" pitchFamily="49" charset="0"/>
              <a:cs typeface="Cascadia Code SemiLight" panose="020B0609020000020004" pitchFamily="49" charset="0"/>
            </a:endParaRPr>
          </a:p>
          <a:p>
            <a:r>
              <a:rPr lang="en-US" sz="1200" dirty="0" err="1">
                <a:solidFill>
                  <a:schemeClr val="bg1"/>
                </a:solidFill>
                <a:latin typeface="Cascadia Code SemiLight" panose="020B0609020000020004" pitchFamily="49" charset="0"/>
                <a:cs typeface="Cascadia Code SemiLight" panose="020B0609020000020004" pitchFamily="49" charset="0"/>
              </a:rPr>
              <a:t>txcommand</a:t>
            </a:r>
            <a:r>
              <a:rPr lang="en-US" sz="1200" dirty="0">
                <a:solidFill>
                  <a:schemeClr val="bg1"/>
                </a:solidFill>
                <a:latin typeface="Cascadia Code SemiLight" panose="020B0609020000020004" pitchFamily="49" charset="0"/>
                <a:cs typeface="Cascadia Code SemiLight" panose="020B0609020000020004" pitchFamily="49" charset="0"/>
              </a:rPr>
              <a:t> | insert into </a:t>
            </a:r>
            <a:r>
              <a:rPr lang="en-US" sz="1200" dirty="0" err="1">
                <a:solidFill>
                  <a:schemeClr val="bg1"/>
                </a:solidFill>
                <a:latin typeface="Cascadia Code SemiLight" panose="020B0609020000020004" pitchFamily="49" charset="0"/>
                <a:cs typeface="Cascadia Code SemiLight" panose="020B0609020000020004" pitchFamily="49" charset="0"/>
              </a:rPr>
              <a:t>ledger.user</a:t>
            </a:r>
            <a:r>
              <a:rPr lang="en-US" sz="1200" dirty="0">
                <a:solidFill>
                  <a:schemeClr val="bg1"/>
                </a:solidFill>
                <a:latin typeface="Cascadia Code SemiLight" panose="020B0609020000020004" pitchFamily="49" charset="0"/>
                <a:cs typeface="Cascadia Code SemiLight" panose="020B0609020000020004" pitchFamily="49" charset="0"/>
              </a:rPr>
              <a:t> values(1, '</a:t>
            </a:r>
            <a:r>
              <a:rPr lang="en-US" sz="1200" dirty="0" err="1">
                <a:solidFill>
                  <a:schemeClr val="bg1"/>
                </a:solidFill>
                <a:latin typeface="Cascadia Code SemiLight" panose="020B0609020000020004" pitchFamily="49" charset="0"/>
                <a:cs typeface="Cascadia Code SemiLight" panose="020B0609020000020004" pitchFamily="49" charset="0"/>
              </a:rPr>
              <a:t>alex</a:t>
            </a:r>
            <a:r>
              <a:rPr lang="en-US" sz="1200" dirty="0">
                <a:solidFill>
                  <a:schemeClr val="bg1"/>
                </a:solidFill>
                <a:latin typeface="Cascadia Code SemiLight" panose="020B0609020000020004" pitchFamily="49" charset="0"/>
                <a:cs typeface="Cascadia Code SemiLight" panose="020B0609020000020004" pitchFamily="49" charset="0"/>
              </a:rPr>
              <a:t>'), (2, 'bob');</a:t>
            </a:r>
            <a:endParaRPr lang="en-US" sz="1200" dirty="0">
              <a:solidFill>
                <a:schemeClr val="bg1"/>
              </a:solidFill>
              <a:latin typeface="Cascadia Code SemiLight" panose="020B0609020000020004" pitchFamily="49" charset="0"/>
              <a:cs typeface="Cascadia Code SemiLight" panose="020B0609020000020004" pitchFamily="49" charset="0"/>
            </a:endParaRPr>
          </a:p>
          <a:p>
            <a:endParaRPr lang="en-US" dirty="0">
              <a:solidFill>
                <a:schemeClr val="bg1"/>
              </a:solidFill>
            </a:endParaRPr>
          </a:p>
        </p:txBody>
      </p:sp>
      <p:cxnSp>
        <p:nvCxnSpPr>
          <p:cNvPr id="77" name="直接连接符 76"/>
          <p:cNvCxnSpPr/>
          <p:nvPr/>
        </p:nvCxnSpPr>
        <p:spPr bwMode="auto">
          <a:xfrm>
            <a:off x="6392419" y="4161872"/>
            <a:ext cx="5427014" cy="0"/>
          </a:xfrm>
          <a:prstGeom prst="line">
            <a:avLst/>
          </a:prstGeom>
          <a:noFill/>
          <a:ln w="9525" cap="flat" cmpd="sng" algn="ctr">
            <a:solidFill>
              <a:srgbClr val="0070C0"/>
            </a:solidFill>
            <a:prstDash val="dash"/>
            <a:round/>
            <a:headEnd type="none" w="med" len="med"/>
            <a:tailEnd type="none"/>
          </a:ln>
          <a:effectLst/>
        </p:spPr>
      </p:cxnSp>
      <p:sp>
        <p:nvSpPr>
          <p:cNvPr id="78" name="Rectangle 2"/>
          <p:cNvSpPr/>
          <p:nvPr/>
        </p:nvSpPr>
        <p:spPr>
          <a:xfrm>
            <a:off x="5993684" y="1174803"/>
            <a:ext cx="5951265" cy="1477328"/>
          </a:xfrm>
          <a:prstGeom prst="rect">
            <a:avLst/>
          </a:prstGeom>
        </p:spPr>
        <p:txBody>
          <a:bodyPr wrap="square">
            <a:spAutoFit/>
          </a:bodyPr>
          <a:lstStyle/>
          <a:p>
            <a:pPr marL="647700" lvl="1" indent="-285750" algn="l">
              <a:lnSpc>
                <a:spcPct val="150000"/>
              </a:lnSpc>
              <a:buFont typeface="Arial" panose="020B0604020202020204" pitchFamily="34" charset="0"/>
              <a:buChar char="•"/>
            </a:pPr>
            <a:r>
              <a:rPr lang="zh-CN" altLang="en-US" dirty="0">
                <a:solidFill>
                  <a:srgbClr val="FF0000"/>
                </a:solidFill>
                <a:latin typeface="Microsoft YaHei" panose="020B0503020204020204" pitchFamily="34" charset="-122"/>
                <a:ea typeface="Microsoft YaHei" panose="020B0503020204020204" pitchFamily="34" charset="-122"/>
              </a:rPr>
              <a:t>校验信息的记录</a:t>
            </a:r>
            <a:r>
              <a:rPr lang="en-US" altLang="zh-CN" dirty="0">
                <a:solidFill>
                  <a:srgbClr val="FF0000"/>
                </a:solidFill>
                <a:latin typeface="Microsoft YaHei" panose="020B0503020204020204" pitchFamily="34" charset="-122"/>
                <a:ea typeface="Microsoft YaHei" panose="020B0503020204020204" pitchFamily="34" charset="-122"/>
              </a:rPr>
              <a:t>(</a:t>
            </a:r>
            <a:r>
              <a:rPr lang="zh-CN" altLang="en-US" dirty="0">
                <a:solidFill>
                  <a:srgbClr val="FF0000"/>
                </a:solidFill>
                <a:latin typeface="Microsoft YaHei" panose="020B0503020204020204" pitchFamily="34" charset="-122"/>
                <a:ea typeface="Microsoft YaHei" panose="020B0503020204020204" pitchFamily="34" charset="-122"/>
              </a:rPr>
              <a:t>历史表和全局表</a:t>
            </a:r>
            <a:r>
              <a:rPr lang="en-US" altLang="zh-CN" dirty="0">
                <a:solidFill>
                  <a:srgbClr val="FF0000"/>
                </a:solidFill>
                <a:latin typeface="Microsoft YaHei" panose="020B0503020204020204" pitchFamily="34" charset="-122"/>
                <a:ea typeface="Microsoft YaHei" panose="020B0503020204020204" pitchFamily="34" charset="-122"/>
              </a:rPr>
              <a:t>)</a:t>
            </a:r>
            <a:endParaRPr lang="en-US" altLang="zh-CN" dirty="0">
              <a:solidFill>
                <a:srgbClr val="FF0000"/>
              </a:solidFill>
              <a:latin typeface="Microsoft YaHei" panose="020B0503020204020204" pitchFamily="34" charset="-122"/>
              <a:ea typeface="Microsoft YaHei" panose="020B0503020204020204" pitchFamily="34" charset="-122"/>
            </a:endParaRPr>
          </a:p>
          <a:p>
            <a:pPr marL="361950" lvl="1" algn="l">
              <a:lnSpc>
                <a:spcPct val="150000"/>
              </a:lnSpc>
            </a:pPr>
            <a:r>
              <a:rPr lang="zh-CN" altLang="en-US" sz="1400" dirty="0">
                <a:solidFill>
                  <a:schemeClr val="bg1"/>
                </a:solidFill>
                <a:latin typeface="Microsoft YaHei" panose="020B0503020204020204" pitchFamily="34" charset="-122"/>
                <a:ea typeface="Microsoft YaHei" panose="020B0503020204020204" pitchFamily="34" charset="-122"/>
              </a:rPr>
              <a:t>账本表的数据增删改操作均会被记录到历史表和全局表。记录到历史表的形式为只记录</a:t>
            </a:r>
            <a:r>
              <a:rPr lang="en-US" altLang="zh-CN" sz="1400" dirty="0">
                <a:solidFill>
                  <a:schemeClr val="bg1"/>
                </a:solidFill>
                <a:latin typeface="Microsoft YaHei" panose="020B0503020204020204" pitchFamily="34" charset="-122"/>
                <a:ea typeface="Microsoft YaHei" panose="020B0503020204020204" pitchFamily="34" charset="-122"/>
              </a:rPr>
              <a:t>hash</a:t>
            </a:r>
            <a:r>
              <a:rPr lang="zh-CN" altLang="en-US" sz="1400" dirty="0">
                <a:solidFill>
                  <a:schemeClr val="bg1"/>
                </a:solidFill>
                <a:latin typeface="Microsoft YaHei" panose="020B0503020204020204" pitchFamily="34" charset="-122"/>
                <a:ea typeface="Microsoft YaHei" panose="020B0503020204020204" pitchFamily="34" charset="-122"/>
              </a:rPr>
              <a:t>摘要，不记录数据；记录到全局表的形式为记录操作的</a:t>
            </a:r>
            <a:r>
              <a:rPr lang="en-US" altLang="zh-CN" sz="1400" dirty="0">
                <a:solidFill>
                  <a:schemeClr val="bg1"/>
                </a:solidFill>
                <a:latin typeface="Microsoft YaHei" panose="020B0503020204020204" pitchFamily="34" charset="-122"/>
                <a:ea typeface="Microsoft YaHei" panose="020B0503020204020204" pitchFamily="34" charset="-122"/>
              </a:rPr>
              <a:t>SQL</a:t>
            </a:r>
            <a:r>
              <a:rPr lang="zh-CN" altLang="en-US" sz="1400" dirty="0">
                <a:solidFill>
                  <a:schemeClr val="bg1"/>
                </a:solidFill>
                <a:latin typeface="Microsoft YaHei" panose="020B0503020204020204" pitchFamily="34" charset="-122"/>
                <a:ea typeface="Microsoft YaHei" panose="020B0503020204020204" pitchFamily="34" charset="-122"/>
              </a:rPr>
              <a:t>语句和操作造成的摘要更改。</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fontScale="85000" lnSpcReduction="20000"/>
          </a:bodyPr>
          <a:lstStyle/>
          <a:p>
            <a:r>
              <a:rPr lang="en-US" altLang="zh-CN" sz="4600" dirty="0" smtClean="0">
                <a:sym typeface="+mn-lt"/>
              </a:rPr>
              <a:t>openGauss</a:t>
            </a:r>
            <a:r>
              <a:rPr lang="zh-CN" altLang="en-US" sz="4600" dirty="0" smtClean="0">
                <a:sym typeface="+mn-lt"/>
              </a:rPr>
              <a:t>防篡改账本数据库</a:t>
            </a:r>
            <a:endParaRPr lang="zh-CN" altLang="en-US" dirty="0"/>
          </a:p>
        </p:txBody>
      </p:sp>
      <p:sp>
        <p:nvSpPr>
          <p:cNvPr id="69" name="Rectangle 2"/>
          <p:cNvSpPr/>
          <p:nvPr/>
        </p:nvSpPr>
        <p:spPr>
          <a:xfrm>
            <a:off x="125622" y="1126947"/>
            <a:ext cx="11038564" cy="1477328"/>
          </a:xfrm>
          <a:prstGeom prst="rect">
            <a:avLst/>
          </a:prstGeom>
        </p:spPr>
        <p:txBody>
          <a:bodyPr wrap="square">
            <a:spAutoFit/>
          </a:bodyPr>
          <a:lstStyle/>
          <a:p>
            <a:pPr marL="647700" lvl="1" indent="-285750" algn="l">
              <a:lnSpc>
                <a:spcPct val="150000"/>
              </a:lnSpc>
              <a:buFont typeface="Arial" panose="020B0604020202020204" pitchFamily="34" charset="0"/>
              <a:buChar char="•"/>
            </a:pPr>
            <a:r>
              <a:rPr lang="zh-CN" altLang="en-US" dirty="0">
                <a:solidFill>
                  <a:schemeClr val="bg1"/>
                </a:solidFill>
                <a:latin typeface="Microsoft YaHei" panose="020B0503020204020204" pitchFamily="34" charset="-122"/>
                <a:ea typeface="Microsoft YaHei" panose="020B0503020204020204" pitchFamily="34" charset="-122"/>
              </a:rPr>
              <a:t>数据全流程追踪</a:t>
            </a:r>
            <a:endParaRPr lang="en-US" altLang="zh-CN" dirty="0">
              <a:solidFill>
                <a:schemeClr val="bg1"/>
              </a:solidFill>
              <a:latin typeface="Microsoft YaHei" panose="020B0503020204020204" pitchFamily="34" charset="-122"/>
              <a:ea typeface="Microsoft YaHei" panose="020B0503020204020204" pitchFamily="34" charset="-122"/>
            </a:endParaRPr>
          </a:p>
          <a:p>
            <a:pPr marL="361950" lvl="1" algn="l">
              <a:lnSpc>
                <a:spcPct val="150000"/>
              </a:lnSpc>
            </a:pPr>
            <a:r>
              <a:rPr lang="zh-CN" altLang="en-US" sz="1400" dirty="0">
                <a:solidFill>
                  <a:schemeClr val="bg1"/>
                </a:solidFill>
                <a:latin typeface="Microsoft YaHei" panose="020B0503020204020204" pitchFamily="34" charset="-122"/>
                <a:ea typeface="Microsoft YaHei" panose="020B0503020204020204" pitchFamily="34" charset="-122"/>
              </a:rPr>
              <a:t>对记录的动作、数据和校验信息进行关联查询，结合数据库物理日志</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逻辑日志中的源信息可以对数据的全流程进行追踪审计，知道：</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704850" lvl="1" indent="-342900" algn="l">
              <a:lnSpc>
                <a:spcPct val="150000"/>
              </a:lnSpc>
              <a:buAutoNum type="alphaLcPeriod"/>
            </a:pPr>
            <a:r>
              <a:rPr lang="zh-CN" altLang="en-US" sz="1400" dirty="0">
                <a:solidFill>
                  <a:schemeClr val="bg1"/>
                </a:solidFill>
                <a:latin typeface="Microsoft YaHei" panose="020B0503020204020204" pitchFamily="34" charset="-122"/>
                <a:ea typeface="Microsoft YaHei" panose="020B0503020204020204" pitchFamily="34" charset="-122"/>
              </a:rPr>
              <a:t>谁执行了哪些命令，</a:t>
            </a:r>
            <a:r>
              <a:rPr lang="en-US" altLang="zh-CN" sz="1400" dirty="0">
                <a:solidFill>
                  <a:schemeClr val="bg1"/>
                </a:solidFill>
                <a:latin typeface="Microsoft YaHei" panose="020B0503020204020204" pitchFamily="34" charset="-122"/>
                <a:ea typeface="Microsoft YaHei" panose="020B0503020204020204" pitchFamily="34" charset="-122"/>
              </a:rPr>
              <a:t>b. </a:t>
            </a:r>
            <a:r>
              <a:rPr lang="zh-CN" altLang="en-US" sz="1400" dirty="0">
                <a:solidFill>
                  <a:schemeClr val="bg1"/>
                </a:solidFill>
                <a:latin typeface="Microsoft YaHei" panose="020B0503020204020204" pitchFamily="34" charset="-122"/>
                <a:ea typeface="Microsoft YaHei" panose="020B0503020204020204" pitchFamily="34" charset="-122"/>
              </a:rPr>
              <a:t>命令改动了哪些数据，</a:t>
            </a:r>
            <a:r>
              <a:rPr lang="en-US" altLang="zh-CN" sz="1400" dirty="0">
                <a:solidFill>
                  <a:schemeClr val="bg1"/>
                </a:solidFill>
                <a:latin typeface="Microsoft YaHei" panose="020B0503020204020204" pitchFamily="34" charset="-122"/>
                <a:ea typeface="Microsoft YaHei" panose="020B0503020204020204" pitchFamily="34" charset="-122"/>
              </a:rPr>
              <a:t>c. </a:t>
            </a:r>
            <a:r>
              <a:rPr lang="zh-CN" altLang="en-US" sz="1400" dirty="0">
                <a:solidFill>
                  <a:schemeClr val="bg1"/>
                </a:solidFill>
                <a:latin typeface="Microsoft YaHei" panose="020B0503020204020204" pitchFamily="34" charset="-122"/>
                <a:ea typeface="Microsoft YaHei" panose="020B0503020204020204" pitchFamily="34" charset="-122"/>
              </a:rPr>
              <a:t>数据被谁修改过。同时，追踪功能的每一步都能结合校验信息进行篡改校验。</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361950" lvl="1" algn="l">
              <a:lnSpc>
                <a:spcPct val="150000"/>
              </a:lnSpc>
            </a:pPr>
            <a:r>
              <a:rPr lang="zh-CN" altLang="en-US" sz="1400" dirty="0">
                <a:solidFill>
                  <a:schemeClr val="bg1"/>
                </a:solidFill>
                <a:latin typeface="Microsoft YaHei" panose="020B0503020204020204" pitchFamily="34" charset="-122"/>
                <a:ea typeface="Microsoft YaHei" panose="020B0503020204020204" pitchFamily="34" charset="-122"/>
              </a:rPr>
              <a:t>同时，对导出的数据，能够跟库内的数据进行关联校验，保证数据的全生命周期的追踪。</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70" name="矩形: 圆角 72"/>
          <p:cNvSpPr/>
          <p:nvPr/>
        </p:nvSpPr>
        <p:spPr bwMode="auto">
          <a:xfrm>
            <a:off x="480486" y="3040912"/>
            <a:ext cx="11038564" cy="2789632"/>
          </a:xfrm>
          <a:prstGeom prst="roundRect">
            <a:avLst/>
          </a:prstGeom>
          <a:noFill/>
          <a:ln w="9525" cap="flat" cmpd="sng" algn="ctr">
            <a:solidFill>
              <a:schemeClr val="accent1">
                <a:lumMod val="75000"/>
              </a:schemeClr>
            </a:solidFill>
            <a:prstDash val="dash"/>
            <a:round/>
            <a:headEnd type="none" w="med" len="med"/>
            <a:tailEnd type="none" w="med" len="med"/>
          </a:ln>
          <a:effectLst/>
        </p:spPr>
        <p:txBody>
          <a:bodyPr vert="horz" wrap="square" lIns="91425" tIns="45712" rIns="91425" bIns="45712" numCol="1" rtlCol="0" anchor="t" anchorCtr="0" compatLnSpc="1">
            <a:noAutofit/>
          </a:bodyPr>
          <a:lstStyle/>
          <a:p>
            <a:pPr marL="0" marR="0" indent="0" algn="l" defTabSz="878205" rtl="0" eaLnBrk="0" fontAlgn="base" latinLnBrk="0" hangingPunct="0">
              <a:lnSpc>
                <a:spcPct val="100000"/>
              </a:lnSpc>
              <a:spcBef>
                <a:spcPct val="0"/>
              </a:spcBef>
              <a:spcAft>
                <a:spcPct val="0"/>
              </a:spcAft>
              <a:buClrTx/>
              <a:buSzTx/>
              <a:buFontTx/>
              <a:buNone/>
            </a:pPr>
            <a:endParaRPr kumimoji="0" lang="en-US" sz="1600" b="0" i="0" u="none" strike="noStrike" cap="none" normalizeH="0" baseline="0">
              <a:ln>
                <a:noFill/>
              </a:ln>
              <a:solidFill>
                <a:schemeClr val="bg1"/>
              </a:solidFill>
              <a:effectLst/>
              <a:latin typeface="FrutigerNext LT Regular" pitchFamily="34" charset="0"/>
              <a:ea typeface="MS PGothic" panose="020B0600070205080204" pitchFamily="34" charset="-128"/>
            </a:endParaRPr>
          </a:p>
        </p:txBody>
      </p:sp>
      <p:sp>
        <p:nvSpPr>
          <p:cNvPr id="71" name="文本框 70"/>
          <p:cNvSpPr txBox="1"/>
          <p:nvPr/>
        </p:nvSpPr>
        <p:spPr>
          <a:xfrm>
            <a:off x="4915028" y="5897085"/>
            <a:ext cx="2169480" cy="369332"/>
          </a:xfrm>
          <a:prstGeom prst="rect">
            <a:avLst/>
          </a:prstGeom>
          <a:noFill/>
        </p:spPr>
        <p:txBody>
          <a:bodyPr wrap="square" rtlCol="0">
            <a:spAutoFit/>
          </a:bodyPr>
          <a:lstStyle/>
          <a:p>
            <a:r>
              <a:rPr lang="zh-CN" altLang="en-US" dirty="0">
                <a:solidFill>
                  <a:schemeClr val="bg1"/>
                </a:solidFill>
              </a:rPr>
              <a:t>数据全流程追踪</a:t>
            </a:r>
            <a:endParaRPr lang="en-US" dirty="0">
              <a:solidFill>
                <a:schemeClr val="bg1"/>
              </a:solidFill>
            </a:endParaRPr>
          </a:p>
        </p:txBody>
      </p:sp>
      <p:sp>
        <p:nvSpPr>
          <p:cNvPr id="72" name="文本框 71"/>
          <p:cNvSpPr txBox="1"/>
          <p:nvPr/>
        </p:nvSpPr>
        <p:spPr>
          <a:xfrm>
            <a:off x="594181" y="3267406"/>
            <a:ext cx="11385331" cy="2292935"/>
          </a:xfrm>
          <a:prstGeom prst="rect">
            <a:avLst/>
          </a:prstGeom>
          <a:noFill/>
        </p:spPr>
        <p:txBody>
          <a:bodyPr wrap="square" rtlCol="0">
            <a:spAutoFit/>
          </a:bodyPr>
          <a:lstStyle/>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           </a:t>
            </a:r>
            <a:r>
              <a:rPr lang="en-US" altLang="zh-CN" sz="1100" dirty="0" err="1">
                <a:solidFill>
                  <a:schemeClr val="bg1"/>
                </a:solidFill>
                <a:latin typeface="Cascadia Code SemiLight" panose="020B0609020000020004" pitchFamily="49" charset="0"/>
                <a:cs typeface="Cascadia Code SemiLight" panose="020B0609020000020004" pitchFamily="49" charset="0"/>
              </a:rPr>
              <a:t>starttime</a:t>
            </a:r>
            <a:r>
              <a:rPr lang="en-US" altLang="zh-CN" sz="1100" dirty="0">
                <a:solidFill>
                  <a:schemeClr val="bg1"/>
                </a:solidFill>
                <a:latin typeface="Cascadia Code SemiLight" panose="020B0609020000020004" pitchFamily="49" charset="0"/>
                <a:cs typeface="Cascadia Code SemiLight" panose="020B0609020000020004" pitchFamily="49" charset="0"/>
              </a:rPr>
              <a:t>          </a:t>
            </a:r>
            <a:r>
              <a:rPr lang="en-US" sz="1100" dirty="0">
                <a:solidFill>
                  <a:schemeClr val="bg1"/>
                </a:solidFill>
                <a:latin typeface="Cascadia Code SemiLight" panose="020B0609020000020004" pitchFamily="49" charset="0"/>
                <a:cs typeface="Cascadia Code SemiLight" panose="020B0609020000020004" pitchFamily="49" charset="0"/>
              </a:rPr>
              <a:t> |                        </a:t>
            </a:r>
            <a:r>
              <a:rPr lang="en-US" altLang="zh-CN" sz="1100" dirty="0" err="1">
                <a:solidFill>
                  <a:schemeClr val="bg1"/>
                </a:solidFill>
                <a:latin typeface="Cascadia Code SemiLight" panose="020B0609020000020004" pitchFamily="49" charset="0"/>
                <a:cs typeface="Cascadia Code SemiLight" panose="020B0609020000020004" pitchFamily="49" charset="0"/>
              </a:rPr>
              <a:t>txcommand</a:t>
            </a:r>
            <a:r>
              <a:rPr lang="en-US" altLang="zh-CN" sz="1100" dirty="0">
                <a:solidFill>
                  <a:schemeClr val="bg1"/>
                </a:solidFill>
                <a:latin typeface="Cascadia Code SemiLight" panose="020B0609020000020004" pitchFamily="49" charset="0"/>
                <a:cs typeface="Cascadia Code SemiLight" panose="020B0609020000020004" pitchFamily="49" charset="0"/>
              </a:rPr>
              <a:t>                                  </a:t>
            </a:r>
            <a:r>
              <a:rPr lang="en-US" sz="1100" dirty="0">
                <a:solidFill>
                  <a:schemeClr val="bg1"/>
                </a:solidFill>
                <a:latin typeface="Cascadia Code SemiLight" panose="020B0609020000020004" pitchFamily="49" charset="0"/>
                <a:cs typeface="Cascadia Code SemiLight" panose="020B0609020000020004" pitchFamily="49" charset="0"/>
              </a:rPr>
              <a:t> |  </a:t>
            </a:r>
            <a:r>
              <a:rPr lang="en-US" altLang="zh-CN" sz="1100" dirty="0" err="1">
                <a:solidFill>
                  <a:schemeClr val="bg1"/>
                </a:solidFill>
                <a:latin typeface="Cascadia Code SemiLight" panose="020B0609020000020004" pitchFamily="49" charset="0"/>
                <a:cs typeface="Cascadia Code SemiLight" panose="020B0609020000020004" pitchFamily="49" charset="0"/>
              </a:rPr>
              <a:t>data_ins</a:t>
            </a:r>
            <a:r>
              <a:rPr lang="en-US" altLang="zh-CN" sz="1100" dirty="0">
                <a:solidFill>
                  <a:schemeClr val="bg1"/>
                </a:solidFill>
                <a:latin typeface="Cascadia Code SemiLight" panose="020B0609020000020004" pitchFamily="49" charset="0"/>
                <a:cs typeface="Cascadia Code SemiLight" panose="020B0609020000020004" pitchFamily="49" charset="0"/>
              </a:rPr>
              <a:t>  | </a:t>
            </a:r>
            <a:r>
              <a:rPr lang="en-US" altLang="zh-CN" sz="1100" dirty="0" err="1">
                <a:solidFill>
                  <a:schemeClr val="bg1"/>
                </a:solidFill>
                <a:latin typeface="Cascadia Code SemiLight" panose="020B0609020000020004" pitchFamily="49" charset="0"/>
                <a:cs typeface="Cascadia Code SemiLight" panose="020B0609020000020004" pitchFamily="49" charset="0"/>
              </a:rPr>
              <a:t>data_del</a:t>
            </a:r>
            <a:endParaRPr lang="en-US" sz="1100" dirty="0">
              <a:solidFill>
                <a:schemeClr val="bg1"/>
              </a:solidFill>
              <a:latin typeface="Cascadia Code SemiLight" panose="020B0609020000020004" pitchFamily="49" charset="0"/>
              <a:cs typeface="Cascadia Code SemiLight" panose="020B0609020000020004" pitchFamily="49" charset="0"/>
            </a:endParaRPr>
          </a:p>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a:t>
            </a:r>
            <a:endParaRPr lang="en-US" sz="1100" dirty="0">
              <a:solidFill>
                <a:schemeClr val="bg1"/>
              </a:solidFill>
              <a:latin typeface="Cascadia Code SemiLight" panose="020B0609020000020004" pitchFamily="49" charset="0"/>
              <a:cs typeface="Cascadia Code SemiLight" panose="020B0609020000020004" pitchFamily="49" charset="0"/>
            </a:endParaRPr>
          </a:p>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 2021</a:t>
            </a:r>
            <a:r>
              <a:rPr lang="en-US" altLang="zh-CN" sz="1100" dirty="0">
                <a:solidFill>
                  <a:schemeClr val="bg1"/>
                </a:solidFill>
                <a:latin typeface="Cascadia Code SemiLight" panose="020B0609020000020004" pitchFamily="49" charset="0"/>
                <a:cs typeface="Cascadia Code SemiLight" panose="020B0609020000020004" pitchFamily="49" charset="0"/>
              </a:rPr>
              <a:t>-12-02 11:22:22.168519+08</a:t>
            </a:r>
            <a:r>
              <a:rPr lang="en-US" sz="1100" dirty="0">
                <a:solidFill>
                  <a:schemeClr val="bg1"/>
                </a:solidFill>
                <a:latin typeface="Cascadia Code SemiLight" panose="020B0609020000020004" pitchFamily="49" charset="0"/>
                <a:cs typeface="Cascadia Code SemiLight" panose="020B0609020000020004" pitchFamily="49" charset="0"/>
              </a:rPr>
              <a:t> | insert into ledger.t1 values(1, ‘</a:t>
            </a:r>
            <a:r>
              <a:rPr lang="en-US" sz="1100" dirty="0" err="1">
                <a:solidFill>
                  <a:schemeClr val="bg1"/>
                </a:solidFill>
                <a:latin typeface="Cascadia Code SemiLight" panose="020B0609020000020004" pitchFamily="49" charset="0"/>
                <a:cs typeface="Cascadia Code SemiLight" panose="020B0609020000020004" pitchFamily="49" charset="0"/>
              </a:rPr>
              <a:t>alex</a:t>
            </a:r>
            <a:r>
              <a:rPr lang="en-US" sz="1100" dirty="0">
                <a:solidFill>
                  <a:schemeClr val="bg1"/>
                </a:solidFill>
                <a:latin typeface="Cascadia Code SemiLight" panose="020B0609020000020004" pitchFamily="49" charset="0"/>
                <a:cs typeface="Cascadia Code SemiLight" panose="020B0609020000020004" pitchFamily="49" charset="0"/>
              </a:rPr>
              <a:t>’), (2, ‘bob’), (3, ‘peter’); | 1, ‘</a:t>
            </a:r>
            <a:r>
              <a:rPr lang="en-US" sz="1100" dirty="0" err="1">
                <a:solidFill>
                  <a:schemeClr val="bg1"/>
                </a:solidFill>
                <a:latin typeface="Cascadia Code SemiLight" panose="020B0609020000020004" pitchFamily="49" charset="0"/>
                <a:cs typeface="Cascadia Code SemiLight" panose="020B0609020000020004" pitchFamily="49" charset="0"/>
              </a:rPr>
              <a:t>alex</a:t>
            </a:r>
            <a:r>
              <a:rPr lang="en-US" sz="1100" dirty="0">
                <a:solidFill>
                  <a:schemeClr val="bg1"/>
                </a:solidFill>
                <a:latin typeface="Cascadia Code SemiLight" panose="020B0609020000020004" pitchFamily="49" charset="0"/>
                <a:cs typeface="Cascadia Code SemiLight" panose="020B0609020000020004" pitchFamily="49" charset="0"/>
              </a:rPr>
              <a:t>’  | </a:t>
            </a:r>
            <a:endParaRPr lang="en-US" sz="1100" dirty="0">
              <a:solidFill>
                <a:schemeClr val="bg1"/>
              </a:solidFill>
              <a:latin typeface="Cascadia Code SemiLight" panose="020B0609020000020004" pitchFamily="49" charset="0"/>
              <a:cs typeface="Cascadia Code SemiLight" panose="020B0609020000020004" pitchFamily="49" charset="0"/>
            </a:endParaRPr>
          </a:p>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 2021</a:t>
            </a:r>
            <a:r>
              <a:rPr lang="en-US" altLang="zh-CN" sz="1100" dirty="0">
                <a:solidFill>
                  <a:schemeClr val="bg1"/>
                </a:solidFill>
                <a:latin typeface="Cascadia Code SemiLight" panose="020B0609020000020004" pitchFamily="49" charset="0"/>
                <a:cs typeface="Cascadia Code SemiLight" panose="020B0609020000020004" pitchFamily="49" charset="0"/>
              </a:rPr>
              <a:t>-12-02 11:22:22.168519+08</a:t>
            </a:r>
            <a:r>
              <a:rPr lang="en-US" sz="1100" dirty="0">
                <a:solidFill>
                  <a:schemeClr val="bg1"/>
                </a:solidFill>
                <a:latin typeface="Cascadia Code SemiLight" panose="020B0609020000020004" pitchFamily="49" charset="0"/>
                <a:cs typeface="Cascadia Code SemiLight" panose="020B0609020000020004" pitchFamily="49" charset="0"/>
              </a:rPr>
              <a:t> | insert into ledger.t1 values(1, ‘</a:t>
            </a:r>
            <a:r>
              <a:rPr lang="en-US" sz="1100" dirty="0" err="1">
                <a:solidFill>
                  <a:schemeClr val="bg1"/>
                </a:solidFill>
                <a:latin typeface="Cascadia Code SemiLight" panose="020B0609020000020004" pitchFamily="49" charset="0"/>
                <a:cs typeface="Cascadia Code SemiLight" panose="020B0609020000020004" pitchFamily="49" charset="0"/>
              </a:rPr>
              <a:t>alex</a:t>
            </a:r>
            <a:r>
              <a:rPr lang="en-US" sz="1100" dirty="0">
                <a:solidFill>
                  <a:schemeClr val="bg1"/>
                </a:solidFill>
                <a:latin typeface="Cascadia Code SemiLight" panose="020B0609020000020004" pitchFamily="49" charset="0"/>
                <a:cs typeface="Cascadia Code SemiLight" panose="020B0609020000020004" pitchFamily="49" charset="0"/>
              </a:rPr>
              <a:t>’), (2, ‘bob’), (3, ‘peter’); | 2, ‘bob’   | </a:t>
            </a:r>
            <a:endParaRPr lang="en-US" sz="1100" dirty="0">
              <a:solidFill>
                <a:schemeClr val="bg1"/>
              </a:solidFill>
              <a:latin typeface="Cascadia Code SemiLight" panose="020B0609020000020004" pitchFamily="49" charset="0"/>
              <a:cs typeface="Cascadia Code SemiLight" panose="020B0609020000020004" pitchFamily="49" charset="0"/>
            </a:endParaRPr>
          </a:p>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 2021</a:t>
            </a:r>
            <a:r>
              <a:rPr lang="en-US" altLang="zh-CN" sz="1100" dirty="0">
                <a:solidFill>
                  <a:schemeClr val="bg1"/>
                </a:solidFill>
                <a:latin typeface="Cascadia Code SemiLight" panose="020B0609020000020004" pitchFamily="49" charset="0"/>
                <a:cs typeface="Cascadia Code SemiLight" panose="020B0609020000020004" pitchFamily="49" charset="0"/>
              </a:rPr>
              <a:t>-12-02 11:22:22.168519+08</a:t>
            </a:r>
            <a:r>
              <a:rPr lang="en-US" sz="1100" dirty="0">
                <a:solidFill>
                  <a:schemeClr val="bg1"/>
                </a:solidFill>
                <a:latin typeface="Cascadia Code SemiLight" panose="020B0609020000020004" pitchFamily="49" charset="0"/>
                <a:cs typeface="Cascadia Code SemiLight" panose="020B0609020000020004" pitchFamily="49" charset="0"/>
              </a:rPr>
              <a:t> | insert into ledger.t1 values(1, ‘</a:t>
            </a:r>
            <a:r>
              <a:rPr lang="en-US" sz="1100" dirty="0" err="1">
                <a:solidFill>
                  <a:schemeClr val="bg1"/>
                </a:solidFill>
                <a:latin typeface="Cascadia Code SemiLight" panose="020B0609020000020004" pitchFamily="49" charset="0"/>
                <a:cs typeface="Cascadia Code SemiLight" panose="020B0609020000020004" pitchFamily="49" charset="0"/>
              </a:rPr>
              <a:t>alex</a:t>
            </a:r>
            <a:r>
              <a:rPr lang="en-US" sz="1100" dirty="0">
                <a:solidFill>
                  <a:schemeClr val="bg1"/>
                </a:solidFill>
                <a:latin typeface="Cascadia Code SemiLight" panose="020B0609020000020004" pitchFamily="49" charset="0"/>
                <a:cs typeface="Cascadia Code SemiLight" panose="020B0609020000020004" pitchFamily="49" charset="0"/>
              </a:rPr>
              <a:t>’), (2, ‘bob’), (3, ‘peter’); | 3, ‘peter’ |</a:t>
            </a:r>
            <a:endParaRPr lang="en-US" sz="1100" dirty="0">
              <a:solidFill>
                <a:schemeClr val="bg1"/>
              </a:solidFill>
              <a:latin typeface="Cascadia Code SemiLight" panose="020B0609020000020004" pitchFamily="49" charset="0"/>
              <a:cs typeface="Cascadia Code SemiLight" panose="020B0609020000020004" pitchFamily="49" charset="0"/>
            </a:endParaRPr>
          </a:p>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 2021</a:t>
            </a:r>
            <a:r>
              <a:rPr lang="en-US" altLang="zh-CN" sz="1100" dirty="0">
                <a:solidFill>
                  <a:schemeClr val="bg1"/>
                </a:solidFill>
                <a:latin typeface="Cascadia Code SemiLight" panose="020B0609020000020004" pitchFamily="49" charset="0"/>
                <a:cs typeface="Cascadia Code SemiLight" panose="020B0609020000020004" pitchFamily="49" charset="0"/>
              </a:rPr>
              <a:t>-12-02 11:22:22.170443+08</a:t>
            </a:r>
            <a:r>
              <a:rPr lang="en-US" sz="1100" dirty="0">
                <a:solidFill>
                  <a:schemeClr val="bg1"/>
                </a:solidFill>
                <a:latin typeface="Cascadia Code SemiLight" panose="020B0609020000020004" pitchFamily="49" charset="0"/>
                <a:cs typeface="Cascadia Code SemiLight" panose="020B0609020000020004" pitchFamily="49" charset="0"/>
              </a:rPr>
              <a:t> | update ledger.t1 set name = ‘bob2’ where id = 2;                   | 2, ‘bob2’  | 2, ‘bob’ </a:t>
            </a:r>
            <a:endParaRPr lang="en-US" sz="1100" dirty="0">
              <a:solidFill>
                <a:schemeClr val="bg1"/>
              </a:solidFill>
              <a:latin typeface="Cascadia Code SemiLight" panose="020B0609020000020004" pitchFamily="49" charset="0"/>
              <a:cs typeface="Cascadia Code SemiLight" panose="020B0609020000020004" pitchFamily="49" charset="0"/>
            </a:endParaRPr>
          </a:p>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 2021</a:t>
            </a:r>
            <a:r>
              <a:rPr lang="en-US" altLang="zh-CN" sz="1100" dirty="0">
                <a:solidFill>
                  <a:schemeClr val="bg1"/>
                </a:solidFill>
                <a:latin typeface="Cascadia Code SemiLight" panose="020B0609020000020004" pitchFamily="49" charset="0"/>
                <a:cs typeface="Cascadia Code SemiLight" panose="020B0609020000020004" pitchFamily="49" charset="0"/>
              </a:rPr>
              <a:t>-12-02 11:22:22.171845+08</a:t>
            </a:r>
            <a:r>
              <a:rPr lang="en-US" sz="1100" dirty="0">
                <a:solidFill>
                  <a:schemeClr val="bg1"/>
                </a:solidFill>
                <a:latin typeface="Cascadia Code SemiLight" panose="020B0609020000020004" pitchFamily="49" charset="0"/>
                <a:cs typeface="Cascadia Code SemiLight" panose="020B0609020000020004" pitchFamily="49" charset="0"/>
              </a:rPr>
              <a:t> | delete from ledger.t1 where id = 3;                                |            | 3, ‘peter’</a:t>
            </a:r>
            <a:endParaRPr lang="en-US" sz="1100" dirty="0">
              <a:solidFill>
                <a:schemeClr val="bg1"/>
              </a:solidFill>
              <a:latin typeface="Cascadia Code SemiLight" panose="020B0609020000020004" pitchFamily="49" charset="0"/>
              <a:cs typeface="Cascadia Code SemiLight" panose="020B0609020000020004" pitchFamily="49" charset="0"/>
            </a:endParaRPr>
          </a:p>
          <a:p>
            <a:pPr>
              <a:lnSpc>
                <a:spcPct val="150000"/>
              </a:lnSpc>
            </a:pPr>
            <a:r>
              <a:rPr lang="en-US" sz="1100" dirty="0">
                <a:solidFill>
                  <a:schemeClr val="bg1"/>
                </a:solidFill>
                <a:latin typeface="Cascadia Code SemiLight" panose="020B0609020000020004" pitchFamily="49" charset="0"/>
                <a:cs typeface="Cascadia Code SemiLight" panose="020B0609020000020004" pitchFamily="49" charset="0"/>
              </a:rPr>
              <a:t> 2021</a:t>
            </a:r>
            <a:r>
              <a:rPr lang="en-US" altLang="zh-CN" sz="1100" dirty="0">
                <a:solidFill>
                  <a:schemeClr val="bg1"/>
                </a:solidFill>
                <a:latin typeface="Cascadia Code SemiLight" panose="020B0609020000020004" pitchFamily="49" charset="0"/>
                <a:cs typeface="Cascadia Code SemiLight" panose="020B0609020000020004" pitchFamily="49" charset="0"/>
              </a:rPr>
              <a:t>-12-02 11:22:22.173231+08</a:t>
            </a:r>
            <a:r>
              <a:rPr lang="en-US" sz="1100" dirty="0">
                <a:solidFill>
                  <a:schemeClr val="bg1"/>
                </a:solidFill>
                <a:latin typeface="Cascadia Code SemiLight" panose="020B0609020000020004" pitchFamily="49" charset="0"/>
                <a:cs typeface="Cascadia Code SemiLight" panose="020B0609020000020004" pitchFamily="49" charset="0"/>
              </a:rPr>
              <a:t> | update ledger.t1 set name = ‘bob3’ where id = 2;                   | 2, ‘bob3’  | 2, ‘bob2’</a:t>
            </a:r>
            <a:endParaRPr lang="en-US" sz="1100" dirty="0">
              <a:solidFill>
                <a:schemeClr val="bg1"/>
              </a:solidFill>
              <a:latin typeface="Cascadia Code SemiLight" panose="020B0609020000020004" pitchFamily="49" charset="0"/>
              <a:cs typeface="Cascadia Code SemiLight" panose="020B0609020000020004" pitchFamily="49" charset="0"/>
            </a:endParaRPr>
          </a:p>
          <a:p>
            <a:endParaRPr lang="en-US" sz="1100" dirty="0">
              <a:solidFill>
                <a:schemeClr val="bg1"/>
              </a:solidFill>
              <a:latin typeface="Cascadia Code SemiLight" panose="020B0609020000020004" pitchFamily="49" charset="0"/>
              <a:cs typeface="Cascadia Code SemiLight" panose="020B0609020000020004" pitchFamily="49"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877253" y="665625"/>
            <a:ext cx="6735898" cy="540000"/>
          </a:xfrm>
        </p:spPr>
        <p:txBody>
          <a:bodyPr/>
          <a:lstStyle/>
          <a:p>
            <a:r>
              <a:rPr lang="en-US" altLang="zh-CN" dirty="0" smtClean="0"/>
              <a:t>openGauss</a:t>
            </a:r>
            <a:r>
              <a:rPr lang="zh-CN" altLang="en-US" dirty="0"/>
              <a:t> </a:t>
            </a:r>
            <a:r>
              <a:rPr lang="zh-CN" altLang="en-US" dirty="0" smtClean="0"/>
              <a:t>目录</a:t>
            </a:r>
            <a:endParaRPr lang="zh-CN" altLang="en-US" dirty="0"/>
          </a:p>
        </p:txBody>
      </p:sp>
      <p:sp>
        <p:nvSpPr>
          <p:cNvPr id="23" name="文本占位符 2"/>
          <p:cNvSpPr>
            <a:spLocks noGrp="1"/>
          </p:cNvSpPr>
          <p:nvPr>
            <p:ph type="body" idx="10"/>
          </p:nvPr>
        </p:nvSpPr>
        <p:spPr>
          <a:xfrm>
            <a:off x="3017268" y="4459475"/>
            <a:ext cx="2791748" cy="540000"/>
          </a:xfrm>
        </p:spPr>
        <p:txBody>
          <a:bodyPr>
            <a:normAutofit/>
          </a:bodyPr>
          <a:lstStyle/>
          <a:p>
            <a:pPr marL="285750" indent="-285750">
              <a:buFont typeface="Wingdings" panose="05000000000000000000" pitchFamily="2" charset="2"/>
              <a:buChar char="Ø"/>
            </a:pPr>
            <a:r>
              <a:rPr lang="zh-CN" altLang="en-US" sz="1800" dirty="0" smtClean="0"/>
              <a:t>全密态等值查询原理</a:t>
            </a:r>
            <a:endParaRPr lang="zh-CN" altLang="en-US" sz="1800" dirty="0"/>
          </a:p>
        </p:txBody>
      </p:sp>
      <p:sp>
        <p:nvSpPr>
          <p:cNvPr id="24" name="文本占位符 3"/>
          <p:cNvSpPr>
            <a:spLocks noGrp="1"/>
          </p:cNvSpPr>
          <p:nvPr>
            <p:ph type="body" idx="11"/>
          </p:nvPr>
        </p:nvSpPr>
        <p:spPr>
          <a:xfrm>
            <a:off x="5646740" y="3331519"/>
            <a:ext cx="1715726" cy="540000"/>
          </a:xfrm>
        </p:spPr>
        <p:txBody>
          <a:bodyPr>
            <a:normAutofit/>
          </a:bodyPr>
          <a:lstStyle/>
          <a:p>
            <a:pPr marL="285750" indent="-285750">
              <a:buFont typeface="Wingdings" panose="05000000000000000000" pitchFamily="2" charset="2"/>
              <a:buChar char="Ø"/>
            </a:pPr>
            <a:r>
              <a:rPr lang="zh-CN" altLang="en-US" sz="1800" dirty="0"/>
              <a:t>线程池</a:t>
            </a:r>
            <a:r>
              <a:rPr lang="zh-CN" altLang="en-US" sz="1800" dirty="0" smtClean="0"/>
              <a:t>原理</a:t>
            </a:r>
            <a:endParaRPr lang="zh-CN" altLang="en-US" sz="1800" dirty="0"/>
          </a:p>
        </p:txBody>
      </p:sp>
      <p:sp>
        <p:nvSpPr>
          <p:cNvPr id="25" name="文本占位符 4"/>
          <p:cNvSpPr>
            <a:spLocks noGrp="1"/>
          </p:cNvSpPr>
          <p:nvPr>
            <p:ph type="body" idx="12"/>
          </p:nvPr>
        </p:nvSpPr>
        <p:spPr>
          <a:xfrm>
            <a:off x="3018049" y="4034650"/>
            <a:ext cx="2025220" cy="540000"/>
          </a:xfrm>
        </p:spPr>
        <p:txBody>
          <a:bodyPr>
            <a:normAutofit/>
          </a:bodyPr>
          <a:lstStyle/>
          <a:p>
            <a:pPr marL="285750" indent="-285750">
              <a:buFont typeface="Wingdings" panose="05000000000000000000" pitchFamily="2" charset="2"/>
              <a:buChar char="Ø"/>
            </a:pPr>
            <a:r>
              <a:rPr lang="zh-CN" altLang="en-US" sz="1800" dirty="0"/>
              <a:t>极致</a:t>
            </a:r>
            <a:r>
              <a:rPr lang="en-US" altLang="zh-CN" sz="1800" dirty="0" smtClean="0"/>
              <a:t>RTO</a:t>
            </a:r>
            <a:r>
              <a:rPr lang="zh-CN" altLang="en-US" sz="1800" dirty="0" smtClean="0"/>
              <a:t>优化</a:t>
            </a:r>
            <a:endParaRPr lang="zh-CN" altLang="en-US" sz="1800" dirty="0"/>
          </a:p>
        </p:txBody>
      </p:sp>
      <p:sp>
        <p:nvSpPr>
          <p:cNvPr id="26" name="文本占位符 5"/>
          <p:cNvSpPr>
            <a:spLocks noGrp="1"/>
          </p:cNvSpPr>
          <p:nvPr>
            <p:ph type="body" idx="13"/>
          </p:nvPr>
        </p:nvSpPr>
        <p:spPr>
          <a:xfrm>
            <a:off x="7911230" y="3331519"/>
            <a:ext cx="2123643" cy="540000"/>
          </a:xfrm>
        </p:spPr>
        <p:txBody>
          <a:bodyPr>
            <a:normAutofit/>
          </a:bodyPr>
          <a:lstStyle/>
          <a:p>
            <a:pPr marL="285750" indent="-285750">
              <a:buFont typeface="Wingdings" panose="05000000000000000000" pitchFamily="2" charset="2"/>
              <a:buChar char="Ø"/>
            </a:pPr>
            <a:r>
              <a:rPr lang="zh-CN" altLang="en-US" sz="1800" dirty="0" smtClean="0"/>
              <a:t>增量检查点原理</a:t>
            </a:r>
            <a:endParaRPr lang="zh-CN" altLang="en-US" sz="1800" dirty="0"/>
          </a:p>
        </p:txBody>
      </p:sp>
      <p:sp>
        <p:nvSpPr>
          <p:cNvPr id="27" name="文本占位符 2"/>
          <p:cNvSpPr txBox="1"/>
          <p:nvPr/>
        </p:nvSpPr>
        <p:spPr>
          <a:xfrm>
            <a:off x="1184334" y="2169821"/>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架构</a:t>
            </a:r>
            <a:endParaRPr lang="zh-CN" altLang="en-US" dirty="0"/>
          </a:p>
        </p:txBody>
      </p:sp>
      <p:sp>
        <p:nvSpPr>
          <p:cNvPr id="28" name="文本占位符 2"/>
          <p:cNvSpPr txBox="1"/>
          <p:nvPr/>
        </p:nvSpPr>
        <p:spPr>
          <a:xfrm>
            <a:off x="1182624" y="2783147"/>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b="1" dirty="0" smtClean="0"/>
              <a:t>openGauss </a:t>
            </a:r>
            <a:r>
              <a:rPr lang="zh-CN" altLang="en-US" b="1" dirty="0" smtClean="0"/>
              <a:t>核心技术及实践</a:t>
            </a:r>
            <a:endParaRPr lang="zh-CN" altLang="en-US" b="1" dirty="0"/>
          </a:p>
        </p:txBody>
      </p:sp>
      <p:sp>
        <p:nvSpPr>
          <p:cNvPr id="29" name="文本占位符 5"/>
          <p:cNvSpPr txBox="1"/>
          <p:nvPr/>
        </p:nvSpPr>
        <p:spPr>
          <a:xfrm>
            <a:off x="3028587" y="3315190"/>
            <a:ext cx="228116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a:t>NUMA</a:t>
            </a:r>
            <a:r>
              <a:rPr lang="zh-CN" altLang="en-US" sz="1800" dirty="0"/>
              <a:t>多</a:t>
            </a:r>
            <a:r>
              <a:rPr lang="zh-CN" altLang="en-US" sz="1800" dirty="0" smtClean="0"/>
              <a:t>核优化</a:t>
            </a:r>
            <a:endParaRPr lang="zh-CN" altLang="en-US" sz="1800" dirty="0"/>
          </a:p>
        </p:txBody>
      </p:sp>
      <p:sp>
        <p:nvSpPr>
          <p:cNvPr id="30" name="文本占位符 5"/>
          <p:cNvSpPr txBox="1"/>
          <p:nvPr/>
        </p:nvSpPr>
        <p:spPr>
          <a:xfrm>
            <a:off x="3045263" y="3645430"/>
            <a:ext cx="2988684"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a:t>行列混合引擎</a:t>
            </a:r>
            <a:endParaRPr lang="zh-CN" altLang="en-US" sz="1800" dirty="0"/>
          </a:p>
        </p:txBody>
      </p:sp>
      <p:sp>
        <p:nvSpPr>
          <p:cNvPr id="31" name="文本占位符 2"/>
          <p:cNvSpPr txBox="1"/>
          <p:nvPr/>
        </p:nvSpPr>
        <p:spPr>
          <a:xfrm>
            <a:off x="1180869" y="1522114"/>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开</a:t>
            </a:r>
            <a:r>
              <a:rPr lang="zh-CN" altLang="en-US" dirty="0" smtClean="0"/>
              <a:t>源社区介绍</a:t>
            </a:r>
            <a:endParaRPr lang="zh-CN" altLang="en-US" dirty="0"/>
          </a:p>
        </p:txBody>
      </p:sp>
      <p:sp>
        <p:nvSpPr>
          <p:cNvPr id="32" name="文本占位符 2"/>
          <p:cNvSpPr txBox="1"/>
          <p:nvPr/>
        </p:nvSpPr>
        <p:spPr>
          <a:xfrm>
            <a:off x="1137595" y="5512489"/>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未来技术发展方向</a:t>
            </a:r>
            <a:endParaRPr lang="zh-CN" altLang="en-US" dirty="0"/>
          </a:p>
        </p:txBody>
      </p:sp>
      <p:sp>
        <p:nvSpPr>
          <p:cNvPr id="33" name="文本占位符 5"/>
          <p:cNvSpPr txBox="1"/>
          <p:nvPr/>
        </p:nvSpPr>
        <p:spPr>
          <a:xfrm>
            <a:off x="5652595" y="3635371"/>
            <a:ext cx="2418206"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MOT</a:t>
            </a:r>
            <a:r>
              <a:rPr lang="zh-CN" altLang="en-US" sz="1800" dirty="0" smtClean="0"/>
              <a:t>内存表原理</a:t>
            </a:r>
            <a:endParaRPr lang="zh-CN" altLang="en-US" sz="1800" dirty="0"/>
          </a:p>
        </p:txBody>
      </p:sp>
      <p:sp>
        <p:nvSpPr>
          <p:cNvPr id="34" name="文本占位符 5"/>
          <p:cNvSpPr txBox="1"/>
          <p:nvPr/>
        </p:nvSpPr>
        <p:spPr>
          <a:xfrm>
            <a:off x="3024194"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AI4DB</a:t>
            </a:r>
            <a:r>
              <a:rPr lang="zh-CN" altLang="en-US" sz="1800" dirty="0" smtClean="0"/>
              <a:t>自治数据库</a:t>
            </a:r>
            <a:endParaRPr lang="zh-CN" altLang="en-US" sz="1800" dirty="0"/>
          </a:p>
        </p:txBody>
      </p:sp>
      <p:sp>
        <p:nvSpPr>
          <p:cNvPr id="35" name="文本占位符 5"/>
          <p:cNvSpPr txBox="1"/>
          <p:nvPr/>
        </p:nvSpPr>
        <p:spPr>
          <a:xfrm>
            <a:off x="1681660" y="331083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smtClean="0"/>
              <a:t>高性能</a:t>
            </a:r>
            <a:endParaRPr lang="zh-CN" altLang="en-US" sz="2000" dirty="0"/>
          </a:p>
        </p:txBody>
      </p:sp>
      <p:sp>
        <p:nvSpPr>
          <p:cNvPr id="36" name="文本占位符 5"/>
          <p:cNvSpPr txBox="1"/>
          <p:nvPr/>
        </p:nvSpPr>
        <p:spPr>
          <a:xfrm>
            <a:off x="1667804" y="4024345"/>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a:t>可用性</a:t>
            </a:r>
            <a:endParaRPr lang="zh-CN" altLang="en-US" sz="2000" dirty="0"/>
          </a:p>
        </p:txBody>
      </p:sp>
      <p:sp>
        <p:nvSpPr>
          <p:cNvPr id="37" name="文本占位符 5"/>
          <p:cNvSpPr txBox="1"/>
          <p:nvPr/>
        </p:nvSpPr>
        <p:spPr>
          <a:xfrm>
            <a:off x="1685121" y="4446911"/>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dirty="0" smtClean="0"/>
              <a:t>安全性</a:t>
            </a:r>
            <a:endParaRPr lang="zh-CN" altLang="en-US" sz="2000" dirty="0"/>
          </a:p>
        </p:txBody>
      </p:sp>
      <p:sp>
        <p:nvSpPr>
          <p:cNvPr id="38" name="文本占位符 5"/>
          <p:cNvSpPr txBox="1"/>
          <p:nvPr/>
        </p:nvSpPr>
        <p:spPr>
          <a:xfrm>
            <a:off x="1671265" y="4859086"/>
            <a:ext cx="1137666" cy="540000"/>
          </a:xfrm>
          <a:prstGeom prst="rect">
            <a:avLst/>
          </a:prstGeom>
        </p:spPr>
        <p:txBody>
          <a:bodyPr vert="horz" lIns="45720" tIns="45720" rIns="45720" bIns="45720" rtlCol="0" anchor="ctr" anchorCtr="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u"/>
            </a:pPr>
            <a:r>
              <a:rPr lang="zh-CN" altLang="en-US" sz="2000" b="1" dirty="0"/>
              <a:t>易运维</a:t>
            </a:r>
            <a:endParaRPr lang="zh-CN" altLang="en-US" sz="2000" b="1" dirty="0"/>
          </a:p>
        </p:txBody>
      </p:sp>
      <p:sp>
        <p:nvSpPr>
          <p:cNvPr id="39" name="文本占位符 4"/>
          <p:cNvSpPr txBox="1"/>
          <p:nvPr/>
        </p:nvSpPr>
        <p:spPr>
          <a:xfrm>
            <a:off x="7911230" y="3658999"/>
            <a:ext cx="2582860"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Inplace</a:t>
            </a:r>
            <a:r>
              <a:rPr lang="en-US" altLang="zh-CN" sz="1800" dirty="0" smtClean="0"/>
              <a:t> Update</a:t>
            </a:r>
            <a:r>
              <a:rPr lang="zh-CN" altLang="en-US" sz="1800" dirty="0" smtClean="0"/>
              <a:t>引擎</a:t>
            </a:r>
            <a:endParaRPr lang="zh-CN" altLang="en-US" sz="1800" dirty="0"/>
          </a:p>
        </p:txBody>
      </p:sp>
      <p:sp>
        <p:nvSpPr>
          <p:cNvPr id="40" name="文本占位符 2"/>
          <p:cNvSpPr txBox="1"/>
          <p:nvPr/>
        </p:nvSpPr>
        <p:spPr>
          <a:xfrm>
            <a:off x="5646740" y="4459475"/>
            <a:ext cx="2791748"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zh-CN" altLang="en-US" sz="1800" dirty="0" smtClean="0"/>
              <a:t>账本数据库</a:t>
            </a:r>
            <a:endParaRPr lang="zh-CN" altLang="en-US" sz="1800" dirty="0"/>
          </a:p>
        </p:txBody>
      </p:sp>
      <p:sp>
        <p:nvSpPr>
          <p:cNvPr id="41" name="文本占位符 4"/>
          <p:cNvSpPr txBox="1"/>
          <p:nvPr/>
        </p:nvSpPr>
        <p:spPr>
          <a:xfrm>
            <a:off x="5647520" y="4034650"/>
            <a:ext cx="2573533"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err="1" smtClean="0"/>
              <a:t>Paxos</a:t>
            </a:r>
            <a:r>
              <a:rPr lang="zh-CN" altLang="en-US" sz="1800" dirty="0" smtClean="0"/>
              <a:t>协议自选主</a:t>
            </a:r>
            <a:endParaRPr lang="zh-CN" altLang="en-US" sz="1800" dirty="0"/>
          </a:p>
        </p:txBody>
      </p:sp>
      <p:sp>
        <p:nvSpPr>
          <p:cNvPr id="42" name="文本占位符 5"/>
          <p:cNvSpPr txBox="1"/>
          <p:nvPr/>
        </p:nvSpPr>
        <p:spPr>
          <a:xfrm>
            <a:off x="5635335" y="4898832"/>
            <a:ext cx="2275895"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zh-CN" sz="1800" dirty="0" smtClean="0"/>
              <a:t>DB4AI</a:t>
            </a:r>
            <a:r>
              <a:rPr lang="zh-CN" altLang="en-US" sz="1800" dirty="0" smtClean="0"/>
              <a:t>库内</a:t>
            </a:r>
            <a:r>
              <a:rPr lang="en-US" altLang="zh-CN" sz="1800" dirty="0" smtClean="0"/>
              <a:t>AI</a:t>
            </a:r>
            <a:r>
              <a:rPr lang="zh-CN" altLang="en-US" sz="1800" dirty="0" smtClean="0"/>
              <a:t>引擎</a:t>
            </a:r>
            <a:endParaRPr lang="zh-CN" altLang="en-US" sz="1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zh-CN" altLang="en-US" dirty="0" smtClean="0"/>
              <a:t>企业数据库运维问题</a:t>
            </a:r>
            <a:endParaRPr lang="zh-CN" altLang="en-US" dirty="0"/>
          </a:p>
        </p:txBody>
      </p:sp>
      <p:sp>
        <p:nvSpPr>
          <p:cNvPr id="4" name="文本占位符 4"/>
          <p:cNvSpPr txBox="1"/>
          <p:nvPr/>
        </p:nvSpPr>
        <p:spPr>
          <a:xfrm>
            <a:off x="72227" y="1428132"/>
            <a:ext cx="3418752" cy="584547"/>
          </a:xfrm>
          <a:prstGeom prst="rect">
            <a:avLst/>
          </a:prstGeom>
        </p:spPr>
        <p:txBody>
          <a:bodyPr wrap="square">
            <a:spAutoFit/>
          </a:bodyPr>
          <a:lstStyle>
            <a:defPPr>
              <a:defRPr lang="zh-CN"/>
            </a:defPPr>
            <a:lvl1pPr>
              <a:spcBef>
                <a:spcPts val="600"/>
              </a:spcBef>
              <a:buClr>
                <a:schemeClr val="tx2"/>
              </a:buClr>
              <a:buSzPct val="70000"/>
              <a:defRPr>
                <a:latin typeface="Microsoft YaHei" panose="020B0503020204020204" pitchFamily="34" charset="-122"/>
                <a:ea typeface="Microsoft YaHei" panose="020B0503020204020204" pitchFamily="34" charset="-122"/>
              </a:defRPr>
            </a:lvl1pPr>
          </a:lstStyle>
          <a:p>
            <a:pPr algn="ctr">
              <a:spcBef>
                <a:spcPts val="0"/>
              </a:spcBef>
              <a:buClrTx/>
              <a:buSzTx/>
            </a:pPr>
            <a:r>
              <a:rPr lang="zh-CN" altLang="en-US" sz="1600" b="1" dirty="0">
                <a:solidFill>
                  <a:schemeClr val="bg1"/>
                </a:solidFill>
              </a:rPr>
              <a:t>典型数据库应用系统</a:t>
            </a:r>
            <a:r>
              <a:rPr lang="en-US" altLang="zh-CN" sz="1600" b="1" dirty="0">
                <a:solidFill>
                  <a:schemeClr val="bg1"/>
                </a:solidFill>
              </a:rPr>
              <a:t>TCO</a:t>
            </a:r>
            <a:r>
              <a:rPr lang="zh-CN" altLang="en-US" sz="1600" b="1" dirty="0">
                <a:solidFill>
                  <a:schemeClr val="bg1"/>
                </a:solidFill>
              </a:rPr>
              <a:t>分布：</a:t>
            </a:r>
            <a:endParaRPr lang="en-US" altLang="zh-CN" sz="1600" b="1" dirty="0">
              <a:solidFill>
                <a:schemeClr val="bg1"/>
              </a:solidFill>
            </a:endParaRPr>
          </a:p>
          <a:p>
            <a:pPr algn="ctr">
              <a:spcBef>
                <a:spcPts val="0"/>
              </a:spcBef>
              <a:buClrTx/>
              <a:buSzTx/>
            </a:pPr>
            <a:r>
              <a:rPr lang="zh-CN" altLang="en-US" sz="1600" b="1" dirty="0">
                <a:solidFill>
                  <a:schemeClr val="bg1"/>
                </a:solidFill>
              </a:rPr>
              <a:t>数据库运维</a:t>
            </a:r>
            <a:r>
              <a:rPr lang="zh-CN" altLang="en-US" sz="1600" b="1" dirty="0" smtClean="0">
                <a:solidFill>
                  <a:schemeClr val="bg1"/>
                </a:solidFill>
              </a:rPr>
              <a:t>占</a:t>
            </a:r>
            <a:r>
              <a:rPr lang="zh-CN" altLang="en-US" sz="1600" b="1" dirty="0">
                <a:solidFill>
                  <a:schemeClr val="bg1"/>
                </a:solidFill>
              </a:rPr>
              <a:t>三</a:t>
            </a:r>
            <a:r>
              <a:rPr lang="zh-CN" altLang="en-US" sz="1600" b="1" dirty="0" smtClean="0">
                <a:solidFill>
                  <a:schemeClr val="bg1"/>
                </a:solidFill>
              </a:rPr>
              <a:t>分之一</a:t>
            </a:r>
            <a:r>
              <a:rPr lang="zh-CN" altLang="en-US" sz="1600" b="1" dirty="0">
                <a:solidFill>
                  <a:schemeClr val="bg1"/>
                </a:solidFill>
              </a:rPr>
              <a:t>左右</a:t>
            </a:r>
            <a:endParaRPr lang="zh-CN" altLang="en-US" sz="1600" b="1" dirty="0">
              <a:solidFill>
                <a:schemeClr val="bg1"/>
              </a:solidFill>
            </a:endParaRPr>
          </a:p>
        </p:txBody>
      </p:sp>
      <p:graphicFrame>
        <p:nvGraphicFramePr>
          <p:cNvPr id="5" name="图表 4"/>
          <p:cNvGraphicFramePr/>
          <p:nvPr/>
        </p:nvGraphicFramePr>
        <p:xfrm>
          <a:off x="4017352" y="2035801"/>
          <a:ext cx="4121476" cy="2929883"/>
        </p:xfrm>
        <a:graphic>
          <a:graphicData uri="http://schemas.openxmlformats.org/drawingml/2006/chart">
            <c:chart xmlns:c="http://schemas.openxmlformats.org/drawingml/2006/chart" xmlns:r="http://schemas.openxmlformats.org/officeDocument/2006/relationships" r:id="rId1"/>
          </a:graphicData>
        </a:graphic>
      </p:graphicFrame>
      <p:pic>
        <p:nvPicPr>
          <p:cNvPr id="6" name="图片 5"/>
          <p:cNvPicPr>
            <a:picLocks noChangeAspect="1"/>
          </p:cNvPicPr>
          <p:nvPr/>
        </p:nvPicPr>
        <p:blipFill>
          <a:blip r:embed="rId2"/>
          <a:stretch>
            <a:fillRect/>
          </a:stretch>
        </p:blipFill>
        <p:spPr>
          <a:xfrm>
            <a:off x="224568" y="2064753"/>
            <a:ext cx="2976964" cy="2770230"/>
          </a:xfrm>
          <a:prstGeom prst="rect">
            <a:avLst/>
          </a:prstGeom>
        </p:spPr>
      </p:pic>
      <p:sp>
        <p:nvSpPr>
          <p:cNvPr id="7" name="文本占位符 4"/>
          <p:cNvSpPr txBox="1"/>
          <p:nvPr/>
        </p:nvSpPr>
        <p:spPr>
          <a:xfrm>
            <a:off x="3818125" y="1418988"/>
            <a:ext cx="4399219" cy="523016"/>
          </a:xfrm>
          <a:prstGeom prst="rect">
            <a:avLst/>
          </a:prstGeom>
        </p:spPr>
        <p:txBody>
          <a:bodyPr wrap="square">
            <a:spAutoFit/>
          </a:bodyPr>
          <a:lstStyle>
            <a:defPPr>
              <a:defRPr lang="zh-CN"/>
            </a:defPPr>
            <a:lvl1pPr>
              <a:spcBef>
                <a:spcPts val="600"/>
              </a:spcBef>
              <a:buClr>
                <a:schemeClr val="tx2"/>
              </a:buClr>
              <a:buSzPct val="70000"/>
              <a:defRPr>
                <a:latin typeface="Microsoft YaHei" panose="020B0503020204020204" pitchFamily="34" charset="-122"/>
                <a:ea typeface="Microsoft YaHei" panose="020B0503020204020204" pitchFamily="34" charset="-122"/>
              </a:defRPr>
            </a:lvl1pPr>
          </a:lstStyle>
          <a:p>
            <a:pPr algn="ctr">
              <a:spcBef>
                <a:spcPts val="0"/>
              </a:spcBef>
              <a:buClrTx/>
              <a:buSzTx/>
            </a:pPr>
            <a:r>
              <a:rPr lang="zh-CN" altLang="en-US" sz="1600" b="1" dirty="0">
                <a:solidFill>
                  <a:schemeClr val="bg1"/>
                </a:solidFill>
              </a:rPr>
              <a:t>日产运维工作占</a:t>
            </a:r>
            <a:r>
              <a:rPr lang="en-US" altLang="zh-CN" sz="1600" b="1" dirty="0">
                <a:solidFill>
                  <a:schemeClr val="bg1"/>
                </a:solidFill>
              </a:rPr>
              <a:t>DBA50%</a:t>
            </a:r>
            <a:r>
              <a:rPr lang="zh-CN" altLang="en-US" sz="1600" b="1" dirty="0">
                <a:solidFill>
                  <a:schemeClr val="bg1"/>
                </a:solidFill>
              </a:rPr>
              <a:t>以上工作内容</a:t>
            </a:r>
            <a:endParaRPr lang="en-US" altLang="zh-CN" sz="1600" b="1" dirty="0">
              <a:solidFill>
                <a:schemeClr val="bg1"/>
              </a:solidFill>
            </a:endParaRPr>
          </a:p>
          <a:p>
            <a:pPr algn="ctr">
              <a:spcBef>
                <a:spcPts val="0"/>
              </a:spcBef>
              <a:buClrTx/>
              <a:buSzTx/>
            </a:pPr>
            <a:r>
              <a:rPr lang="en-US" altLang="zh-CN" sz="1200" b="1" dirty="0">
                <a:solidFill>
                  <a:schemeClr val="bg1"/>
                </a:solidFill>
              </a:rPr>
              <a:t>Tuning/upgrading/debugging…</a:t>
            </a:r>
            <a:endParaRPr lang="zh-CN" altLang="en-US" sz="1200" b="1" dirty="0">
              <a:solidFill>
                <a:schemeClr val="bg1"/>
              </a:solidFill>
            </a:endParaRPr>
          </a:p>
        </p:txBody>
      </p:sp>
      <p:grpSp>
        <p:nvGrpSpPr>
          <p:cNvPr id="8" name="组合 7"/>
          <p:cNvGrpSpPr/>
          <p:nvPr/>
        </p:nvGrpSpPr>
        <p:grpSpPr>
          <a:xfrm>
            <a:off x="9033162" y="1788584"/>
            <a:ext cx="2684810" cy="3485218"/>
            <a:chOff x="9227052" y="2462428"/>
            <a:chExt cx="2697317" cy="3676613"/>
          </a:xfrm>
        </p:grpSpPr>
        <p:grpSp>
          <p:nvGrpSpPr>
            <p:cNvPr id="9" name="组合 8"/>
            <p:cNvGrpSpPr/>
            <p:nvPr/>
          </p:nvGrpSpPr>
          <p:grpSpPr>
            <a:xfrm>
              <a:off x="9227053" y="2462428"/>
              <a:ext cx="2690631" cy="2262539"/>
              <a:chOff x="1062782" y="2814941"/>
              <a:chExt cx="2293502" cy="2104522"/>
            </a:xfrm>
          </p:grpSpPr>
          <p:sp>
            <p:nvSpPr>
              <p:cNvPr id="14" name="929740122"/>
              <p:cNvSpPr/>
              <p:nvPr/>
            </p:nvSpPr>
            <p:spPr bwMode="auto">
              <a:xfrm>
                <a:off x="1062782" y="2814941"/>
                <a:ext cx="2293502" cy="252000"/>
              </a:xfrm>
              <a:prstGeom prst="rect">
                <a:avLst/>
              </a:prstGeom>
              <a:solidFill>
                <a:schemeClr val="bg1">
                  <a:lumMod val="85000"/>
                </a:schemeClr>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en-US" altLang="zh-CN" sz="1400" kern="0" dirty="0">
                    <a:latin typeface="Microsoft YaHei" panose="020B0503020204020204" pitchFamily="34" charset="-122"/>
                    <a:ea typeface="Microsoft YaHei" panose="020B0503020204020204" pitchFamily="34" charset="-122"/>
                  </a:rPr>
                  <a:t>schema</a:t>
                </a:r>
                <a:r>
                  <a:rPr lang="zh-CN" altLang="en-US" sz="1400" kern="0" dirty="0">
                    <a:latin typeface="Microsoft YaHei" panose="020B0503020204020204" pitchFamily="34" charset="-122"/>
                    <a:ea typeface="Microsoft YaHei" panose="020B0503020204020204" pitchFamily="34" charset="-122"/>
                  </a:rPr>
                  <a:t> 设计</a:t>
                </a:r>
                <a:endParaRPr lang="zh-CN" altLang="en-US" sz="1400" kern="0" dirty="0">
                  <a:latin typeface="Microsoft YaHei" panose="020B0503020204020204" pitchFamily="34" charset="-122"/>
                  <a:ea typeface="Microsoft YaHei" panose="020B0503020204020204" pitchFamily="34" charset="-122"/>
                </a:endParaRPr>
              </a:p>
            </p:txBody>
          </p:sp>
          <p:sp>
            <p:nvSpPr>
              <p:cNvPr id="15" name="1781810282"/>
              <p:cNvSpPr/>
              <p:nvPr/>
            </p:nvSpPr>
            <p:spPr bwMode="auto">
              <a:xfrm>
                <a:off x="1062782" y="3093448"/>
                <a:ext cx="2293502" cy="324000"/>
              </a:xfrm>
              <a:prstGeom prst="rect">
                <a:avLst/>
              </a:prstGeom>
              <a:solidFill>
                <a:schemeClr val="bg1">
                  <a:lumMod val="85000"/>
                </a:schemeClr>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zh-CN" altLang="en-US" sz="1400" kern="0" dirty="0">
                    <a:latin typeface="Microsoft YaHei" panose="020B0503020204020204" pitchFamily="34" charset="-122"/>
                    <a:ea typeface="Microsoft YaHei" panose="020B0503020204020204" pitchFamily="34" charset="-122"/>
                  </a:rPr>
                  <a:t>应用查询开发</a:t>
                </a:r>
                <a:endParaRPr lang="zh-CN" altLang="en-US" sz="1400" kern="0" dirty="0">
                  <a:latin typeface="Microsoft YaHei" panose="020B0503020204020204" pitchFamily="34" charset="-122"/>
                  <a:ea typeface="Microsoft YaHei" panose="020B0503020204020204" pitchFamily="34" charset="-122"/>
                </a:endParaRPr>
              </a:p>
            </p:txBody>
          </p:sp>
          <p:sp>
            <p:nvSpPr>
              <p:cNvPr id="16" name="1577508333"/>
              <p:cNvSpPr/>
              <p:nvPr/>
            </p:nvSpPr>
            <p:spPr bwMode="auto">
              <a:xfrm>
                <a:off x="1062782" y="3450284"/>
                <a:ext cx="2293502" cy="225444"/>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en-US" altLang="zh-CN" sz="1400" kern="0" dirty="0">
                    <a:solidFill>
                      <a:schemeClr val="bg1"/>
                    </a:solidFill>
                    <a:latin typeface="Microsoft YaHei" panose="020B0503020204020204" pitchFamily="34" charset="-122"/>
                    <a:ea typeface="Microsoft YaHei" panose="020B0503020204020204" pitchFamily="34" charset="-122"/>
                  </a:rPr>
                  <a:t>SQL</a:t>
                </a:r>
                <a:r>
                  <a:rPr lang="zh-CN" altLang="en-US" sz="1400" kern="0" dirty="0">
                    <a:solidFill>
                      <a:schemeClr val="bg1"/>
                    </a:solidFill>
                    <a:latin typeface="Microsoft YaHei" panose="020B0503020204020204" pitchFamily="34" charset="-122"/>
                    <a:ea typeface="Microsoft YaHei" panose="020B0503020204020204" pitchFamily="34" charset="-122"/>
                  </a:rPr>
                  <a:t>查询优化</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17" name="1757772598"/>
              <p:cNvSpPr/>
              <p:nvPr/>
            </p:nvSpPr>
            <p:spPr bwMode="auto">
              <a:xfrm>
                <a:off x="1062782" y="3683241"/>
                <a:ext cx="2293502" cy="225445"/>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r>
                  <a:rPr lang="zh-CN" altLang="en-US" sz="1400" kern="0" dirty="0">
                    <a:solidFill>
                      <a:schemeClr val="bg1"/>
                    </a:solidFill>
                    <a:latin typeface="Microsoft YaHei" panose="020B0503020204020204" pitchFamily="34" charset="-122"/>
                    <a:ea typeface="Microsoft YaHei" panose="020B0503020204020204" pitchFamily="34" charset="-122"/>
                  </a:rPr>
                  <a:t>故障恢复和诊断</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18" name="2106390780"/>
              <p:cNvSpPr/>
              <p:nvPr/>
            </p:nvSpPr>
            <p:spPr bwMode="auto">
              <a:xfrm>
                <a:off x="1062782" y="3927828"/>
                <a:ext cx="2293502" cy="225444"/>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zh-CN" altLang="en-US" sz="1400" kern="0" dirty="0">
                    <a:solidFill>
                      <a:schemeClr val="bg1"/>
                    </a:solidFill>
                    <a:latin typeface="Microsoft YaHei" panose="020B0503020204020204" pitchFamily="34" charset="-122"/>
                    <a:ea typeface="Microsoft YaHei" panose="020B0503020204020204" pitchFamily="34" charset="-122"/>
                  </a:rPr>
                  <a:t>数据库备份和恢复</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19" name="1727584987"/>
              <p:cNvSpPr/>
              <p:nvPr/>
            </p:nvSpPr>
            <p:spPr bwMode="auto">
              <a:xfrm>
                <a:off x="1062782" y="4168926"/>
                <a:ext cx="2293502" cy="225444"/>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zh-CN" altLang="en-US" sz="1400" kern="0" dirty="0">
                    <a:solidFill>
                      <a:schemeClr val="bg1"/>
                    </a:solidFill>
                    <a:latin typeface="Microsoft YaHei" panose="020B0503020204020204" pitchFamily="34" charset="-122"/>
                    <a:ea typeface="Microsoft YaHei" panose="020B0503020204020204" pitchFamily="34" charset="-122"/>
                  </a:rPr>
                  <a:t>安全管理</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20" name="1646218092"/>
              <p:cNvSpPr/>
              <p:nvPr/>
            </p:nvSpPr>
            <p:spPr bwMode="auto">
              <a:xfrm>
                <a:off x="1062782" y="4413511"/>
                <a:ext cx="2293502" cy="225444"/>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r>
                  <a:rPr lang="zh-CN" altLang="en-US" sz="1400" kern="0" dirty="0">
                    <a:solidFill>
                      <a:schemeClr val="bg1"/>
                    </a:solidFill>
                    <a:latin typeface="Microsoft YaHei" panose="020B0503020204020204" pitchFamily="34" charset="-122"/>
                    <a:ea typeface="Microsoft YaHei" panose="020B0503020204020204" pitchFamily="34" charset="-122"/>
                  </a:rPr>
                  <a:t>数据库扩容和数据迁移</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21" name="1081496433"/>
              <p:cNvSpPr/>
              <p:nvPr/>
            </p:nvSpPr>
            <p:spPr bwMode="auto">
              <a:xfrm>
                <a:off x="1062782" y="4657993"/>
                <a:ext cx="2293502" cy="261470"/>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zh-CN" altLang="en-US" sz="1400" kern="0" dirty="0" smtClean="0">
                    <a:solidFill>
                      <a:schemeClr val="bg1"/>
                    </a:solidFill>
                    <a:latin typeface="Microsoft YaHei" panose="020B0503020204020204" pitchFamily="34" charset="-122"/>
                    <a:ea typeface="Microsoft YaHei" panose="020B0503020204020204" pitchFamily="34" charset="-122"/>
                  </a:rPr>
                  <a:t>数据库</a:t>
                </a:r>
                <a:r>
                  <a:rPr lang="zh-CN" altLang="en-US" sz="1400" kern="0" dirty="0">
                    <a:solidFill>
                      <a:schemeClr val="bg1"/>
                    </a:solidFill>
                    <a:latin typeface="Microsoft YaHei" panose="020B0503020204020204" pitchFamily="34" charset="-122"/>
                    <a:ea typeface="Microsoft YaHei" panose="020B0503020204020204" pitchFamily="34" charset="-122"/>
                  </a:rPr>
                  <a:t>部署、补丁、升级</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grpSp>
        <p:sp>
          <p:nvSpPr>
            <p:cNvPr id="10" name="1757772598"/>
            <p:cNvSpPr/>
            <p:nvPr/>
          </p:nvSpPr>
          <p:spPr bwMode="auto">
            <a:xfrm>
              <a:off x="9233741" y="4753551"/>
              <a:ext cx="2690628" cy="263527"/>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r>
                <a:rPr lang="zh-CN" altLang="en-US" sz="1400" kern="0" dirty="0">
                  <a:solidFill>
                    <a:schemeClr val="bg1"/>
                  </a:solidFill>
                  <a:latin typeface="Microsoft YaHei" panose="020B0503020204020204" pitchFamily="34" charset="-122"/>
                  <a:ea typeface="Microsoft YaHei" panose="020B0503020204020204" pitchFamily="34" charset="-122"/>
                </a:rPr>
                <a:t>监控与故障排查</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11" name="1727584987"/>
            <p:cNvSpPr/>
            <p:nvPr/>
          </p:nvSpPr>
          <p:spPr bwMode="auto">
            <a:xfrm>
              <a:off x="9233741" y="5050722"/>
              <a:ext cx="2690628" cy="253932"/>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en-US" altLang="zh-CN" sz="1400" kern="0" dirty="0">
                  <a:solidFill>
                    <a:schemeClr val="bg1"/>
                  </a:solidFill>
                  <a:latin typeface="Microsoft YaHei" panose="020B0503020204020204" pitchFamily="34" charset="-122"/>
                  <a:ea typeface="Microsoft YaHei" panose="020B0503020204020204" pitchFamily="34" charset="-122"/>
                </a:rPr>
                <a:t>OOS</a:t>
              </a:r>
              <a:r>
                <a:rPr lang="zh-CN" altLang="en-US" sz="1400" kern="0" dirty="0">
                  <a:solidFill>
                    <a:schemeClr val="bg1"/>
                  </a:solidFill>
                  <a:latin typeface="Microsoft YaHei" panose="020B0503020204020204" pitchFamily="34" charset="-122"/>
                  <a:ea typeface="Microsoft YaHei" panose="020B0503020204020204" pitchFamily="34" charset="-122"/>
                </a:rPr>
                <a:t>部署、补丁、升级</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12" name="1646218092"/>
            <p:cNvSpPr/>
            <p:nvPr/>
          </p:nvSpPr>
          <p:spPr bwMode="auto">
            <a:xfrm>
              <a:off x="9233741" y="5338299"/>
              <a:ext cx="2690628" cy="340671"/>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r>
                <a:rPr lang="zh-CN" altLang="en-US" sz="1400" kern="0" dirty="0">
                  <a:solidFill>
                    <a:schemeClr val="bg1"/>
                  </a:solidFill>
                  <a:latin typeface="Microsoft YaHei" panose="020B0503020204020204" pitchFamily="34" charset="-122"/>
                  <a:ea typeface="Microsoft YaHei" panose="020B0503020204020204" pitchFamily="34" charset="-122"/>
                </a:rPr>
                <a:t>服务器、网络、存储日常运维</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sp>
          <p:nvSpPr>
            <p:cNvPr id="13" name="1081496433"/>
            <p:cNvSpPr/>
            <p:nvPr/>
          </p:nvSpPr>
          <p:spPr bwMode="auto">
            <a:xfrm>
              <a:off x="9227052" y="5709009"/>
              <a:ext cx="2697317" cy="430032"/>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zh-CN" altLang="en-US" sz="1400" kern="0" dirty="0">
                  <a:solidFill>
                    <a:schemeClr val="bg1"/>
                  </a:solidFill>
                  <a:latin typeface="Microsoft YaHei" panose="020B0503020204020204" pitchFamily="34" charset="-122"/>
                  <a:ea typeface="Microsoft YaHei" panose="020B0503020204020204" pitchFamily="34" charset="-122"/>
                </a:rPr>
                <a:t>基础设施和资产管理</a:t>
              </a:r>
              <a:endParaRPr lang="zh-CN" altLang="en-US" sz="1400" kern="0" dirty="0">
                <a:solidFill>
                  <a:schemeClr val="bg1"/>
                </a:solidFill>
                <a:latin typeface="Microsoft YaHei" panose="020B0503020204020204" pitchFamily="34" charset="-122"/>
                <a:ea typeface="Microsoft YaHei" panose="020B0503020204020204" pitchFamily="34" charset="-122"/>
              </a:endParaRPr>
            </a:p>
          </p:txBody>
        </p:sp>
      </p:grpSp>
      <p:sp>
        <p:nvSpPr>
          <p:cNvPr id="22" name="929740122"/>
          <p:cNvSpPr/>
          <p:nvPr/>
        </p:nvSpPr>
        <p:spPr bwMode="auto">
          <a:xfrm>
            <a:off x="9306997" y="5484202"/>
            <a:ext cx="931074" cy="272899"/>
          </a:xfrm>
          <a:prstGeom prst="rect">
            <a:avLst/>
          </a:prstGeom>
          <a:solidFill>
            <a:schemeClr val="bg1">
              <a:lumMod val="85000"/>
            </a:schemeClr>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defRPr/>
            </a:pPr>
            <a:r>
              <a:rPr lang="zh-CN" altLang="en-US" sz="1000" kern="0" dirty="0">
                <a:latin typeface="Arial" panose="020B0604020202020204"/>
                <a:ea typeface="Microsoft YaHei" panose="020B0503020204020204" pitchFamily="34" charset="-122"/>
              </a:rPr>
              <a:t>业务相关</a:t>
            </a:r>
            <a:endParaRPr lang="zh-CN" altLang="en-US" sz="1000" kern="0" dirty="0">
              <a:latin typeface="Arial" panose="020B0604020202020204"/>
              <a:ea typeface="Microsoft YaHei" panose="020B0503020204020204" pitchFamily="34" charset="-122"/>
            </a:endParaRPr>
          </a:p>
        </p:txBody>
      </p:sp>
      <p:sp>
        <p:nvSpPr>
          <p:cNvPr id="23" name="929740122"/>
          <p:cNvSpPr/>
          <p:nvPr/>
        </p:nvSpPr>
        <p:spPr bwMode="auto">
          <a:xfrm>
            <a:off x="10508332" y="5486935"/>
            <a:ext cx="931074" cy="259775"/>
          </a:xfrm>
          <a:prstGeom prst="rect">
            <a:avLst/>
          </a:prstGeom>
          <a:solidFill>
            <a:srgbClr val="CE6500"/>
          </a:solidFill>
          <a:ln w="12700" cap="flat" cmpd="sng" algn="ctr">
            <a:solidFill>
              <a:srgbClr val="FFFFFF"/>
            </a:solidFill>
            <a:prstDash val="solid"/>
          </a:ln>
          <a:effectLst>
            <a:outerShdw blurRad="40000" dist="20000" dir="5400000" rotWithShape="0">
              <a:srgbClr val="000000">
                <a:alpha val="38000"/>
              </a:srgbClr>
            </a:outerShdw>
          </a:effectLst>
        </p:spPr>
        <p:txBody>
          <a:bodyPr lIns="106510" tIns="53256" rIns="106510" bIns="53256" anchor="ctr"/>
          <a:lstStyle/>
          <a:p>
            <a:pPr algn="ctr" defTabSz="1064895"/>
            <a:r>
              <a:rPr lang="zh-CN" altLang="en-US" sz="1000" kern="0" dirty="0">
                <a:latin typeface="Arial" panose="020B0604020202020204"/>
                <a:ea typeface="Microsoft YaHei" panose="020B0503020204020204" pitchFamily="34" charset="-122"/>
              </a:rPr>
              <a:t>可自动化</a:t>
            </a:r>
            <a:endParaRPr lang="zh-CN" altLang="en-US" sz="1000" kern="0" dirty="0">
              <a:latin typeface="Arial" panose="020B0604020202020204"/>
              <a:ea typeface="Microsoft YaHei" panose="020B0503020204020204" pitchFamily="34" charset="-122"/>
            </a:endParaRPr>
          </a:p>
        </p:txBody>
      </p:sp>
      <p:sp>
        <p:nvSpPr>
          <p:cNvPr id="24" name="文本占位符 4"/>
          <p:cNvSpPr txBox="1"/>
          <p:nvPr/>
        </p:nvSpPr>
        <p:spPr>
          <a:xfrm>
            <a:off x="8864677" y="1450161"/>
            <a:ext cx="3090709" cy="338422"/>
          </a:xfrm>
          <a:prstGeom prst="rect">
            <a:avLst/>
          </a:prstGeom>
        </p:spPr>
        <p:txBody>
          <a:bodyPr wrap="square">
            <a:spAutoFit/>
          </a:bodyPr>
          <a:lstStyle>
            <a:defPPr>
              <a:defRPr lang="zh-CN"/>
            </a:defPPr>
            <a:lvl1pPr>
              <a:spcBef>
                <a:spcPts val="600"/>
              </a:spcBef>
              <a:buClr>
                <a:schemeClr val="tx2"/>
              </a:buClr>
              <a:buSzPct val="70000"/>
              <a:defRPr>
                <a:latin typeface="Microsoft YaHei" panose="020B0503020204020204" pitchFamily="34" charset="-122"/>
                <a:ea typeface="Microsoft YaHei" panose="020B0503020204020204" pitchFamily="34" charset="-122"/>
              </a:defRPr>
            </a:lvl1pPr>
          </a:lstStyle>
          <a:p>
            <a:pPr algn="ctr">
              <a:spcBef>
                <a:spcPts val="0"/>
              </a:spcBef>
              <a:buClrTx/>
              <a:buSzTx/>
            </a:pPr>
            <a:r>
              <a:rPr lang="zh-CN" altLang="en-US" sz="1600" b="1" dirty="0">
                <a:solidFill>
                  <a:schemeClr val="bg1"/>
                </a:solidFill>
              </a:rPr>
              <a:t>大部分</a:t>
            </a:r>
            <a:r>
              <a:rPr lang="en-US" altLang="zh-CN" sz="1600" b="1" dirty="0">
                <a:solidFill>
                  <a:schemeClr val="bg1"/>
                </a:solidFill>
              </a:rPr>
              <a:t>DBA</a:t>
            </a:r>
            <a:r>
              <a:rPr lang="zh-CN" altLang="en-US" sz="1600" b="1" dirty="0">
                <a:solidFill>
                  <a:schemeClr val="bg1"/>
                </a:solidFill>
              </a:rPr>
              <a:t>日常工作可以自动化</a:t>
            </a:r>
            <a:endParaRPr lang="en-US" altLang="zh-CN" sz="1600" b="1" dirty="0">
              <a:solidFill>
                <a:schemeClr val="bg1"/>
              </a:solidFill>
            </a:endParaRPr>
          </a:p>
        </p:txBody>
      </p:sp>
      <p:sp>
        <p:nvSpPr>
          <p:cNvPr id="25" name="文本框 24"/>
          <p:cNvSpPr txBox="1"/>
          <p:nvPr/>
        </p:nvSpPr>
        <p:spPr>
          <a:xfrm>
            <a:off x="224568" y="4965685"/>
            <a:ext cx="2848857" cy="276999"/>
          </a:xfrm>
          <a:prstGeom prst="rect">
            <a:avLst/>
          </a:prstGeom>
          <a:noFill/>
        </p:spPr>
        <p:txBody>
          <a:bodyPr wrap="none" rtlCol="0" anchor="ctr">
            <a:spAutoFit/>
          </a:bodyPr>
          <a:lstStyle/>
          <a:p>
            <a:r>
              <a:rPr lang="en-US" altLang="zh-CN" sz="1200" dirty="0">
                <a:solidFill>
                  <a:schemeClr val="bg1"/>
                </a:solidFill>
                <a:latin typeface="+mn-ea"/>
              </a:rPr>
              <a:t>DB maintenance cost is biggest part of TCO</a:t>
            </a:r>
            <a:endParaRPr lang="zh-CN" altLang="en-US" sz="1200" dirty="0">
              <a:solidFill>
                <a:schemeClr val="bg1"/>
              </a:solidFill>
              <a:latin typeface="+mn-ea"/>
            </a:endParaRPr>
          </a:p>
        </p:txBody>
      </p:sp>
      <p:sp>
        <p:nvSpPr>
          <p:cNvPr id="26" name="矩形 25"/>
          <p:cNvSpPr/>
          <p:nvPr/>
        </p:nvSpPr>
        <p:spPr>
          <a:xfrm>
            <a:off x="217501" y="5242684"/>
            <a:ext cx="2991098" cy="523016"/>
          </a:xfrm>
          <a:prstGeom prst="rect">
            <a:avLst/>
          </a:prstGeom>
        </p:spPr>
        <p:txBody>
          <a:bodyPr wrap="square">
            <a:spAutoFit/>
          </a:bodyPr>
          <a:lstStyle/>
          <a:p>
            <a:r>
              <a:rPr lang="en-US" altLang="zh-CN" sz="1000" b="1" dirty="0">
                <a:solidFill>
                  <a:schemeClr val="bg1"/>
                </a:solidFill>
                <a:latin typeface="Microsoft YaHei" panose="020B0503020204020204" pitchFamily="34" charset="-122"/>
                <a:ea typeface="Microsoft YaHei" panose="020B0503020204020204" pitchFamily="34" charset="-122"/>
              </a:rPr>
              <a:t>Source: </a:t>
            </a:r>
            <a:r>
              <a:rPr lang="zh-CN" altLang="en-US" sz="1000" b="1" dirty="0">
                <a:solidFill>
                  <a:schemeClr val="bg1"/>
                </a:solidFill>
                <a:latin typeface="Microsoft YaHei" panose="020B0503020204020204" pitchFamily="34" charset="-122"/>
                <a:ea typeface="Microsoft YaHei" panose="020B0503020204020204" pitchFamily="34" charset="-122"/>
              </a:rPr>
              <a:t>IDC </a:t>
            </a:r>
            <a:r>
              <a:rPr lang="en-US" altLang="zh-CN" sz="1000" b="1" dirty="0">
                <a:solidFill>
                  <a:schemeClr val="bg1"/>
                </a:solidFill>
                <a:latin typeface="Microsoft YaHei" panose="020B0503020204020204" pitchFamily="34" charset="-122"/>
                <a:ea typeface="Microsoft YaHei" panose="020B0503020204020204" pitchFamily="34" charset="-122"/>
              </a:rPr>
              <a:t>2007</a:t>
            </a:r>
            <a:r>
              <a:rPr lang="zh-CN" altLang="en-US" sz="1000" b="1" dirty="0">
                <a:solidFill>
                  <a:schemeClr val="bg1"/>
                </a:solidFill>
                <a:latin typeface="Microsoft YaHei" panose="020B0503020204020204" pitchFamily="34" charset="-122"/>
                <a:ea typeface="Microsoft YaHei" panose="020B0503020204020204" pitchFamily="34" charset="-122"/>
              </a:rPr>
              <a:t>. </a:t>
            </a:r>
            <a:endParaRPr lang="en-US" altLang="zh-CN" sz="1000" b="1" dirty="0">
              <a:solidFill>
                <a:schemeClr val="bg1"/>
              </a:solidFill>
              <a:latin typeface="Microsoft YaHei" panose="020B0503020204020204" pitchFamily="34" charset="-122"/>
              <a:ea typeface="Microsoft YaHei" panose="020B0503020204020204" pitchFamily="34" charset="-122"/>
            </a:endParaRPr>
          </a:p>
          <a:p>
            <a:r>
              <a:rPr lang="en-US" altLang="zh-CN" sz="900" dirty="0">
                <a:solidFill>
                  <a:schemeClr val="bg1"/>
                </a:solidFill>
                <a:latin typeface="Microsoft YaHei" panose="020B0503020204020204" pitchFamily="34" charset="-122"/>
                <a:ea typeface="Microsoft YaHei" panose="020B0503020204020204" pitchFamily="34" charset="-122"/>
              </a:rPr>
              <a:t>“</a:t>
            </a:r>
            <a:r>
              <a:rPr lang="zh-CN" altLang="en-US" sz="900" dirty="0">
                <a:solidFill>
                  <a:schemeClr val="bg1"/>
                </a:solidFill>
                <a:latin typeface="Microsoft YaHei" panose="020B0503020204020204" pitchFamily="34" charset="-122"/>
                <a:ea typeface="Microsoft YaHei" panose="020B0503020204020204" pitchFamily="34" charset="-122"/>
              </a:rPr>
              <a:t>Three Year Server TCO. Based on more than 300 interviews conducted across numerous platforms</a:t>
            </a:r>
            <a:r>
              <a:rPr lang="en-US" altLang="zh-CN" sz="900" dirty="0">
                <a:solidFill>
                  <a:schemeClr val="bg1"/>
                </a:solidFill>
                <a:latin typeface="Microsoft YaHei" panose="020B0503020204020204" pitchFamily="34" charset="-122"/>
                <a:ea typeface="Microsoft YaHei" panose="020B0503020204020204" pitchFamily="34" charset="-122"/>
              </a:rPr>
              <a:t>”</a:t>
            </a:r>
            <a:endParaRPr lang="zh-CN" altLang="en-US" sz="900" dirty="0">
              <a:solidFill>
                <a:schemeClr val="bg1"/>
              </a:solidFill>
              <a:latin typeface="Microsoft YaHei" panose="020B0503020204020204" pitchFamily="34" charset="-122"/>
              <a:ea typeface="Microsoft YaHei" panose="020B0503020204020204" pitchFamily="34" charset="-122"/>
            </a:endParaRPr>
          </a:p>
        </p:txBody>
      </p:sp>
      <p:sp>
        <p:nvSpPr>
          <p:cNvPr id="27" name="矩形 26"/>
          <p:cNvSpPr/>
          <p:nvPr/>
        </p:nvSpPr>
        <p:spPr>
          <a:xfrm>
            <a:off x="4832350" y="5119621"/>
            <a:ext cx="2931875" cy="246125"/>
          </a:xfrm>
          <a:prstGeom prst="rect">
            <a:avLst/>
          </a:prstGeom>
        </p:spPr>
        <p:txBody>
          <a:bodyPr wrap="square">
            <a:spAutoFit/>
          </a:bodyPr>
          <a:lstStyle/>
          <a:p>
            <a:r>
              <a:rPr lang="en-US" altLang="zh-CN" sz="1000" b="1" dirty="0">
                <a:solidFill>
                  <a:schemeClr val="bg1"/>
                </a:solidFill>
                <a:latin typeface="Microsoft YaHei" panose="020B0503020204020204" pitchFamily="34" charset="-122"/>
                <a:ea typeface="Microsoft YaHei" panose="020B0503020204020204" pitchFamily="34" charset="-122"/>
              </a:rPr>
              <a:t>Source: </a:t>
            </a:r>
            <a:r>
              <a:rPr lang="zh-CN" altLang="en-US" sz="1000" b="1" dirty="0">
                <a:solidFill>
                  <a:schemeClr val="bg1"/>
                </a:solidFill>
                <a:latin typeface="Microsoft YaHei" panose="020B0503020204020204" pitchFamily="34" charset="-122"/>
                <a:ea typeface="Microsoft YaHei" panose="020B0503020204020204" pitchFamily="34" charset="-122"/>
              </a:rPr>
              <a:t> </a:t>
            </a:r>
            <a:r>
              <a:rPr lang="en-US" altLang="zh-CN" sz="1000" b="1" dirty="0">
                <a:solidFill>
                  <a:schemeClr val="bg1"/>
                </a:solidFill>
                <a:latin typeface="Microsoft YaHei" panose="020B0503020204020204" pitchFamily="34" charset="-122"/>
                <a:ea typeface="Microsoft YaHei" panose="020B0503020204020204" pitchFamily="34" charset="-122"/>
              </a:rPr>
              <a:t>DBA survey from CSDN.</a:t>
            </a:r>
            <a:endParaRPr lang="en-US" altLang="zh-CN" sz="1000" b="1" dirty="0">
              <a:solidFill>
                <a:schemeClr val="bg1"/>
              </a:solidFill>
              <a:latin typeface="Microsoft YaHei" panose="020B0503020204020204" pitchFamily="34" charset="-122"/>
              <a:ea typeface="Microsoft YaHei" panose="020B0503020204020204" pitchFamily="34" charset="-122"/>
            </a:endParaRPr>
          </a:p>
        </p:txBody>
      </p:sp>
      <p:sp>
        <p:nvSpPr>
          <p:cNvPr id="28" name="燕尾形 27"/>
          <p:cNvSpPr/>
          <p:nvPr/>
        </p:nvSpPr>
        <p:spPr bwMode="auto">
          <a:xfrm>
            <a:off x="3466374" y="2902146"/>
            <a:ext cx="418936" cy="635567"/>
          </a:xfrm>
          <a:prstGeom prst="chevro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800">
              <a:solidFill>
                <a:schemeClr val="bg1"/>
              </a:solidFill>
              <a:latin typeface="Microsoft YaHei" panose="020B0503020204020204" pitchFamily="34" charset="-122"/>
              <a:ea typeface="Microsoft YaHei" panose="020B0503020204020204" pitchFamily="34" charset="-122"/>
            </a:endParaRPr>
          </a:p>
        </p:txBody>
      </p:sp>
      <p:sp>
        <p:nvSpPr>
          <p:cNvPr id="29" name="燕尾形 28"/>
          <p:cNvSpPr/>
          <p:nvPr/>
        </p:nvSpPr>
        <p:spPr bwMode="auto">
          <a:xfrm>
            <a:off x="8445740" y="2902146"/>
            <a:ext cx="418936" cy="635567"/>
          </a:xfrm>
          <a:prstGeom prst="chevron">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40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AI </a:t>
            </a:r>
            <a:r>
              <a:rPr lang="zh-CN" altLang="en-US" dirty="0" smtClean="0"/>
              <a:t>全景</a:t>
            </a:r>
            <a:endParaRPr lang="zh-CN" altLang="en-US" dirty="0"/>
          </a:p>
        </p:txBody>
      </p:sp>
      <p:sp>
        <p:nvSpPr>
          <p:cNvPr id="5" name="矩形 4"/>
          <p:cNvSpPr/>
          <p:nvPr/>
        </p:nvSpPr>
        <p:spPr bwMode="auto">
          <a:xfrm>
            <a:off x="2556146" y="4257361"/>
            <a:ext cx="9152426" cy="365426"/>
          </a:xfrm>
          <a:prstGeom prst="rect">
            <a:avLst/>
          </a:prstGeom>
          <a:solidFill>
            <a:srgbClr val="92D05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a:latin typeface="Microsoft YaHei" panose="020B0503020204020204" pitchFamily="34" charset="-122"/>
                <a:ea typeface="Microsoft YaHei" panose="020B0503020204020204" pitchFamily="34" charset="-122"/>
              </a:rPr>
              <a:t>AI Framework</a:t>
            </a:r>
            <a:endParaRPr lang="en-US" sz="1400" dirty="0">
              <a:latin typeface="Microsoft YaHei" panose="020B0503020204020204" pitchFamily="34" charset="-122"/>
              <a:ea typeface="Microsoft YaHei" panose="020B0503020204020204" pitchFamily="34" charset="-122"/>
            </a:endParaRPr>
          </a:p>
        </p:txBody>
      </p:sp>
      <p:sp>
        <p:nvSpPr>
          <p:cNvPr id="6" name="矩形 5"/>
          <p:cNvSpPr/>
          <p:nvPr/>
        </p:nvSpPr>
        <p:spPr bwMode="auto">
          <a:xfrm>
            <a:off x="2556145" y="4672229"/>
            <a:ext cx="9152427" cy="431936"/>
          </a:xfrm>
          <a:prstGeom prst="rect">
            <a:avLst/>
          </a:prstGeom>
          <a:solidFill>
            <a:srgbClr val="E0E0E0"/>
          </a:solidFill>
          <a:ln>
            <a:solidFill>
              <a:schemeClr val="tx1"/>
            </a:solidFill>
          </a:ln>
          <a:effectLst/>
        </p:spPr>
        <p:txBody>
          <a:bodyPr vert="horz" wrap="square" lIns="91416" tIns="45708" rIns="91416" bIns="45708" numCol="1" rtlCol="0" anchor="ctr" anchorCtr="0" compatLnSpc="1"/>
          <a:lstStyle/>
          <a:p>
            <a:pPr algn="ctr" defTabSz="914400">
              <a:buClr>
                <a:srgbClr val="CC9900"/>
              </a:buClr>
            </a:pPr>
            <a:r>
              <a:rPr lang="en-US" sz="1400" dirty="0">
                <a:latin typeface="Microsoft YaHei" panose="020B0503020204020204" pitchFamily="34" charset="-122"/>
                <a:ea typeface="Microsoft YaHei" panose="020B0503020204020204" pitchFamily="34" charset="-122"/>
              </a:rPr>
              <a:t>AI</a:t>
            </a:r>
            <a:r>
              <a:rPr lang="zh-CN" altLang="en-US" sz="1400" dirty="0">
                <a:latin typeface="Microsoft YaHei" panose="020B0503020204020204" pitchFamily="34" charset="-122"/>
                <a:ea typeface="Microsoft YaHei" panose="020B0503020204020204" pitchFamily="34" charset="-122"/>
              </a:rPr>
              <a:t>算法</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机器学习</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深度</a:t>
            </a:r>
            <a:r>
              <a:rPr lang="zh-CN" altLang="en-US" sz="1400" dirty="0" smtClean="0">
                <a:latin typeface="Microsoft YaHei" panose="020B0503020204020204" pitchFamily="34" charset="-122"/>
                <a:ea typeface="Microsoft YaHei" panose="020B0503020204020204" pitchFamily="34" charset="-122"/>
              </a:rPr>
              <a:t>学习等</a:t>
            </a:r>
            <a:r>
              <a:rPr lang="en-US" altLang="zh-CN" sz="1400" dirty="0">
                <a:latin typeface="Microsoft YaHei" panose="020B0503020204020204" pitchFamily="34" charset="-122"/>
                <a:ea typeface="Microsoft YaHei" panose="020B0503020204020204" pitchFamily="34" charset="-122"/>
              </a:rPr>
              <a:t>)</a:t>
            </a:r>
            <a:endParaRPr lang="en-US" sz="1400" dirty="0">
              <a:latin typeface="Microsoft YaHei" panose="020B0503020204020204" pitchFamily="34" charset="-122"/>
              <a:ea typeface="Microsoft YaHei" panose="020B0503020204020204" pitchFamily="34" charset="-122"/>
            </a:endParaRPr>
          </a:p>
        </p:txBody>
      </p:sp>
      <p:sp>
        <p:nvSpPr>
          <p:cNvPr id="7" name="圆角矩形 6"/>
          <p:cNvSpPr/>
          <p:nvPr/>
        </p:nvSpPr>
        <p:spPr>
          <a:xfrm>
            <a:off x="2772527" y="3583257"/>
            <a:ext cx="1799731" cy="431936"/>
          </a:xfrm>
          <a:prstGeom prst="roundRect">
            <a:avLst/>
          </a:prstGeom>
          <a:solidFill>
            <a:schemeClr val="accent1">
              <a:lumMod val="20000"/>
              <a:lumOff val="80000"/>
            </a:schemeClr>
          </a:solidFill>
          <a:ln w="12700" cap="flat" cmpd="sng" algn="ctr">
            <a:noFill/>
            <a:prstDash val="solid"/>
            <a:miter lim="800000"/>
          </a:ln>
          <a:effectLst/>
        </p:spPr>
        <p:txBody>
          <a:bodyPr rtlCol="0" anchor="t"/>
          <a:lstStyle/>
          <a:p>
            <a:pPr algn="ctr" defTabSz="914400">
              <a:defRPr/>
            </a:pPr>
            <a:r>
              <a:rPr lang="en-US" altLang="zh-CN" sz="1400" kern="0" dirty="0" smtClean="0">
                <a:latin typeface="Microsoft YaHei" panose="020B0503020204020204" pitchFamily="34" charset="-122"/>
                <a:ea typeface="Microsoft YaHei" panose="020B0503020204020204" pitchFamily="34" charset="-122"/>
              </a:rPr>
              <a:t>AI in SQL</a:t>
            </a:r>
            <a:endParaRPr lang="en-US" altLang="zh-CN" sz="1400" kern="0" dirty="0" smtClean="0">
              <a:latin typeface="Microsoft YaHei" panose="020B0503020204020204" pitchFamily="34" charset="-122"/>
              <a:ea typeface="Microsoft YaHei" panose="020B0503020204020204" pitchFamily="34" charset="-122"/>
            </a:endParaRPr>
          </a:p>
        </p:txBody>
      </p:sp>
      <p:sp>
        <p:nvSpPr>
          <p:cNvPr id="8" name="圆角矩形 7"/>
          <p:cNvSpPr/>
          <p:nvPr/>
        </p:nvSpPr>
        <p:spPr>
          <a:xfrm>
            <a:off x="5882542" y="3593984"/>
            <a:ext cx="1864592" cy="431936"/>
          </a:xfrm>
          <a:prstGeom prst="roundRect">
            <a:avLst/>
          </a:prstGeom>
          <a:solidFill>
            <a:srgbClr val="00B0F0"/>
          </a:solidFill>
          <a:ln w="12700" cap="flat" cmpd="sng" algn="ctr">
            <a:noFill/>
            <a:prstDash val="solid"/>
            <a:miter lim="800000"/>
          </a:ln>
          <a:effectLst/>
        </p:spPr>
        <p:txBody>
          <a:bodyPr rtlCol="0" anchor="t"/>
          <a:lstStyle/>
          <a:p>
            <a:pPr algn="ctr" defTabSz="914400">
              <a:defRPr/>
            </a:pPr>
            <a:r>
              <a:rPr lang="en-US" altLang="zh-CN" sz="1400" kern="0" dirty="0" smtClean="0">
                <a:latin typeface="Microsoft YaHei" panose="020B0503020204020204" pitchFamily="34" charset="-122"/>
                <a:ea typeface="Microsoft YaHei" panose="020B0503020204020204" pitchFamily="34" charset="-122"/>
              </a:rPr>
              <a:t>AI in </a:t>
            </a:r>
            <a:r>
              <a:rPr lang="en-US" altLang="zh-CN" sz="1400" kern="0" dirty="0">
                <a:latin typeface="Microsoft YaHei" panose="020B0503020204020204" pitchFamily="34" charset="-122"/>
                <a:ea typeface="Microsoft YaHei" panose="020B0503020204020204" pitchFamily="34" charset="-122"/>
              </a:rPr>
              <a:t>DBMS</a:t>
            </a:r>
            <a:endParaRPr lang="zh-CN" altLang="en-US" sz="1400" kern="0" dirty="0">
              <a:latin typeface="Microsoft YaHei" panose="020B0503020204020204" pitchFamily="34" charset="-122"/>
              <a:ea typeface="Microsoft YaHei" panose="020B0503020204020204" pitchFamily="34" charset="-122"/>
            </a:endParaRPr>
          </a:p>
        </p:txBody>
      </p:sp>
      <p:sp>
        <p:nvSpPr>
          <p:cNvPr id="9" name="圆角矩形 8"/>
          <p:cNvSpPr/>
          <p:nvPr/>
        </p:nvSpPr>
        <p:spPr>
          <a:xfrm>
            <a:off x="9488005" y="3563417"/>
            <a:ext cx="1943710" cy="461235"/>
          </a:xfrm>
          <a:prstGeom prst="roundRect">
            <a:avLst/>
          </a:prstGeom>
          <a:solidFill>
            <a:srgbClr val="00B050"/>
          </a:solidFill>
          <a:ln w="12700" cap="flat" cmpd="sng" algn="ctr">
            <a:noFill/>
            <a:prstDash val="solid"/>
            <a:miter lim="800000"/>
          </a:ln>
          <a:effectLst/>
        </p:spPr>
        <p:txBody>
          <a:bodyPr rtlCol="0" anchor="t"/>
          <a:lstStyle/>
          <a:p>
            <a:pPr algn="ctr" defTabSz="914400">
              <a:defRPr/>
            </a:pPr>
            <a:r>
              <a:rPr lang="en-US" altLang="zh-CN" sz="1400" kern="0" dirty="0" smtClean="0">
                <a:latin typeface="Microsoft YaHei" panose="020B0503020204020204" pitchFamily="34" charset="-122"/>
                <a:ea typeface="Microsoft YaHei" panose="020B0503020204020204" pitchFamily="34" charset="-122"/>
              </a:rPr>
              <a:t>AI in </a:t>
            </a:r>
            <a:r>
              <a:rPr lang="en-US" altLang="zh-CN" sz="1400" kern="0" dirty="0">
                <a:latin typeface="Microsoft YaHei" panose="020B0503020204020204" pitchFamily="34" charset="-122"/>
                <a:ea typeface="Microsoft YaHei" panose="020B0503020204020204" pitchFamily="34" charset="-122"/>
              </a:rPr>
              <a:t>Kernel</a:t>
            </a:r>
            <a:endParaRPr lang="zh-CN" altLang="en-US" sz="1400" kern="0" dirty="0">
              <a:latin typeface="Microsoft YaHei" panose="020B0503020204020204" pitchFamily="34" charset="-122"/>
              <a:ea typeface="Microsoft YaHei" panose="020B0503020204020204" pitchFamily="34" charset="-122"/>
            </a:endParaRPr>
          </a:p>
        </p:txBody>
      </p:sp>
      <p:cxnSp>
        <p:nvCxnSpPr>
          <p:cNvPr id="11" name="直接箭头连接符 10"/>
          <p:cNvCxnSpPr>
            <a:stCxn id="5" idx="0"/>
          </p:cNvCxnSpPr>
          <p:nvPr/>
        </p:nvCxnSpPr>
        <p:spPr bwMode="auto">
          <a:xfrm flipH="1" flipV="1">
            <a:off x="6801835" y="4044427"/>
            <a:ext cx="0" cy="212934"/>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589611" y="4814727"/>
            <a:ext cx="1627084" cy="523220"/>
          </a:xfrm>
          <a:prstGeom prst="rect">
            <a:avLst/>
          </a:prstGeom>
          <a:noFill/>
        </p:spPr>
        <p:txBody>
          <a:bodyPr wrap="square" rtlCol="0">
            <a:spAutoFit/>
          </a:bodyPr>
          <a:lstStyle/>
          <a:p>
            <a:pPr algn="ctr"/>
            <a:r>
              <a:rPr lang="zh-CN" altLang="en-US" sz="1400" dirty="0">
                <a:solidFill>
                  <a:schemeClr val="bg1"/>
                </a:solidFill>
                <a:latin typeface="Microsoft YaHei" panose="020B0503020204020204" pitchFamily="34" charset="-122"/>
                <a:ea typeface="Microsoft YaHei" panose="020B0503020204020204" pitchFamily="34" charset="-122"/>
              </a:rPr>
              <a:t>全技术栈</a:t>
            </a:r>
            <a:endParaRPr lang="en-US" altLang="zh-CN" sz="1400" dirty="0">
              <a:solidFill>
                <a:schemeClr val="bg1"/>
              </a:solidFill>
              <a:latin typeface="Microsoft YaHei" panose="020B0503020204020204" pitchFamily="34" charset="-122"/>
              <a:ea typeface="Microsoft YaHei" panose="020B0503020204020204" pitchFamily="34" charset="-122"/>
            </a:endParaRPr>
          </a:p>
          <a:p>
            <a:pPr algn="ctr"/>
            <a:r>
              <a:rPr lang="en-US" altLang="zh-CN" sz="1400" dirty="0">
                <a:solidFill>
                  <a:schemeClr val="bg1"/>
                </a:solidFill>
                <a:latin typeface="Microsoft YaHei" panose="020B0503020204020204" pitchFamily="34" charset="-122"/>
                <a:ea typeface="Microsoft YaHei" panose="020B0503020204020204" pitchFamily="34" charset="-122"/>
              </a:rPr>
              <a:t>AI</a:t>
            </a:r>
            <a:r>
              <a:rPr lang="en-US" altLang="zh-CN" sz="1400" dirty="0" smtClean="0">
                <a:solidFill>
                  <a:schemeClr val="bg1"/>
                </a:solidFill>
                <a:latin typeface="Microsoft YaHei" panose="020B0503020204020204" pitchFamily="34" charset="-122"/>
                <a:ea typeface="Microsoft YaHei" panose="020B0503020204020204" pitchFamily="34" charset="-122"/>
              </a:rPr>
              <a:t>/ ML/ DL</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15" name="文本框 14"/>
          <p:cNvSpPr txBox="1"/>
          <p:nvPr/>
        </p:nvSpPr>
        <p:spPr>
          <a:xfrm>
            <a:off x="318157" y="1951662"/>
            <a:ext cx="2342647" cy="523220"/>
          </a:xfrm>
          <a:prstGeom prst="rect">
            <a:avLst/>
          </a:prstGeom>
          <a:noFill/>
        </p:spPr>
        <p:txBody>
          <a:bodyPr wrap="square" rtlCol="0">
            <a:spAutoFit/>
          </a:bodyPr>
          <a:lstStyle/>
          <a:p>
            <a:pPr algn="ctr"/>
            <a:r>
              <a:rPr lang="zh-CN" altLang="en-US" sz="1400" dirty="0">
                <a:solidFill>
                  <a:schemeClr val="bg1"/>
                </a:solidFill>
                <a:latin typeface="Microsoft YaHei" panose="020B0503020204020204" pitchFamily="34" charset="-122"/>
                <a:ea typeface="Microsoft YaHei" panose="020B0503020204020204" pitchFamily="34" charset="-122"/>
              </a:rPr>
              <a:t>全应用场景</a:t>
            </a:r>
            <a:endParaRPr lang="en-US" altLang="zh-CN" sz="1400" dirty="0">
              <a:solidFill>
                <a:schemeClr val="bg1"/>
              </a:solidFill>
              <a:latin typeface="Microsoft YaHei" panose="020B0503020204020204" pitchFamily="34" charset="-122"/>
              <a:ea typeface="Microsoft YaHei" panose="020B0503020204020204" pitchFamily="34" charset="-122"/>
            </a:endParaRPr>
          </a:p>
          <a:p>
            <a:pPr algn="ctr"/>
            <a:r>
              <a:rPr lang="en-US" altLang="zh-CN" sz="1400" dirty="0">
                <a:solidFill>
                  <a:schemeClr val="bg1"/>
                </a:solidFill>
                <a:latin typeface="Microsoft YaHei" panose="020B0503020204020204" pitchFamily="34" charset="-122"/>
                <a:ea typeface="Microsoft YaHei" panose="020B0503020204020204" pitchFamily="34" charset="-122"/>
              </a:rPr>
              <a:t>SQL/DBMS/Kernel</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16" name="文本框 15"/>
          <p:cNvSpPr txBox="1"/>
          <p:nvPr/>
        </p:nvSpPr>
        <p:spPr>
          <a:xfrm>
            <a:off x="171712" y="3527063"/>
            <a:ext cx="2598828" cy="523220"/>
          </a:xfrm>
          <a:prstGeom prst="rect">
            <a:avLst/>
          </a:prstGeom>
          <a:noFill/>
        </p:spPr>
        <p:txBody>
          <a:bodyPr wrap="square" rtlCol="0">
            <a:spAutoFit/>
          </a:bodyPr>
          <a:lstStyle/>
          <a:p>
            <a:pPr algn="ctr"/>
            <a:r>
              <a:rPr lang="zh-CN" altLang="en-US" sz="1400" dirty="0">
                <a:solidFill>
                  <a:schemeClr val="bg1"/>
                </a:solidFill>
                <a:latin typeface="Microsoft YaHei" panose="020B0503020204020204" pitchFamily="34" charset="-122"/>
                <a:ea typeface="Microsoft YaHei" panose="020B0503020204020204" pitchFamily="34" charset="-122"/>
              </a:rPr>
              <a:t>全用户</a:t>
            </a:r>
            <a:endParaRPr lang="en-US" altLang="zh-CN" sz="1400" dirty="0">
              <a:solidFill>
                <a:schemeClr val="bg1"/>
              </a:solidFill>
              <a:latin typeface="Microsoft YaHei" panose="020B0503020204020204" pitchFamily="34" charset="-122"/>
              <a:ea typeface="Microsoft YaHei" panose="020B0503020204020204" pitchFamily="34" charset="-122"/>
            </a:endParaRPr>
          </a:p>
          <a:p>
            <a:pPr algn="ctr"/>
            <a:r>
              <a:rPr lang="en-US" altLang="zh-CN" sz="1400" dirty="0">
                <a:solidFill>
                  <a:schemeClr val="bg1"/>
                </a:solidFill>
                <a:latin typeface="Microsoft YaHei" panose="020B0503020204020204" pitchFamily="34" charset="-122"/>
                <a:ea typeface="Microsoft YaHei" panose="020B0503020204020204" pitchFamily="34" charset="-122"/>
              </a:rPr>
              <a:t>User/DBA/Developer</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17" name="矩形 16"/>
          <p:cNvSpPr/>
          <p:nvPr/>
        </p:nvSpPr>
        <p:spPr bwMode="auto">
          <a:xfrm>
            <a:off x="2556145" y="5158517"/>
            <a:ext cx="3356280" cy="431936"/>
          </a:xfrm>
          <a:prstGeom prst="rect">
            <a:avLst/>
          </a:prstGeom>
          <a:solidFill>
            <a:srgbClr val="E0E0E0"/>
          </a:solidFill>
          <a:ln>
            <a:solidFill>
              <a:schemeClr val="tx1"/>
            </a:solidFill>
          </a:ln>
          <a:effectLst/>
        </p:spPr>
        <p:txBody>
          <a:bodyPr vert="horz" wrap="square" lIns="91416" tIns="45708" rIns="91416" bIns="45708" numCol="1" rtlCol="0" anchor="ctr" anchorCtr="0" compatLnSpc="1"/>
          <a:lstStyle/>
          <a:p>
            <a:pPr algn="ctr">
              <a:buClr>
                <a:srgbClr val="CC9900"/>
              </a:buClr>
            </a:pPr>
            <a:r>
              <a:rPr lang="zh-CN" altLang="en-US" sz="1400" dirty="0">
                <a:latin typeface="Microsoft YaHei" panose="020B0503020204020204" pitchFamily="34" charset="-122"/>
                <a:ea typeface="Microsoft YaHei" panose="020B0503020204020204" pitchFamily="34" charset="-122"/>
              </a:rPr>
              <a:t>深度学习平台</a:t>
            </a:r>
            <a:r>
              <a:rPr lang="en-US" altLang="zh-CN" sz="1400" dirty="0">
                <a:latin typeface="Microsoft YaHei" panose="020B0503020204020204" pitchFamily="34" charset="-122"/>
                <a:ea typeface="Microsoft YaHei" panose="020B0503020204020204" pitchFamily="34" charset="-122"/>
              </a:rPr>
              <a:t>(</a:t>
            </a:r>
            <a:r>
              <a:rPr lang="en-US" altLang="zh-CN" sz="1400" dirty="0" smtClean="0">
                <a:latin typeface="Microsoft YaHei" panose="020B0503020204020204" pitchFamily="34" charset="-122"/>
                <a:ea typeface="Microsoft YaHei" panose="020B0503020204020204" pitchFamily="34" charset="-122"/>
              </a:rPr>
              <a:t>TF/Torch/</a:t>
            </a:r>
            <a:r>
              <a:rPr lang="en-US" altLang="zh-CN" sz="1400" dirty="0" err="1" smtClean="0">
                <a:latin typeface="Microsoft YaHei" panose="020B0503020204020204" pitchFamily="34" charset="-122"/>
                <a:ea typeface="Microsoft YaHei" panose="020B0503020204020204" pitchFamily="34" charset="-122"/>
              </a:rPr>
              <a:t>MindSpore</a:t>
            </a:r>
            <a:r>
              <a:rPr lang="zh-CN" altLang="en-US" sz="1400" dirty="0" smtClean="0">
                <a:latin typeface="Microsoft YaHei" panose="020B0503020204020204" pitchFamily="34" charset="-122"/>
                <a:ea typeface="Microsoft YaHei" panose="020B0503020204020204" pitchFamily="34" charset="-122"/>
              </a:rPr>
              <a:t>等</a:t>
            </a:r>
            <a:r>
              <a:rPr lang="en-US" altLang="zh-CN" sz="1400" dirty="0">
                <a:latin typeface="Microsoft YaHei" panose="020B0503020204020204" pitchFamily="34" charset="-122"/>
                <a:ea typeface="Microsoft YaHei" panose="020B0503020204020204" pitchFamily="34" charset="-122"/>
              </a:rPr>
              <a:t>)</a:t>
            </a:r>
            <a:endParaRPr lang="en-US" altLang="zh-CN" sz="1400" dirty="0">
              <a:latin typeface="Microsoft YaHei" panose="020B0503020204020204" pitchFamily="34" charset="-122"/>
              <a:ea typeface="Microsoft YaHei" panose="020B0503020204020204" pitchFamily="34" charset="-122"/>
            </a:endParaRPr>
          </a:p>
        </p:txBody>
      </p:sp>
      <p:sp>
        <p:nvSpPr>
          <p:cNvPr id="18" name="矩形 17"/>
          <p:cNvSpPr/>
          <p:nvPr/>
        </p:nvSpPr>
        <p:spPr bwMode="auto">
          <a:xfrm>
            <a:off x="5947343" y="5158517"/>
            <a:ext cx="2780442" cy="431936"/>
          </a:xfrm>
          <a:prstGeom prst="rect">
            <a:avLst/>
          </a:prstGeom>
          <a:solidFill>
            <a:srgbClr val="E0E0E0"/>
          </a:solidFill>
          <a:ln>
            <a:solidFill>
              <a:schemeClr val="tx1"/>
            </a:solidFill>
          </a:ln>
          <a:effectLst/>
        </p:spPr>
        <p:txBody>
          <a:bodyPr vert="horz" wrap="square" lIns="91416" tIns="45708" rIns="91416" bIns="45708" numCol="1" rtlCol="0" anchor="ctr" anchorCtr="0" compatLnSpc="1"/>
          <a:lstStyle/>
          <a:p>
            <a:pPr algn="ctr">
              <a:buClr>
                <a:srgbClr val="CC9900"/>
              </a:buClr>
            </a:pPr>
            <a:r>
              <a:rPr lang="zh-CN" altLang="en-US" sz="1400" dirty="0">
                <a:latin typeface="Microsoft YaHei" panose="020B0503020204020204" pitchFamily="34" charset="-122"/>
                <a:ea typeface="Microsoft YaHei" panose="020B0503020204020204" pitchFamily="34" charset="-122"/>
              </a:rPr>
              <a:t>机器学习库</a:t>
            </a:r>
            <a:r>
              <a:rPr lang="en-US" altLang="zh-CN" sz="1400" dirty="0">
                <a:latin typeface="Microsoft YaHei" panose="020B0503020204020204" pitchFamily="34" charset="-122"/>
                <a:ea typeface="Microsoft YaHei" panose="020B0503020204020204" pitchFamily="34" charset="-122"/>
              </a:rPr>
              <a:t>(</a:t>
            </a:r>
            <a:r>
              <a:rPr lang="en-US" altLang="zh-CN" sz="1400" dirty="0" err="1" smtClean="0">
                <a:latin typeface="Microsoft YaHei" panose="020B0503020204020204" pitchFamily="34" charset="-122"/>
                <a:ea typeface="Microsoft YaHei" panose="020B0503020204020204" pitchFamily="34" charset="-122"/>
              </a:rPr>
              <a:t>dlib</a:t>
            </a:r>
            <a:r>
              <a:rPr lang="en-US" altLang="zh-CN" sz="1400" dirty="0" smtClean="0">
                <a:latin typeface="Microsoft YaHei" panose="020B0503020204020204" pitchFamily="34" charset="-122"/>
                <a:ea typeface="Microsoft YaHei" panose="020B0503020204020204" pitchFamily="34" charset="-122"/>
              </a:rPr>
              <a:t>/</a:t>
            </a:r>
            <a:r>
              <a:rPr lang="en-US" altLang="zh-CN" sz="1400" dirty="0" err="1" smtClean="0">
                <a:latin typeface="Microsoft YaHei" panose="020B0503020204020204" pitchFamily="34" charset="-122"/>
                <a:ea typeface="Microsoft YaHei" panose="020B0503020204020204" pitchFamily="34" charset="-122"/>
              </a:rPr>
              <a:t>MADlib</a:t>
            </a:r>
            <a:r>
              <a:rPr lang="zh-CN" altLang="en-US" sz="1400" dirty="0" smtClean="0">
                <a:latin typeface="Microsoft YaHei" panose="020B0503020204020204" pitchFamily="34" charset="-122"/>
                <a:ea typeface="Microsoft YaHei" panose="020B0503020204020204" pitchFamily="34" charset="-122"/>
              </a:rPr>
              <a:t>等</a:t>
            </a:r>
            <a:r>
              <a:rPr lang="en-US" altLang="zh-CN" sz="1400" dirty="0">
                <a:latin typeface="Microsoft YaHei" panose="020B0503020204020204" pitchFamily="34" charset="-122"/>
                <a:ea typeface="Microsoft YaHei" panose="020B0503020204020204" pitchFamily="34" charset="-122"/>
              </a:rPr>
              <a:t>)</a:t>
            </a:r>
            <a:endParaRPr lang="en-US" altLang="zh-CN" sz="1400" dirty="0">
              <a:latin typeface="Microsoft YaHei" panose="020B0503020204020204" pitchFamily="34" charset="-122"/>
              <a:ea typeface="Microsoft YaHei" panose="020B0503020204020204" pitchFamily="34" charset="-122"/>
            </a:endParaRPr>
          </a:p>
        </p:txBody>
      </p:sp>
      <p:sp>
        <p:nvSpPr>
          <p:cNvPr id="19" name="矩形 18"/>
          <p:cNvSpPr/>
          <p:nvPr/>
        </p:nvSpPr>
        <p:spPr bwMode="auto">
          <a:xfrm>
            <a:off x="8796101" y="5158517"/>
            <a:ext cx="2912472" cy="431936"/>
          </a:xfrm>
          <a:prstGeom prst="rect">
            <a:avLst/>
          </a:prstGeom>
          <a:solidFill>
            <a:srgbClr val="E0E0E0"/>
          </a:solidFill>
          <a:ln>
            <a:solidFill>
              <a:schemeClr val="tx1"/>
            </a:solidFill>
          </a:ln>
          <a:effectLst/>
        </p:spPr>
        <p:txBody>
          <a:bodyPr vert="horz" wrap="square" lIns="91416" tIns="45708" rIns="91416" bIns="45708" numCol="1" rtlCol="0" anchor="ctr" anchorCtr="0" compatLnSpc="1"/>
          <a:lstStyle/>
          <a:p>
            <a:pPr algn="ctr">
              <a:buClr>
                <a:srgbClr val="CC9900"/>
              </a:buClr>
            </a:pPr>
            <a:r>
              <a:rPr lang="zh-CN" altLang="en-US" sz="1400" dirty="0">
                <a:latin typeface="Microsoft YaHei" panose="020B0503020204020204" pitchFamily="34" charset="-122"/>
                <a:ea typeface="Microsoft YaHei" panose="020B0503020204020204" pitchFamily="34" charset="-122"/>
              </a:rPr>
              <a:t>优化算法</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自研算法</a:t>
            </a:r>
            <a:endParaRPr lang="en-US" sz="1400" dirty="0">
              <a:latin typeface="Microsoft YaHei" panose="020B0503020204020204" pitchFamily="34" charset="-122"/>
              <a:ea typeface="Microsoft YaHei" panose="020B0503020204020204" pitchFamily="34" charset="-122"/>
            </a:endParaRPr>
          </a:p>
        </p:txBody>
      </p:sp>
      <p:sp>
        <p:nvSpPr>
          <p:cNvPr id="20" name="矩形 19"/>
          <p:cNvSpPr/>
          <p:nvPr/>
        </p:nvSpPr>
        <p:spPr bwMode="auto">
          <a:xfrm>
            <a:off x="2708573" y="1680583"/>
            <a:ext cx="1842640" cy="326416"/>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a:latin typeface="Microsoft YaHei" panose="020B0503020204020204" pitchFamily="34" charset="-122"/>
                <a:ea typeface="Microsoft YaHei" panose="020B0503020204020204" pitchFamily="34" charset="-122"/>
              </a:rPr>
              <a:t>In-DB Analytics</a:t>
            </a:r>
            <a:endParaRPr lang="en-US" sz="1400" dirty="0">
              <a:latin typeface="Microsoft YaHei" panose="020B0503020204020204" pitchFamily="34" charset="-122"/>
              <a:ea typeface="Microsoft YaHei" panose="020B0503020204020204" pitchFamily="34" charset="-122"/>
            </a:endParaRPr>
          </a:p>
        </p:txBody>
      </p:sp>
      <p:sp>
        <p:nvSpPr>
          <p:cNvPr id="21" name="矩形 20"/>
          <p:cNvSpPr/>
          <p:nvPr/>
        </p:nvSpPr>
        <p:spPr bwMode="auto">
          <a:xfrm>
            <a:off x="7393158" y="3002727"/>
            <a:ext cx="1444622" cy="391416"/>
          </a:xfrm>
          <a:prstGeom prst="rect">
            <a:avLst/>
          </a:prstGeom>
          <a:solidFill>
            <a:srgbClr val="1D02BE"/>
          </a:solidFill>
          <a:ln>
            <a:solidFill>
              <a:schemeClr val="tx1"/>
            </a:solidFill>
          </a:ln>
          <a:effectLst/>
        </p:spPr>
        <p:txBody>
          <a:bodyPr vert="horz" wrap="square" lIns="91416" tIns="45708" rIns="91416" bIns="45708" numCol="1" rtlCol="0" anchor="ctr" anchorCtr="0" compatLnSpc="1"/>
          <a:lstStyle/>
          <a:p>
            <a:pPr algn="ctr"/>
            <a:r>
              <a:rPr lang="en-US" sz="1400" dirty="0">
                <a:solidFill>
                  <a:schemeClr val="bg1"/>
                </a:solidFill>
                <a:latin typeface="Microsoft YaHei" panose="020B0503020204020204" pitchFamily="34" charset="-122"/>
                <a:ea typeface="Microsoft YaHei" panose="020B0503020204020204" pitchFamily="34" charset="-122"/>
              </a:rPr>
              <a:t>Knobs Tuning</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22" name="矩形 21"/>
          <p:cNvSpPr/>
          <p:nvPr/>
        </p:nvSpPr>
        <p:spPr bwMode="auto">
          <a:xfrm>
            <a:off x="9039954" y="3019672"/>
            <a:ext cx="2516693" cy="383219"/>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altLang="zh-CN" sz="1400" dirty="0">
                <a:latin typeface="Microsoft YaHei" panose="020B0503020204020204" pitchFamily="34" charset="-122"/>
                <a:ea typeface="Microsoft YaHei" panose="020B0503020204020204" pitchFamily="34" charset="-122"/>
              </a:rPr>
              <a:t>Learned Optimizer</a:t>
            </a:r>
            <a:endParaRPr lang="en-US" sz="1400" dirty="0">
              <a:latin typeface="Microsoft YaHei" panose="020B0503020204020204" pitchFamily="34" charset="-122"/>
              <a:ea typeface="Microsoft YaHei" panose="020B0503020204020204" pitchFamily="34" charset="-122"/>
            </a:endParaRPr>
          </a:p>
        </p:txBody>
      </p:sp>
      <p:sp>
        <p:nvSpPr>
          <p:cNvPr id="23" name="矩形 22"/>
          <p:cNvSpPr/>
          <p:nvPr/>
        </p:nvSpPr>
        <p:spPr bwMode="auto">
          <a:xfrm>
            <a:off x="5029317" y="2593473"/>
            <a:ext cx="2107356" cy="383219"/>
          </a:xfrm>
          <a:prstGeom prst="rect">
            <a:avLst/>
          </a:prstGeom>
          <a:solidFill>
            <a:srgbClr val="1D02BE"/>
          </a:solidFill>
          <a:ln>
            <a:solidFill>
              <a:schemeClr val="tx1"/>
            </a:solidFill>
          </a:ln>
          <a:effectLst/>
        </p:spPr>
        <p:txBody>
          <a:bodyPr vert="horz" wrap="square" lIns="91416" tIns="45708" rIns="91416" bIns="45708" numCol="1" rtlCol="0" anchor="ctr" anchorCtr="0" compatLnSpc="1"/>
          <a:lstStyle/>
          <a:p>
            <a:pPr algn="ctr"/>
            <a:r>
              <a:rPr lang="en-US" sz="1400" dirty="0">
                <a:solidFill>
                  <a:schemeClr val="bg1"/>
                </a:solidFill>
                <a:latin typeface="Microsoft YaHei" panose="020B0503020204020204" pitchFamily="34" charset="-122"/>
                <a:ea typeface="Microsoft YaHei" panose="020B0503020204020204" pitchFamily="34" charset="-122"/>
              </a:rPr>
              <a:t>Workload </a:t>
            </a:r>
            <a:r>
              <a:rPr lang="en-US" sz="1400" dirty="0" smtClean="0">
                <a:solidFill>
                  <a:schemeClr val="bg1"/>
                </a:solidFill>
                <a:latin typeface="Microsoft YaHei" panose="020B0503020204020204" pitchFamily="34" charset="-122"/>
                <a:ea typeface="Microsoft YaHei" panose="020B0503020204020204" pitchFamily="34" charset="-122"/>
              </a:rPr>
              <a:t>F</a:t>
            </a:r>
            <a:r>
              <a:rPr lang="en-US" altLang="zh-CN" sz="1400" dirty="0" smtClean="0">
                <a:solidFill>
                  <a:schemeClr val="bg1"/>
                </a:solidFill>
                <a:latin typeface="Microsoft YaHei" panose="020B0503020204020204" pitchFamily="34" charset="-122"/>
                <a:ea typeface="Microsoft YaHei" panose="020B0503020204020204" pitchFamily="34" charset="-122"/>
              </a:rPr>
              <a:t>orecasting</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24" name="矩形 23"/>
          <p:cNvSpPr/>
          <p:nvPr/>
        </p:nvSpPr>
        <p:spPr bwMode="auto">
          <a:xfrm>
            <a:off x="5031161" y="3002728"/>
            <a:ext cx="2340966" cy="383219"/>
          </a:xfrm>
          <a:prstGeom prst="rect">
            <a:avLst/>
          </a:prstGeom>
          <a:solidFill>
            <a:srgbClr val="1D02BE"/>
          </a:solidFill>
          <a:ln>
            <a:solidFill>
              <a:schemeClr val="tx1"/>
            </a:solidFill>
          </a:ln>
          <a:effectLst/>
        </p:spPr>
        <p:txBody>
          <a:bodyPr vert="horz" wrap="square" lIns="91416" tIns="45708" rIns="91416" bIns="45708" numCol="1" rtlCol="0" anchor="ctr" anchorCtr="0" compatLnSpc="1"/>
          <a:lstStyle/>
          <a:p>
            <a:pPr algn="ctr"/>
            <a:r>
              <a:rPr lang="en-US" sz="1400" dirty="0">
                <a:solidFill>
                  <a:schemeClr val="bg1"/>
                </a:solidFill>
                <a:latin typeface="Microsoft YaHei" panose="020B0503020204020204" pitchFamily="34" charset="-122"/>
                <a:ea typeface="Microsoft YaHei" panose="020B0503020204020204" pitchFamily="34" charset="-122"/>
              </a:rPr>
              <a:t>View</a:t>
            </a:r>
            <a:r>
              <a:rPr lang="en-US" sz="1400" dirty="0" smtClean="0">
                <a:solidFill>
                  <a:schemeClr val="bg1"/>
                </a:solidFill>
                <a:latin typeface="Microsoft YaHei" panose="020B0503020204020204" pitchFamily="34" charset="-122"/>
                <a:ea typeface="Microsoft YaHei" panose="020B0503020204020204" pitchFamily="34" charset="-122"/>
              </a:rPr>
              <a:t>/ Partition </a:t>
            </a:r>
            <a:r>
              <a:rPr lang="en-US" sz="1400" dirty="0">
                <a:solidFill>
                  <a:schemeClr val="bg1"/>
                </a:solidFill>
                <a:latin typeface="Microsoft YaHei" panose="020B0503020204020204" pitchFamily="34" charset="-122"/>
                <a:ea typeface="Microsoft YaHei" panose="020B0503020204020204" pitchFamily="34" charset="-122"/>
              </a:rPr>
              <a:t>Advisor</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25" name="矩形 24"/>
          <p:cNvSpPr/>
          <p:nvPr/>
        </p:nvSpPr>
        <p:spPr bwMode="auto">
          <a:xfrm>
            <a:off x="9039954" y="2582534"/>
            <a:ext cx="2516693" cy="383219"/>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a:latin typeface="Microsoft YaHei" panose="020B0503020204020204" pitchFamily="34" charset="-122"/>
                <a:ea typeface="Microsoft YaHei" panose="020B0503020204020204" pitchFamily="34" charset="-122"/>
              </a:rPr>
              <a:t>Workload Scheduling</a:t>
            </a:r>
            <a:endParaRPr lang="en-US" sz="1400" dirty="0">
              <a:latin typeface="Microsoft YaHei" panose="020B0503020204020204" pitchFamily="34" charset="-122"/>
              <a:ea typeface="Microsoft YaHei" panose="020B0503020204020204" pitchFamily="34" charset="-122"/>
            </a:endParaRPr>
          </a:p>
        </p:txBody>
      </p:sp>
      <p:sp>
        <p:nvSpPr>
          <p:cNvPr id="26" name="矩形 25"/>
          <p:cNvSpPr/>
          <p:nvPr/>
        </p:nvSpPr>
        <p:spPr bwMode="auto">
          <a:xfrm>
            <a:off x="7162292" y="2595605"/>
            <a:ext cx="1675488" cy="383219"/>
          </a:xfrm>
          <a:prstGeom prst="rect">
            <a:avLst/>
          </a:prstGeom>
          <a:solidFill>
            <a:srgbClr val="1D02BE"/>
          </a:solidFill>
          <a:ln>
            <a:solidFill>
              <a:schemeClr val="tx1"/>
            </a:solidFill>
          </a:ln>
          <a:effectLst/>
        </p:spPr>
        <p:txBody>
          <a:bodyPr vert="horz" wrap="square" lIns="91416" tIns="45708" rIns="91416" bIns="45708" numCol="1" rtlCol="0" anchor="ctr" anchorCtr="0" compatLnSpc="1"/>
          <a:lstStyle/>
          <a:p>
            <a:pPr algn="ctr"/>
            <a:r>
              <a:rPr lang="en-US" sz="1400" dirty="0">
                <a:solidFill>
                  <a:schemeClr val="bg1"/>
                </a:solidFill>
                <a:latin typeface="Microsoft YaHei" panose="020B0503020204020204" pitchFamily="34" charset="-122"/>
                <a:ea typeface="Microsoft YaHei" panose="020B0503020204020204" pitchFamily="34" charset="-122"/>
              </a:rPr>
              <a:t>Index Advisor</a:t>
            </a:r>
            <a:endParaRPr lang="en-US" sz="1400" dirty="0">
              <a:solidFill>
                <a:schemeClr val="bg1"/>
              </a:solidFill>
              <a:latin typeface="Microsoft YaHei" panose="020B0503020204020204" pitchFamily="34" charset="-122"/>
              <a:ea typeface="Microsoft YaHei" panose="020B0503020204020204" pitchFamily="34" charset="-122"/>
            </a:endParaRPr>
          </a:p>
        </p:txBody>
      </p:sp>
      <p:cxnSp>
        <p:nvCxnSpPr>
          <p:cNvPr id="27" name="直接箭头连接符 26"/>
          <p:cNvCxnSpPr/>
          <p:nvPr/>
        </p:nvCxnSpPr>
        <p:spPr bwMode="auto">
          <a:xfrm flipV="1">
            <a:off x="6804447" y="3408247"/>
            <a:ext cx="0" cy="18573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0" name="矩形 29"/>
          <p:cNvSpPr/>
          <p:nvPr/>
        </p:nvSpPr>
        <p:spPr bwMode="auto">
          <a:xfrm>
            <a:off x="5029316" y="2060102"/>
            <a:ext cx="2132976" cy="434126"/>
          </a:xfrm>
          <a:prstGeom prst="rect">
            <a:avLst/>
          </a:prstGeom>
          <a:solidFill>
            <a:srgbClr val="00B0F0"/>
          </a:solidFill>
          <a:ln>
            <a:solidFill>
              <a:schemeClr val="tx1"/>
            </a:solidFill>
          </a:ln>
          <a:effectLst/>
        </p:spPr>
        <p:txBody>
          <a:bodyPr vert="horz" wrap="square" lIns="91416" tIns="45708" rIns="91416" bIns="45708" numCol="1" rtlCol="0" anchor="ctr" anchorCtr="0" compatLnSpc="1"/>
          <a:lstStyle/>
          <a:p>
            <a:pPr algn="ctr"/>
            <a:r>
              <a:rPr lang="en-US" altLang="zh-CN" sz="1400" dirty="0">
                <a:solidFill>
                  <a:schemeClr val="bg1"/>
                </a:solidFill>
                <a:latin typeface="Microsoft YaHei" panose="020B0503020204020204" pitchFamily="34" charset="-122"/>
                <a:ea typeface="Microsoft YaHei" panose="020B0503020204020204" pitchFamily="34" charset="-122"/>
              </a:rPr>
              <a:t>Self Diagnosis/ </a:t>
            </a:r>
            <a:r>
              <a:rPr lang="en-US" altLang="zh-CN" sz="1400" dirty="0" smtClean="0">
                <a:solidFill>
                  <a:schemeClr val="bg1"/>
                </a:solidFill>
                <a:latin typeface="Microsoft YaHei" panose="020B0503020204020204" pitchFamily="34" charset="-122"/>
                <a:ea typeface="Microsoft YaHei" panose="020B0503020204020204" pitchFamily="34" charset="-122"/>
              </a:rPr>
              <a:t>Healing</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31" name="矩形 30"/>
          <p:cNvSpPr/>
          <p:nvPr/>
        </p:nvSpPr>
        <p:spPr bwMode="auto">
          <a:xfrm>
            <a:off x="9039952" y="2060168"/>
            <a:ext cx="2516694" cy="421003"/>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altLang="zh-CN" sz="1400" dirty="0">
                <a:latin typeface="Microsoft YaHei" panose="020B0503020204020204" pitchFamily="34" charset="-122"/>
                <a:ea typeface="Microsoft YaHei" panose="020B0503020204020204" pitchFamily="34" charset="-122"/>
              </a:rPr>
              <a:t>Learned Index/Storage</a:t>
            </a:r>
            <a:endParaRPr lang="en-US" sz="1400" dirty="0">
              <a:latin typeface="Microsoft YaHei" panose="020B0503020204020204" pitchFamily="34" charset="-122"/>
              <a:ea typeface="Microsoft YaHei" panose="020B0503020204020204" pitchFamily="34" charset="-122"/>
            </a:endParaRPr>
          </a:p>
        </p:txBody>
      </p:sp>
      <p:sp>
        <p:nvSpPr>
          <p:cNvPr id="32" name="矩形 31"/>
          <p:cNvSpPr/>
          <p:nvPr/>
        </p:nvSpPr>
        <p:spPr bwMode="auto">
          <a:xfrm>
            <a:off x="5029316" y="1579578"/>
            <a:ext cx="3791756" cy="418921"/>
          </a:xfrm>
          <a:prstGeom prst="rect">
            <a:avLst/>
          </a:prstGeom>
          <a:solidFill>
            <a:srgbClr val="00B0F0"/>
          </a:solidFill>
          <a:ln>
            <a:solidFill>
              <a:schemeClr val="tx1"/>
            </a:solidFill>
          </a:ln>
          <a:effectLst/>
        </p:spPr>
        <p:txBody>
          <a:bodyPr vert="horz" wrap="square" lIns="91416" tIns="45708" rIns="91416" bIns="45708" numCol="1" rtlCol="0" anchor="ctr" anchorCtr="0" compatLnSpc="1"/>
          <a:lstStyle/>
          <a:p>
            <a:pPr algn="ctr"/>
            <a:endParaRPr lang="en-US" sz="1400" dirty="0">
              <a:solidFill>
                <a:srgbClr val="1D02BE"/>
              </a:solidFill>
              <a:latin typeface="Microsoft YaHei" panose="020B0503020204020204" pitchFamily="34" charset="-122"/>
              <a:ea typeface="Microsoft YaHei" panose="020B0503020204020204" pitchFamily="34" charset="-122"/>
            </a:endParaRPr>
          </a:p>
        </p:txBody>
      </p:sp>
      <p:sp>
        <p:nvSpPr>
          <p:cNvPr id="33" name="矩形 32"/>
          <p:cNvSpPr/>
          <p:nvPr/>
        </p:nvSpPr>
        <p:spPr bwMode="auto">
          <a:xfrm>
            <a:off x="9029483" y="1598996"/>
            <a:ext cx="2527162" cy="383219"/>
          </a:xfrm>
          <a:prstGeom prst="rect">
            <a:avLst/>
          </a:prstGeom>
          <a:solidFill>
            <a:srgbClr val="00B050"/>
          </a:solidFill>
          <a:ln>
            <a:solidFill>
              <a:schemeClr val="tx1"/>
            </a:solidFill>
          </a:ln>
          <a:effectLst/>
        </p:spPr>
        <p:txBody>
          <a:bodyPr vert="horz" wrap="square" lIns="91416" tIns="45708" rIns="91416" bIns="45708" numCol="1" rtlCol="0" anchor="ctr" anchorCtr="0" compatLnSpc="1"/>
          <a:lstStyle/>
          <a:p>
            <a:pPr algn="ctr"/>
            <a:r>
              <a:rPr lang="en-US" sz="1400" dirty="0">
                <a:latin typeface="Microsoft YaHei" panose="020B0503020204020204" pitchFamily="34" charset="-122"/>
                <a:ea typeface="Microsoft YaHei" panose="020B0503020204020204" pitchFamily="34" charset="-122"/>
              </a:rPr>
              <a:t>Self Assembler</a:t>
            </a:r>
            <a:endParaRPr lang="en-US" sz="1400" dirty="0">
              <a:latin typeface="Microsoft YaHei" panose="020B0503020204020204" pitchFamily="34" charset="-122"/>
              <a:ea typeface="Microsoft YaHei" panose="020B0503020204020204" pitchFamily="34" charset="-122"/>
            </a:endParaRPr>
          </a:p>
        </p:txBody>
      </p:sp>
      <p:sp>
        <p:nvSpPr>
          <p:cNvPr id="34" name="矩形 33"/>
          <p:cNvSpPr/>
          <p:nvPr/>
        </p:nvSpPr>
        <p:spPr bwMode="auto">
          <a:xfrm>
            <a:off x="2699802" y="2189586"/>
            <a:ext cx="1851410" cy="392948"/>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smtClean="0">
                <a:latin typeface="Microsoft YaHei" panose="020B0503020204020204" pitchFamily="34" charset="-122"/>
                <a:ea typeface="Microsoft YaHei" panose="020B0503020204020204" pitchFamily="34" charset="-122"/>
              </a:rPr>
              <a:t>In-DB </a:t>
            </a:r>
            <a:r>
              <a:rPr lang="en-US" sz="1400" dirty="0">
                <a:latin typeface="Microsoft YaHei" panose="020B0503020204020204" pitchFamily="34" charset="-122"/>
                <a:ea typeface="Microsoft YaHei" panose="020B0503020204020204" pitchFamily="34" charset="-122"/>
              </a:rPr>
              <a:t>O</a:t>
            </a:r>
            <a:r>
              <a:rPr lang="en-US" altLang="zh-CN" sz="1400" dirty="0" smtClean="0">
                <a:latin typeface="Microsoft YaHei" panose="020B0503020204020204" pitchFamily="34" charset="-122"/>
                <a:ea typeface="Microsoft YaHei" panose="020B0503020204020204" pitchFamily="34" charset="-122"/>
              </a:rPr>
              <a:t>ptimization</a:t>
            </a:r>
            <a:endParaRPr lang="en-US" sz="1400" dirty="0">
              <a:latin typeface="Microsoft YaHei" panose="020B0503020204020204" pitchFamily="34" charset="-122"/>
              <a:ea typeface="Microsoft YaHei" panose="020B0503020204020204" pitchFamily="34" charset="-122"/>
            </a:endParaRPr>
          </a:p>
        </p:txBody>
      </p:sp>
      <p:sp>
        <p:nvSpPr>
          <p:cNvPr id="35" name="矩形 34"/>
          <p:cNvSpPr/>
          <p:nvPr/>
        </p:nvSpPr>
        <p:spPr bwMode="auto">
          <a:xfrm>
            <a:off x="2698870" y="2915727"/>
            <a:ext cx="1851410" cy="321767"/>
          </a:xfrm>
          <a:prstGeom prst="rect">
            <a:avLst/>
          </a:prstGeom>
          <a:solidFill>
            <a:schemeClr val="accent1">
              <a:lumMod val="20000"/>
              <a:lumOff val="80000"/>
            </a:schemeClr>
          </a:solidFill>
          <a:ln>
            <a:solidFill>
              <a:schemeClr val="tx1"/>
            </a:solidFill>
          </a:ln>
          <a:effectLst/>
        </p:spPr>
        <p:txBody>
          <a:bodyPr vert="horz" wrap="square" lIns="91416" tIns="45708" rIns="91416" bIns="45708" numCol="1" rtlCol="0" anchor="ctr" anchorCtr="0" compatLnSpc="1"/>
          <a:lstStyle/>
          <a:p>
            <a:pPr algn="ctr"/>
            <a:r>
              <a:rPr lang="en-US" sz="1400" dirty="0">
                <a:latin typeface="Microsoft YaHei" panose="020B0503020204020204" pitchFamily="34" charset="-122"/>
                <a:ea typeface="Microsoft YaHei" panose="020B0503020204020204" pitchFamily="34" charset="-122"/>
              </a:rPr>
              <a:t>In-DB O</a:t>
            </a:r>
            <a:r>
              <a:rPr lang="en-US" altLang="zh-CN" sz="1400" dirty="0" smtClean="0">
                <a:latin typeface="Microsoft YaHei" panose="020B0503020204020204" pitchFamily="34" charset="-122"/>
                <a:ea typeface="Microsoft YaHei" panose="020B0503020204020204" pitchFamily="34" charset="-122"/>
              </a:rPr>
              <a:t>perator</a:t>
            </a:r>
            <a:endParaRPr lang="en-US" sz="1400" dirty="0">
              <a:latin typeface="Microsoft YaHei" panose="020B0503020204020204" pitchFamily="34" charset="-122"/>
              <a:ea typeface="Microsoft YaHei" panose="020B0503020204020204" pitchFamily="34" charset="-122"/>
            </a:endParaRPr>
          </a:p>
        </p:txBody>
      </p:sp>
      <p:cxnSp>
        <p:nvCxnSpPr>
          <p:cNvPr id="36" name="直接箭头连接符 35"/>
          <p:cNvCxnSpPr>
            <a:endCxn id="34" idx="2"/>
          </p:cNvCxnSpPr>
          <p:nvPr/>
        </p:nvCxnSpPr>
        <p:spPr bwMode="auto">
          <a:xfrm flipV="1">
            <a:off x="3624578" y="2582534"/>
            <a:ext cx="929" cy="333194"/>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7" name="直接箭头连接符 36"/>
          <p:cNvCxnSpPr/>
          <p:nvPr/>
        </p:nvCxnSpPr>
        <p:spPr bwMode="auto">
          <a:xfrm flipV="1">
            <a:off x="3633066" y="1967688"/>
            <a:ext cx="931" cy="228355"/>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8" name="矩形 37"/>
          <p:cNvSpPr/>
          <p:nvPr/>
        </p:nvSpPr>
        <p:spPr>
          <a:xfrm>
            <a:off x="6154142" y="1583272"/>
            <a:ext cx="1241045" cy="307777"/>
          </a:xfrm>
          <a:prstGeom prst="rect">
            <a:avLst/>
          </a:prstGeom>
        </p:spPr>
        <p:txBody>
          <a:bodyPr wrap="none">
            <a:spAutoFit/>
          </a:bodyPr>
          <a:lstStyle/>
          <a:p>
            <a:pPr algn="ctr"/>
            <a:r>
              <a:rPr lang="en-US" altLang="zh-CN" sz="1400" dirty="0">
                <a:solidFill>
                  <a:schemeClr val="bg1"/>
                </a:solidFill>
                <a:latin typeface="Microsoft YaHei" panose="020B0503020204020204" pitchFamily="34" charset="-122"/>
                <a:ea typeface="Microsoft YaHei" panose="020B0503020204020204" pitchFamily="34" charset="-122"/>
              </a:rPr>
              <a:t>Self Security</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40" name="文本框 39"/>
          <p:cNvSpPr txBox="1"/>
          <p:nvPr/>
        </p:nvSpPr>
        <p:spPr>
          <a:xfrm>
            <a:off x="644612" y="5763029"/>
            <a:ext cx="1627084" cy="307777"/>
          </a:xfrm>
          <a:prstGeom prst="rect">
            <a:avLst/>
          </a:prstGeom>
          <a:noFill/>
        </p:spPr>
        <p:txBody>
          <a:bodyPr wrap="square" rtlCol="0">
            <a:spAutoFit/>
          </a:bodyPr>
          <a:lstStyle/>
          <a:p>
            <a:pPr algn="ctr"/>
            <a:r>
              <a:rPr lang="zh-CN" altLang="en-US" sz="1400" dirty="0" smtClean="0">
                <a:solidFill>
                  <a:schemeClr val="bg1"/>
                </a:solidFill>
                <a:latin typeface="Microsoft YaHei" panose="020B0503020204020204" pitchFamily="34" charset="-122"/>
                <a:ea typeface="Microsoft YaHei" panose="020B0503020204020204" pitchFamily="34" charset="-122"/>
              </a:rPr>
              <a:t>异构计算</a:t>
            </a:r>
            <a:endParaRPr lang="en-US" sz="1400" dirty="0">
              <a:solidFill>
                <a:schemeClr val="bg1"/>
              </a:solidFill>
              <a:latin typeface="Microsoft YaHei" panose="020B0503020204020204" pitchFamily="34" charset="-122"/>
              <a:ea typeface="Microsoft YaHei" panose="020B0503020204020204" pitchFamily="34" charset="-122"/>
            </a:endParaRPr>
          </a:p>
        </p:txBody>
      </p:sp>
      <p:sp>
        <p:nvSpPr>
          <p:cNvPr id="41" name="圆角矩形 40"/>
          <p:cNvSpPr/>
          <p:nvPr/>
        </p:nvSpPr>
        <p:spPr>
          <a:xfrm>
            <a:off x="3911282" y="5690034"/>
            <a:ext cx="1279602" cy="431936"/>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tlCol="0" anchor="t"/>
          <a:lstStyle/>
          <a:p>
            <a:pPr algn="ctr" defTabSz="914400">
              <a:defRPr/>
            </a:pPr>
            <a:r>
              <a:rPr lang="en-US" altLang="zh-CN" sz="1400" kern="0" dirty="0" err="1" smtClean="0">
                <a:latin typeface="Microsoft YaHei" panose="020B0503020204020204" pitchFamily="34" charset="-122"/>
                <a:ea typeface="Microsoft YaHei" panose="020B0503020204020204" pitchFamily="34" charset="-122"/>
              </a:rPr>
              <a:t>KunPeng</a:t>
            </a:r>
            <a:endParaRPr lang="zh-CN" altLang="en-US" sz="1400" kern="0" dirty="0">
              <a:latin typeface="Microsoft YaHei" panose="020B0503020204020204" pitchFamily="34" charset="-122"/>
              <a:ea typeface="Microsoft YaHei" panose="020B0503020204020204" pitchFamily="34" charset="-122"/>
            </a:endParaRPr>
          </a:p>
        </p:txBody>
      </p:sp>
      <p:sp>
        <p:nvSpPr>
          <p:cNvPr id="42" name="圆角矩形 41"/>
          <p:cNvSpPr/>
          <p:nvPr/>
        </p:nvSpPr>
        <p:spPr>
          <a:xfrm>
            <a:off x="5614457" y="5678964"/>
            <a:ext cx="1162684" cy="431936"/>
          </a:xfrm>
          <a:prstGeom prst="roundRect">
            <a:avLst/>
          </a:prstGeom>
          <a:solidFill>
            <a:schemeClr val="accent4">
              <a:lumMod val="40000"/>
              <a:lumOff val="60000"/>
            </a:schemeClr>
          </a:solidFill>
          <a:ln w="12700" cap="flat" cmpd="sng" algn="ctr">
            <a:solidFill>
              <a:srgbClr val="5B9BD5">
                <a:shade val="50000"/>
              </a:srgbClr>
            </a:solidFill>
            <a:prstDash val="solid"/>
            <a:miter lim="800000"/>
          </a:ln>
          <a:effectLst/>
        </p:spPr>
        <p:txBody>
          <a:bodyPr rtlCol="0" anchor="t"/>
          <a:lstStyle/>
          <a:p>
            <a:pPr algn="ctr" defTabSz="914400">
              <a:defRPr/>
            </a:pPr>
            <a:r>
              <a:rPr lang="en-US" altLang="zh-CN" sz="1400" kern="0" dirty="0" smtClean="0">
                <a:latin typeface="Microsoft YaHei" panose="020B0503020204020204" pitchFamily="34" charset="-122"/>
                <a:ea typeface="Microsoft YaHei" panose="020B0503020204020204" pitchFamily="34" charset="-122"/>
              </a:rPr>
              <a:t>X86</a:t>
            </a:r>
            <a:endParaRPr lang="zh-CN" altLang="en-US" sz="1400" kern="0" dirty="0">
              <a:latin typeface="Microsoft YaHei" panose="020B0503020204020204" pitchFamily="34" charset="-122"/>
              <a:ea typeface="Microsoft YaHei" panose="020B0503020204020204" pitchFamily="34" charset="-122"/>
            </a:endParaRPr>
          </a:p>
        </p:txBody>
      </p:sp>
      <p:sp>
        <p:nvSpPr>
          <p:cNvPr id="43" name="圆角矩形 42"/>
          <p:cNvSpPr/>
          <p:nvPr/>
        </p:nvSpPr>
        <p:spPr>
          <a:xfrm>
            <a:off x="7298753" y="5676431"/>
            <a:ext cx="1152950" cy="431936"/>
          </a:xfrm>
          <a:prstGeom prst="roundRect">
            <a:avLst/>
          </a:prstGeom>
          <a:solidFill>
            <a:schemeClr val="accent5">
              <a:lumMod val="40000"/>
              <a:lumOff val="60000"/>
            </a:schemeClr>
          </a:solidFill>
          <a:ln w="12700" cap="flat" cmpd="sng" algn="ctr">
            <a:solidFill>
              <a:srgbClr val="5B9BD5">
                <a:shade val="50000"/>
              </a:srgbClr>
            </a:solidFill>
            <a:prstDash val="solid"/>
            <a:miter lim="800000"/>
          </a:ln>
          <a:effectLst/>
        </p:spPr>
        <p:txBody>
          <a:bodyPr rtlCol="0" anchor="t"/>
          <a:lstStyle/>
          <a:p>
            <a:pPr algn="ctr" defTabSz="914400">
              <a:defRPr/>
            </a:pPr>
            <a:r>
              <a:rPr lang="en-US" altLang="zh-CN" sz="1400" kern="0" dirty="0" smtClean="0">
                <a:latin typeface="Microsoft YaHei" panose="020B0503020204020204" pitchFamily="34" charset="-122"/>
                <a:ea typeface="Microsoft YaHei" panose="020B0503020204020204" pitchFamily="34" charset="-122"/>
              </a:rPr>
              <a:t>Ascend</a:t>
            </a:r>
            <a:endParaRPr lang="zh-CN" altLang="en-US" sz="1400" kern="0" dirty="0">
              <a:latin typeface="Microsoft YaHei" panose="020B0503020204020204" pitchFamily="34" charset="-122"/>
              <a:ea typeface="Microsoft YaHei" panose="020B0503020204020204" pitchFamily="34" charset="-122"/>
            </a:endParaRPr>
          </a:p>
        </p:txBody>
      </p:sp>
      <p:sp>
        <p:nvSpPr>
          <p:cNvPr id="44" name="圆角矩形 43"/>
          <p:cNvSpPr/>
          <p:nvPr/>
        </p:nvSpPr>
        <p:spPr>
          <a:xfrm>
            <a:off x="8990395" y="5676431"/>
            <a:ext cx="1154616" cy="431936"/>
          </a:xfrm>
          <a:prstGeom prst="roundRect">
            <a:avLst/>
          </a:prstGeom>
          <a:solidFill>
            <a:schemeClr val="accent5">
              <a:lumMod val="40000"/>
              <a:lumOff val="60000"/>
            </a:schemeClr>
          </a:solidFill>
          <a:ln w="12700" cap="flat" cmpd="sng" algn="ctr">
            <a:solidFill>
              <a:srgbClr val="5B9BD5">
                <a:shade val="50000"/>
              </a:srgbClr>
            </a:solidFill>
            <a:prstDash val="solid"/>
            <a:miter lim="800000"/>
          </a:ln>
          <a:effectLst/>
        </p:spPr>
        <p:txBody>
          <a:bodyPr rtlCol="0" anchor="t"/>
          <a:lstStyle/>
          <a:p>
            <a:pPr algn="ctr" defTabSz="914400">
              <a:defRPr/>
            </a:pPr>
            <a:r>
              <a:rPr lang="en-US" altLang="zh-CN" sz="1400" kern="0" dirty="0" smtClean="0">
                <a:latin typeface="Microsoft YaHei" panose="020B0503020204020204" pitchFamily="34" charset="-122"/>
                <a:ea typeface="Microsoft YaHei" panose="020B0503020204020204" pitchFamily="34" charset="-122"/>
              </a:rPr>
              <a:t>GPU</a:t>
            </a:r>
            <a:endParaRPr lang="zh-CN" altLang="en-US" sz="1400" kern="0" dirty="0">
              <a:latin typeface="Microsoft YaHei" panose="020B0503020204020204" pitchFamily="34" charset="-122"/>
              <a:ea typeface="Microsoft YaHei" panose="020B0503020204020204" pitchFamily="34" charset="-122"/>
            </a:endParaRPr>
          </a:p>
        </p:txBody>
      </p:sp>
      <p:sp>
        <p:nvSpPr>
          <p:cNvPr id="45" name="矩形 44"/>
          <p:cNvSpPr/>
          <p:nvPr/>
        </p:nvSpPr>
        <p:spPr>
          <a:xfrm>
            <a:off x="2547273" y="1221018"/>
            <a:ext cx="2153755" cy="2322577"/>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46" name="文本框 45"/>
          <p:cNvSpPr txBox="1"/>
          <p:nvPr/>
        </p:nvSpPr>
        <p:spPr>
          <a:xfrm>
            <a:off x="3190355" y="1175162"/>
            <a:ext cx="887284" cy="5283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DB4AI</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sp>
        <p:nvSpPr>
          <p:cNvPr id="47" name="矩形 46"/>
          <p:cNvSpPr/>
          <p:nvPr/>
        </p:nvSpPr>
        <p:spPr>
          <a:xfrm>
            <a:off x="4850274" y="1209924"/>
            <a:ext cx="6858299" cy="2333671"/>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48" name="文本框 47"/>
          <p:cNvSpPr txBox="1"/>
          <p:nvPr/>
        </p:nvSpPr>
        <p:spPr>
          <a:xfrm>
            <a:off x="7813206" y="1108693"/>
            <a:ext cx="887284" cy="528350"/>
          </a:xfrm>
          <a:prstGeom prst="rect">
            <a:avLst/>
          </a:prstGeom>
          <a:noFill/>
        </p:spPr>
        <p:txBody>
          <a:bodyPr wrap="square" rtlCol="0">
            <a:spAutoFit/>
          </a:bodyPr>
          <a:lstStyle/>
          <a:p>
            <a:pPr algn="l">
              <a:lnSpc>
                <a:spcPts val="3440"/>
              </a:lnSpc>
            </a:pPr>
            <a:r>
              <a:rPr lang="en-US" altLang="zh-CN" sz="1400" b="1" dirty="0" smtClean="0">
                <a:solidFill>
                  <a:srgbClr val="C00000"/>
                </a:solidFill>
                <a:latin typeface="Microsoft YaHei" panose="020B0503020204020204" pitchFamily="34" charset="-122"/>
                <a:ea typeface="Microsoft YaHei" panose="020B0503020204020204" pitchFamily="34" charset="-122"/>
              </a:rPr>
              <a:t>AI4DB</a:t>
            </a:r>
            <a:endParaRPr lang="zh-CN" altLang="en-US" sz="1400" b="1" dirty="0" smtClean="0">
              <a:solidFill>
                <a:srgbClr val="C00000"/>
              </a:solidFill>
              <a:latin typeface="Microsoft YaHei" panose="020B0503020204020204" pitchFamily="34" charset="-122"/>
              <a:ea typeface="Microsoft YaHei" panose="020B0503020204020204" pitchFamily="34" charset="-122"/>
            </a:endParaRPr>
          </a:p>
        </p:txBody>
      </p:sp>
      <p:sp>
        <p:nvSpPr>
          <p:cNvPr id="49" name="矩形 48"/>
          <p:cNvSpPr/>
          <p:nvPr/>
        </p:nvSpPr>
        <p:spPr>
          <a:xfrm>
            <a:off x="2556145" y="5625684"/>
            <a:ext cx="9152427" cy="56063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icrosoft YaHei" panose="020B0503020204020204" pitchFamily="34" charset="-122"/>
              <a:ea typeface="Microsoft YaHei" panose="020B0503020204020204" pitchFamily="34" charset="-122"/>
            </a:endParaRPr>
          </a:p>
        </p:txBody>
      </p:sp>
      <p:sp>
        <p:nvSpPr>
          <p:cNvPr id="51" name="矩形 50"/>
          <p:cNvSpPr/>
          <p:nvPr/>
        </p:nvSpPr>
        <p:spPr bwMode="auto">
          <a:xfrm>
            <a:off x="7212935" y="2063226"/>
            <a:ext cx="1608137" cy="434126"/>
          </a:xfrm>
          <a:prstGeom prst="rect">
            <a:avLst/>
          </a:prstGeom>
          <a:solidFill>
            <a:srgbClr val="00B0F0"/>
          </a:solidFill>
          <a:ln>
            <a:solidFill>
              <a:schemeClr val="tx1"/>
            </a:solidFill>
          </a:ln>
          <a:effectLst/>
        </p:spPr>
        <p:txBody>
          <a:bodyPr vert="horz" wrap="square" lIns="91416" tIns="45708" rIns="91416" bIns="45708" numCol="1" rtlCol="0" anchor="ctr" anchorCtr="0" compatLnSpc="1"/>
          <a:lstStyle/>
          <a:p>
            <a:pPr algn="ctr"/>
            <a:r>
              <a:rPr lang="en-US" altLang="zh-CN" sz="1400" dirty="0" smtClean="0">
                <a:solidFill>
                  <a:schemeClr val="bg1"/>
                </a:solidFill>
                <a:latin typeface="Microsoft YaHei" panose="020B0503020204020204" pitchFamily="34" charset="-122"/>
                <a:ea typeface="Microsoft YaHei" panose="020B0503020204020204" pitchFamily="34" charset="-122"/>
              </a:rPr>
              <a:t>Self Monitor</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cxnSp>
        <p:nvCxnSpPr>
          <p:cNvPr id="69" name="直接箭头连接符 68"/>
          <p:cNvCxnSpPr/>
          <p:nvPr/>
        </p:nvCxnSpPr>
        <p:spPr bwMode="auto">
          <a:xfrm flipH="1" flipV="1">
            <a:off x="10476758" y="4030571"/>
            <a:ext cx="0" cy="212934"/>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1" name="直接箭头连接符 70"/>
          <p:cNvCxnSpPr/>
          <p:nvPr/>
        </p:nvCxnSpPr>
        <p:spPr bwMode="auto">
          <a:xfrm flipV="1">
            <a:off x="10437800" y="3415173"/>
            <a:ext cx="0" cy="185737"/>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2" name="直接箭头连接符 71"/>
          <p:cNvCxnSpPr>
            <a:endCxn id="35" idx="2"/>
          </p:cNvCxnSpPr>
          <p:nvPr/>
        </p:nvCxnSpPr>
        <p:spPr bwMode="auto">
          <a:xfrm flipV="1">
            <a:off x="3621367" y="3237494"/>
            <a:ext cx="3208" cy="332244"/>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73" name="直接箭头连接符 72"/>
          <p:cNvCxnSpPr/>
          <p:nvPr/>
        </p:nvCxnSpPr>
        <p:spPr bwMode="auto">
          <a:xfrm flipH="1" flipV="1">
            <a:off x="3639534" y="4030571"/>
            <a:ext cx="0" cy="212934"/>
          </a:xfrm>
          <a:prstGeom prst="straightConnector1">
            <a:avLst/>
          </a:prstGeom>
          <a:ln>
            <a:tailEnd type="triangle"/>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a:bodyPr>
          <a:lstStyle/>
          <a:p>
            <a:r>
              <a:rPr lang="en-US" altLang="zh-CN" dirty="0"/>
              <a:t>openGauss</a:t>
            </a:r>
            <a:r>
              <a:rPr lang="zh-CN" altLang="en-US" dirty="0"/>
              <a:t>参数调优与诊断</a:t>
            </a:r>
            <a:r>
              <a:rPr lang="zh-CN" altLang="en-US" dirty="0" smtClean="0"/>
              <a:t>能力</a:t>
            </a:r>
            <a:endParaRPr lang="zh-CN" altLang="en-US" dirty="0"/>
          </a:p>
        </p:txBody>
      </p:sp>
      <p:sp>
        <p:nvSpPr>
          <p:cNvPr id="5" name="文本框 4"/>
          <p:cNvSpPr txBox="1"/>
          <p:nvPr/>
        </p:nvSpPr>
        <p:spPr>
          <a:xfrm>
            <a:off x="551621" y="3932858"/>
            <a:ext cx="6855020" cy="2369880"/>
          </a:xfrm>
          <a:prstGeom prst="rect">
            <a:avLst/>
          </a:prstGeom>
          <a:noFill/>
        </p:spPr>
        <p:txBody>
          <a:bodyPr wrap="square" rtlCol="0">
            <a:spAutoFit/>
          </a:bodyPr>
          <a:lstStyle/>
          <a:p>
            <a:r>
              <a:rPr lang="zh-CN" altLang="en-US" sz="1400" b="1" dirty="0" smtClean="0">
                <a:solidFill>
                  <a:schemeClr val="bg1"/>
                </a:solidFill>
                <a:latin typeface="Microsoft YaHei" panose="020B0503020204020204" pitchFamily="34" charset="-122"/>
                <a:ea typeface="Microsoft YaHei" panose="020B0503020204020204" pitchFamily="34" charset="-122"/>
              </a:rPr>
              <a:t>离线参数调优流程概述</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342900" indent="-342900">
              <a:buFontTx/>
              <a:buAutoNum type="arabicPeriod"/>
            </a:pPr>
            <a:r>
              <a:rPr lang="zh-CN" altLang="en-US" sz="1200" dirty="0" smtClean="0">
                <a:solidFill>
                  <a:schemeClr val="bg1"/>
                </a:solidFill>
                <a:latin typeface="Microsoft YaHei" panose="020B0503020204020204" pitchFamily="34" charset="-122"/>
                <a:ea typeface="Microsoft YaHei" panose="020B0503020204020204" pitchFamily="34" charset="-122"/>
              </a:rPr>
              <a:t>利用长期参数调优总结出的先验规则进行参数配置诊断与生成数据库</a:t>
            </a:r>
            <a:r>
              <a:rPr lang="en-US" altLang="zh-CN" sz="1200" dirty="0" smtClean="0">
                <a:solidFill>
                  <a:schemeClr val="bg1"/>
                </a:solidFill>
                <a:latin typeface="Microsoft YaHei" panose="020B0503020204020204" pitchFamily="34" charset="-122"/>
                <a:ea typeface="Microsoft YaHei" panose="020B0503020204020204" pitchFamily="34" charset="-122"/>
              </a:rPr>
              <a:t>workload</a:t>
            </a:r>
            <a:r>
              <a:rPr lang="zh-CN" altLang="en-US" sz="1200" dirty="0" smtClean="0">
                <a:solidFill>
                  <a:schemeClr val="bg1"/>
                </a:solidFill>
                <a:latin typeface="Microsoft YaHei" panose="020B0503020204020204" pitchFamily="34" charset="-122"/>
                <a:ea typeface="Microsoft YaHei" panose="020B0503020204020204" pitchFamily="34" charset="-122"/>
              </a:rPr>
              <a:t>报告；</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marL="342900" indent="-342900">
              <a:buFontTx/>
              <a:buAutoNum type="arabicPeriod"/>
            </a:pPr>
            <a:r>
              <a:rPr lang="zh-CN" altLang="en-US" sz="1200" dirty="0" smtClean="0">
                <a:solidFill>
                  <a:schemeClr val="bg1"/>
                </a:solidFill>
                <a:latin typeface="Microsoft YaHei" panose="020B0503020204020204" pitchFamily="34" charset="-122"/>
                <a:ea typeface="Microsoft YaHei" panose="020B0503020204020204" pitchFamily="34" charset="-122"/>
              </a:rPr>
              <a:t>根据系统的</a:t>
            </a:r>
            <a:r>
              <a:rPr lang="en-US" altLang="zh-CN" sz="1200" dirty="0" smtClean="0">
                <a:solidFill>
                  <a:schemeClr val="bg1"/>
                </a:solidFill>
                <a:latin typeface="Microsoft YaHei" panose="020B0503020204020204" pitchFamily="34" charset="-122"/>
                <a:ea typeface="Microsoft YaHei" panose="020B0503020204020204" pitchFamily="34" charset="-122"/>
              </a:rPr>
              <a:t>workload</a:t>
            </a:r>
            <a:r>
              <a:rPr lang="zh-CN" altLang="en-US" sz="1200" dirty="0" smtClean="0">
                <a:solidFill>
                  <a:schemeClr val="bg1"/>
                </a:solidFill>
                <a:latin typeface="Microsoft YaHei" panose="020B0503020204020204" pitchFamily="34" charset="-122"/>
                <a:ea typeface="Microsoft YaHei" panose="020B0503020204020204" pitchFamily="34" charset="-122"/>
              </a:rPr>
              <a:t>、环境信息推荐初始参数配置，包括推荐参数值、</a:t>
            </a:r>
            <a:r>
              <a:rPr lang="zh-CN" altLang="en-US" sz="1200" dirty="0">
                <a:solidFill>
                  <a:schemeClr val="bg1"/>
                </a:solidFill>
                <a:latin typeface="Microsoft YaHei" panose="020B0503020204020204" pitchFamily="34" charset="-122"/>
                <a:ea typeface="Microsoft YaHei" panose="020B0503020204020204" pitchFamily="34" charset="-122"/>
              </a:rPr>
              <a:t>建议</a:t>
            </a:r>
            <a:r>
              <a:rPr lang="zh-CN" altLang="en-US" sz="1200" dirty="0" smtClean="0">
                <a:solidFill>
                  <a:schemeClr val="bg1"/>
                </a:solidFill>
                <a:latin typeface="Microsoft YaHei" panose="020B0503020204020204" pitchFamily="34" charset="-122"/>
                <a:ea typeface="Microsoft YaHei" panose="020B0503020204020204" pitchFamily="34" charset="-122"/>
              </a:rPr>
              <a:t>最大值和最小值（用以保证稳定性，供用户结合自身经验进行选择）；</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marL="342900" indent="-342900">
              <a:buFontTx/>
              <a:buAutoNum type="arabicPeriod"/>
            </a:pPr>
            <a:r>
              <a:rPr lang="zh-CN" altLang="en-US" sz="1200" dirty="0" smtClean="0">
                <a:solidFill>
                  <a:schemeClr val="bg1"/>
                </a:solidFill>
                <a:latin typeface="Microsoft YaHei" panose="020B0503020204020204" pitchFamily="34" charset="-122"/>
                <a:ea typeface="Microsoft YaHei" panose="020B0503020204020204" pitchFamily="34" charset="-122"/>
              </a:rPr>
              <a:t>利用训练好的强化学习模型进行调优，或者使用全局优化算法在给定的参数空间内进行搜索；</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marL="342900" indent="-342900">
              <a:buFontTx/>
              <a:buAutoNum type="arabicPeriod"/>
            </a:pPr>
            <a:r>
              <a:rPr lang="zh-CN" altLang="en-US" sz="1200" dirty="0" smtClean="0">
                <a:solidFill>
                  <a:schemeClr val="bg1"/>
                </a:solidFill>
                <a:latin typeface="Microsoft YaHei" panose="020B0503020204020204" pitchFamily="34" charset="-122"/>
                <a:ea typeface="Microsoft YaHei" panose="020B0503020204020204" pitchFamily="34" charset="-122"/>
              </a:rPr>
              <a:t>常规评价调优效果好坏的方法是跑</a:t>
            </a:r>
            <a:r>
              <a:rPr lang="en-US" altLang="zh-CN" sz="1200" dirty="0" smtClean="0">
                <a:solidFill>
                  <a:schemeClr val="bg1"/>
                </a:solidFill>
                <a:latin typeface="Microsoft YaHei" panose="020B0503020204020204" pitchFamily="34" charset="-122"/>
                <a:ea typeface="Microsoft YaHei" panose="020B0503020204020204" pitchFamily="34" charset="-122"/>
              </a:rPr>
              <a:t>benchmark</a:t>
            </a:r>
            <a:r>
              <a:rPr lang="zh-CN" altLang="en-US" sz="1200" dirty="0" smtClean="0">
                <a:solidFill>
                  <a:schemeClr val="bg1"/>
                </a:solidFill>
                <a:latin typeface="Microsoft YaHei" panose="020B0503020204020204" pitchFamily="34" charset="-122"/>
                <a:ea typeface="Microsoft YaHei" panose="020B0503020204020204" pitchFamily="34" charset="-122"/>
              </a:rPr>
              <a:t>获得反馈，调优框架除支持常规</a:t>
            </a:r>
            <a:r>
              <a:rPr lang="en-US" altLang="zh-CN" sz="1200" dirty="0" smtClean="0">
                <a:solidFill>
                  <a:schemeClr val="bg1"/>
                </a:solidFill>
                <a:latin typeface="Microsoft YaHei" panose="020B0503020204020204" pitchFamily="34" charset="-122"/>
                <a:ea typeface="Microsoft YaHei" panose="020B0503020204020204" pitchFamily="34" charset="-122"/>
              </a:rPr>
              <a:t>benchmark</a:t>
            </a:r>
            <a:r>
              <a:rPr lang="zh-CN" altLang="en-US" sz="1200" dirty="0" smtClean="0">
                <a:solidFill>
                  <a:schemeClr val="bg1"/>
                </a:solidFill>
                <a:latin typeface="Microsoft YaHei" panose="020B0503020204020204" pitchFamily="34" charset="-122"/>
                <a:ea typeface="Microsoft YaHei" panose="020B0503020204020204" pitchFamily="34" charset="-122"/>
              </a:rPr>
              <a:t>如</a:t>
            </a:r>
            <a:r>
              <a:rPr lang="en-US" altLang="zh-CN" sz="1200" dirty="0" smtClean="0">
                <a:solidFill>
                  <a:schemeClr val="bg1"/>
                </a:solidFill>
                <a:latin typeface="Microsoft YaHei" panose="020B0503020204020204" pitchFamily="34" charset="-122"/>
                <a:ea typeface="Microsoft YaHei" panose="020B0503020204020204" pitchFamily="34" charset="-122"/>
              </a:rPr>
              <a:t>TPC-C</a:t>
            </a:r>
            <a:r>
              <a:rPr lang="zh-CN" altLang="en-US" sz="1200" dirty="0" smtClean="0">
                <a:solidFill>
                  <a:schemeClr val="bg1"/>
                </a:solidFill>
                <a:latin typeface="Microsoft YaHei" panose="020B0503020204020204" pitchFamily="34" charset="-122"/>
                <a:ea typeface="Microsoft YaHei" panose="020B0503020204020204" pitchFamily="34" charset="-122"/>
              </a:rPr>
              <a:t>、</a:t>
            </a:r>
            <a:r>
              <a:rPr lang="en-US" altLang="zh-CN" sz="1200" dirty="0" smtClean="0">
                <a:solidFill>
                  <a:schemeClr val="bg1"/>
                </a:solidFill>
                <a:latin typeface="Microsoft YaHei" panose="020B0503020204020204" pitchFamily="34" charset="-122"/>
                <a:ea typeface="Microsoft YaHei" panose="020B0503020204020204" pitchFamily="34" charset="-122"/>
              </a:rPr>
              <a:t>TPC-H</a:t>
            </a:r>
            <a:r>
              <a:rPr lang="zh-CN" altLang="en-US" sz="1200" dirty="0" smtClean="0">
                <a:solidFill>
                  <a:schemeClr val="bg1"/>
                </a:solidFill>
                <a:latin typeface="Microsoft YaHei" panose="020B0503020204020204" pitchFamily="34" charset="-122"/>
                <a:ea typeface="Microsoft YaHei" panose="020B0503020204020204" pitchFamily="34" charset="-122"/>
              </a:rPr>
              <a:t>等，还为用户提供了自定义</a:t>
            </a:r>
            <a:r>
              <a:rPr lang="en-US" altLang="zh-CN" sz="1200" dirty="0" smtClean="0">
                <a:solidFill>
                  <a:schemeClr val="bg1"/>
                </a:solidFill>
                <a:latin typeface="Microsoft YaHei" panose="020B0503020204020204" pitchFamily="34" charset="-122"/>
                <a:ea typeface="Microsoft YaHei" panose="020B0503020204020204" pitchFamily="34" charset="-122"/>
              </a:rPr>
              <a:t>benchmark</a:t>
            </a:r>
            <a:r>
              <a:rPr lang="zh-CN" altLang="en-US" sz="1200" dirty="0" smtClean="0">
                <a:solidFill>
                  <a:schemeClr val="bg1"/>
                </a:solidFill>
                <a:latin typeface="Microsoft YaHei" panose="020B0503020204020204" pitchFamily="34" charset="-122"/>
                <a:ea typeface="Microsoft YaHei" panose="020B0503020204020204" pitchFamily="34" charset="-122"/>
              </a:rPr>
              <a:t>的框架，用户只需要进行少量工作进行适配即可；目前还在演进支持</a:t>
            </a:r>
            <a:r>
              <a:rPr lang="en-US" altLang="zh-CN" sz="1200" dirty="0" smtClean="0">
                <a:solidFill>
                  <a:schemeClr val="bg1"/>
                </a:solidFill>
                <a:latin typeface="Microsoft YaHei" panose="020B0503020204020204" pitchFamily="34" charset="-122"/>
                <a:ea typeface="Microsoft YaHei" panose="020B0503020204020204" pitchFamily="34" charset="-122"/>
              </a:rPr>
              <a:t>Performance Model</a:t>
            </a:r>
            <a:r>
              <a:rPr lang="zh-CN" altLang="en-US" sz="1200" dirty="0" smtClean="0">
                <a:solidFill>
                  <a:schemeClr val="bg1"/>
                </a:solidFill>
                <a:latin typeface="Microsoft YaHei" panose="020B0503020204020204" pitchFamily="34" charset="-122"/>
                <a:ea typeface="Microsoft YaHei" panose="020B0503020204020204" pitchFamily="34" charset="-122"/>
              </a:rPr>
              <a:t>的参数调优，将更进一步加快调优速度；</a:t>
            </a:r>
            <a:r>
              <a:rPr lang="en-US" altLang="zh-CN" sz="1200" dirty="0" smtClean="0">
                <a:solidFill>
                  <a:schemeClr val="bg1"/>
                </a:solidFill>
                <a:latin typeface="Microsoft YaHei" panose="020B0503020204020204" pitchFamily="34" charset="-122"/>
                <a:ea typeface="Microsoft YaHei" panose="020B0503020204020204" pitchFamily="34" charset="-122"/>
              </a:rPr>
              <a:t>.</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r>
              <a:rPr lang="zh-CN" altLang="en-US" sz="1400" b="1" dirty="0" smtClean="0">
                <a:solidFill>
                  <a:schemeClr val="bg1"/>
                </a:solidFill>
                <a:latin typeface="Microsoft YaHei" panose="020B0503020204020204" pitchFamily="34" charset="-122"/>
                <a:ea typeface="Microsoft YaHei" panose="020B0503020204020204" pitchFamily="34" charset="-122"/>
              </a:rPr>
              <a:t>在线参数调优流程概述：</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r>
              <a:rPr lang="en-US" altLang="zh-CN" sz="1200" dirty="0" smtClean="0">
                <a:solidFill>
                  <a:schemeClr val="bg1"/>
                </a:solidFill>
                <a:latin typeface="Microsoft YaHei" panose="020B0503020204020204" pitchFamily="34" charset="-122"/>
                <a:ea typeface="Microsoft YaHei" panose="020B0503020204020204" pitchFamily="34" charset="-122"/>
              </a:rPr>
              <a:t>1. </a:t>
            </a:r>
            <a:r>
              <a:rPr lang="zh-CN" altLang="en-US" sz="1200" dirty="0" smtClean="0">
                <a:solidFill>
                  <a:schemeClr val="bg1"/>
                </a:solidFill>
                <a:latin typeface="Microsoft YaHei" panose="020B0503020204020204" pitchFamily="34" charset="-122"/>
                <a:ea typeface="Microsoft YaHei" panose="020B0503020204020204" pitchFamily="34" charset="-122"/>
              </a:rPr>
              <a:t>采集用户系统内的统计信息和</a:t>
            </a:r>
            <a:r>
              <a:rPr lang="en-US" altLang="zh-CN" sz="1200" dirty="0" smtClean="0">
                <a:solidFill>
                  <a:schemeClr val="bg1"/>
                </a:solidFill>
                <a:latin typeface="Microsoft YaHei" panose="020B0503020204020204" pitchFamily="34" charset="-122"/>
                <a:ea typeface="Microsoft YaHei" panose="020B0503020204020204" pitchFamily="34" charset="-122"/>
              </a:rPr>
              <a:t>workload</a:t>
            </a:r>
            <a:r>
              <a:rPr lang="zh-CN" altLang="en-US" sz="1200" dirty="0" smtClean="0">
                <a:solidFill>
                  <a:schemeClr val="bg1"/>
                </a:solidFill>
                <a:latin typeface="Microsoft YaHei" panose="020B0503020204020204" pitchFamily="34" charset="-122"/>
                <a:ea typeface="Microsoft YaHei" panose="020B0503020204020204" pitchFamily="34" charset="-122"/>
              </a:rPr>
              <a:t>，根据训练好的监督学习模型和先验规则，推荐给用户对应的参数配置。</a:t>
            </a:r>
            <a:endParaRPr lang="en-US" altLang="zh-CN" sz="1200" dirty="0">
              <a:solidFill>
                <a:schemeClr val="bg1"/>
              </a:solidFill>
              <a:latin typeface="Microsoft YaHei" panose="020B0503020204020204" pitchFamily="34" charset="-122"/>
              <a:ea typeface="Microsoft YaHei" panose="020B0503020204020204" pitchFamily="34" charset="-122"/>
            </a:endParaRPr>
          </a:p>
        </p:txBody>
      </p:sp>
      <p:pic>
        <p:nvPicPr>
          <p:cNvPr id="6" name="图片 5"/>
          <p:cNvPicPr/>
          <p:nvPr/>
        </p:nvPicPr>
        <p:blipFill>
          <a:blip r:embed="rId1">
            <a:extLst>
              <a:ext uri="{28A0092B-C50C-407E-A947-70E740481C1C}">
                <a14:useLocalDpi xmlns:a14="http://schemas.microsoft.com/office/drawing/2010/main" val="0"/>
              </a:ext>
            </a:extLst>
          </a:blip>
          <a:stretch>
            <a:fillRect/>
          </a:stretch>
        </p:blipFill>
        <p:spPr>
          <a:xfrm>
            <a:off x="665332" y="1279626"/>
            <a:ext cx="5512737" cy="2548408"/>
          </a:xfrm>
          <a:prstGeom prst="rect">
            <a:avLst/>
          </a:prstGeom>
        </p:spPr>
      </p:pic>
      <p:pic>
        <p:nvPicPr>
          <p:cNvPr id="7" name="Picture 2" descr="http://10.88.194.32:7088/idp-edit-service/editor/image/54276245124/A-1_1_zh-cn_image_03034205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525" y="1257300"/>
            <a:ext cx="4246104" cy="441661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7564582" y="1257300"/>
            <a:ext cx="0" cy="50400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a:bodyPr>
          <a:lstStyle/>
          <a:p>
            <a:r>
              <a:rPr lang="en-US" altLang="zh-CN" dirty="0"/>
              <a:t>openGauss</a:t>
            </a:r>
            <a:r>
              <a:rPr lang="zh-CN" altLang="en-US" dirty="0"/>
              <a:t>慢</a:t>
            </a:r>
            <a:r>
              <a:rPr lang="en-US" altLang="zh-CN" dirty="0"/>
              <a:t>SQL</a:t>
            </a:r>
            <a:r>
              <a:rPr lang="zh-CN" altLang="en-US" dirty="0"/>
              <a:t>发现能力</a:t>
            </a:r>
            <a:endParaRPr lang="zh-CN" altLang="en-US" dirty="0"/>
          </a:p>
        </p:txBody>
      </p:sp>
      <p:sp>
        <p:nvSpPr>
          <p:cNvPr id="18" name="内容占位符 2"/>
          <p:cNvSpPr>
            <a:spLocks noGrp="1"/>
          </p:cNvSpPr>
          <p:nvPr>
            <p:ph idx="1"/>
          </p:nvPr>
        </p:nvSpPr>
        <p:spPr>
          <a:xfrm>
            <a:off x="270205" y="1174803"/>
            <a:ext cx="11980026" cy="1469150"/>
          </a:xfrm>
        </p:spPr>
        <p:txBody>
          <a:bodyPr>
            <a:normAutofit/>
          </a:bodyPr>
          <a:lstStyle/>
          <a:p>
            <a:pPr marL="0" lvl="0" indent="0" defTabSz="671830" eaLnBrk="0" fontAlgn="base" hangingPunct="0">
              <a:lnSpc>
                <a:spcPct val="140000"/>
              </a:lnSpc>
              <a:spcBef>
                <a:spcPct val="0"/>
              </a:spcBef>
              <a:spcAft>
                <a:spcPct val="0"/>
              </a:spcAft>
              <a:buNone/>
              <a:defRPr/>
            </a:pPr>
            <a:r>
              <a:rPr lang="zh-CN" altLang="en-US" sz="1400" b="1" kern="0" dirty="0" smtClean="0"/>
              <a:t>使用场景介绍：</a:t>
            </a:r>
            <a:endParaRPr lang="en-US" altLang="zh-CN" sz="1400" b="1" kern="0" dirty="0" smtClean="0"/>
          </a:p>
          <a:p>
            <a:pPr marL="0" lvl="0" indent="0" defTabSz="671830" eaLnBrk="0" fontAlgn="base" hangingPunct="0">
              <a:lnSpc>
                <a:spcPct val="140000"/>
              </a:lnSpc>
              <a:spcBef>
                <a:spcPct val="0"/>
              </a:spcBef>
              <a:spcAft>
                <a:spcPct val="0"/>
              </a:spcAft>
              <a:buNone/>
              <a:defRPr/>
            </a:pPr>
            <a:r>
              <a:rPr lang="en-US" altLang="zh-CN" sz="1400" kern="0" dirty="0" smtClean="0"/>
              <a:t>1. </a:t>
            </a:r>
            <a:r>
              <a:rPr lang="zh-CN" altLang="en-US" sz="1400" kern="0" dirty="0" smtClean="0"/>
              <a:t>上线业务预检测：上线一批新业务前，使用</a:t>
            </a:r>
            <a:r>
              <a:rPr lang="en-US" altLang="zh-CN" sz="1400" kern="0" dirty="0" smtClean="0"/>
              <a:t>SQL</a:t>
            </a:r>
            <a:r>
              <a:rPr lang="zh-CN" altLang="en-US" sz="1400" kern="0" dirty="0" smtClean="0"/>
              <a:t>诊断功能评估此次上线业务的预估执行时长，便于用户参考是否应该修改上线业务。</a:t>
            </a:r>
            <a:endParaRPr lang="en-US" altLang="zh-CN" sz="1400" kern="0" dirty="0" smtClean="0"/>
          </a:p>
          <a:p>
            <a:pPr marL="0" lvl="0" indent="0" defTabSz="671830" eaLnBrk="0" fontAlgn="base" hangingPunct="0">
              <a:lnSpc>
                <a:spcPct val="140000"/>
              </a:lnSpc>
              <a:spcBef>
                <a:spcPct val="0"/>
              </a:spcBef>
              <a:spcAft>
                <a:spcPct val="0"/>
              </a:spcAft>
              <a:buNone/>
              <a:defRPr/>
            </a:pPr>
            <a:r>
              <a:rPr lang="en-US" altLang="zh-CN" sz="1400" kern="0" dirty="0" smtClean="0"/>
              <a:t>2. Workload</a:t>
            </a:r>
            <a:r>
              <a:rPr lang="zh-CN" altLang="en-US" sz="1400" kern="0" dirty="0" smtClean="0"/>
              <a:t>分析：对现有</a:t>
            </a:r>
            <a:r>
              <a:rPr lang="en-US" altLang="zh-CN" sz="1400" kern="0" dirty="0" smtClean="0"/>
              <a:t>workload</a:t>
            </a:r>
            <a:r>
              <a:rPr lang="zh-CN" altLang="en-US" sz="1400" kern="0" dirty="0" smtClean="0"/>
              <a:t>进行分析，自动分为若干类别，并依次分析此类别</a:t>
            </a:r>
            <a:r>
              <a:rPr lang="en-US" altLang="zh-CN" sz="1400" kern="0" dirty="0" smtClean="0"/>
              <a:t>SQL</a:t>
            </a:r>
            <a:r>
              <a:rPr lang="zh-CN" altLang="en-US" sz="1400" kern="0" dirty="0" smtClean="0"/>
              <a:t>语句执行代价，以及各个类别之间的相似程度；</a:t>
            </a:r>
            <a:endParaRPr lang="en-US" altLang="zh-CN" sz="1400" kern="0" dirty="0" smtClean="0"/>
          </a:p>
          <a:p>
            <a:pPr marL="0" lvl="0" indent="0" defTabSz="671830" eaLnBrk="0" fontAlgn="base" hangingPunct="0">
              <a:lnSpc>
                <a:spcPct val="140000"/>
              </a:lnSpc>
              <a:spcBef>
                <a:spcPct val="0"/>
              </a:spcBef>
              <a:spcAft>
                <a:spcPct val="0"/>
              </a:spcAft>
              <a:buNone/>
              <a:defRPr/>
            </a:pPr>
            <a:r>
              <a:rPr lang="en-US" altLang="zh-CN" sz="1400" kern="0" dirty="0" smtClean="0"/>
              <a:t>3. SQL</a:t>
            </a:r>
            <a:r>
              <a:rPr lang="zh-CN" altLang="en-US" sz="1400" kern="0" dirty="0" smtClean="0"/>
              <a:t>透视：能够将</a:t>
            </a:r>
            <a:r>
              <a:rPr lang="en-US" altLang="zh-CN" sz="1400" kern="0" dirty="0" smtClean="0"/>
              <a:t>workload</a:t>
            </a:r>
            <a:r>
              <a:rPr lang="zh-CN" altLang="en-US" sz="1400" kern="0" dirty="0" smtClean="0"/>
              <a:t>进行可视化，通过不同颜色和距离远近判断</a:t>
            </a:r>
            <a:r>
              <a:rPr lang="en-US" altLang="zh-CN" sz="1400" kern="0" dirty="0" smtClean="0"/>
              <a:t>SQL</a:t>
            </a:r>
            <a:r>
              <a:rPr lang="zh-CN" altLang="en-US" sz="1400" kern="0" dirty="0" smtClean="0"/>
              <a:t>语句之间的相似性，从而供用户直观地分析</a:t>
            </a:r>
            <a:r>
              <a:rPr lang="en-US" altLang="zh-CN" sz="1400" kern="0" dirty="0" smtClean="0"/>
              <a:t>SQL</a:t>
            </a:r>
            <a:r>
              <a:rPr lang="zh-CN" altLang="en-US" sz="1400" kern="0" dirty="0" smtClean="0"/>
              <a:t>语句的特点。</a:t>
            </a:r>
            <a:endParaRPr lang="en-US" altLang="zh-CN" sz="1400" kern="0" dirty="0" smtClean="0"/>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524" y="2942832"/>
            <a:ext cx="3061221" cy="2295916"/>
          </a:xfrm>
          <a:prstGeom prst="rect">
            <a:avLst/>
          </a:prstGeom>
        </p:spPr>
      </p:pic>
      <p:pic>
        <p:nvPicPr>
          <p:cNvPr id="20" name="图片 19"/>
          <p:cNvPicPr>
            <a:picLocks noChangeAspect="1"/>
          </p:cNvPicPr>
          <p:nvPr/>
        </p:nvPicPr>
        <p:blipFill>
          <a:blip r:embed="rId2"/>
          <a:stretch>
            <a:fillRect/>
          </a:stretch>
        </p:blipFill>
        <p:spPr>
          <a:xfrm>
            <a:off x="3213432" y="3068990"/>
            <a:ext cx="2658312" cy="2061772"/>
          </a:xfrm>
          <a:prstGeom prst="rect">
            <a:avLst/>
          </a:prstGeom>
        </p:spPr>
      </p:pic>
      <p:sp>
        <p:nvSpPr>
          <p:cNvPr id="21" name="矩形 20"/>
          <p:cNvSpPr/>
          <p:nvPr/>
        </p:nvSpPr>
        <p:spPr>
          <a:xfrm>
            <a:off x="648540" y="5325614"/>
            <a:ext cx="5573368" cy="954107"/>
          </a:xfrm>
          <a:prstGeom prst="rect">
            <a:avLst/>
          </a:prstGeom>
        </p:spPr>
        <p:txBody>
          <a:bodyPr wrap="square">
            <a:spAutoFit/>
          </a:bodyPr>
          <a:lstStyle/>
          <a:p>
            <a:pPr>
              <a:spcAft>
                <a:spcPts val="0"/>
              </a:spcAft>
            </a:pPr>
            <a:r>
              <a:rPr lang="zh-CN" altLang="en-US" sz="1400" b="1" dirty="0" smtClean="0">
                <a:solidFill>
                  <a:schemeClr val="bg1"/>
                </a:solidFill>
                <a:latin typeface="Microsoft YaHei" panose="020B0503020204020204" pitchFamily="34" charset="-122"/>
                <a:ea typeface="Microsoft YaHei" panose="020B0503020204020204" pitchFamily="34" charset="-122"/>
              </a:rPr>
              <a:t>关键功能</a:t>
            </a:r>
            <a:r>
              <a:rPr lang="zh-CN" altLang="zh-CN" sz="1400" b="1" dirty="0" smtClean="0">
                <a:solidFill>
                  <a:schemeClr val="bg1"/>
                </a:solidFill>
                <a:latin typeface="Microsoft YaHei" panose="020B0503020204020204" pitchFamily="34" charset="-122"/>
                <a:ea typeface="Microsoft YaHei" panose="020B0503020204020204" pitchFamily="34" charset="-122"/>
              </a:rPr>
              <a:t>：</a:t>
            </a:r>
            <a:endParaRPr lang="en-US" altLang="zh-CN" sz="1400" b="1" dirty="0">
              <a:solidFill>
                <a:schemeClr val="bg1"/>
              </a:solidFill>
              <a:latin typeface="Microsoft YaHei" panose="020B0503020204020204" pitchFamily="34" charset="-122"/>
              <a:ea typeface="Microsoft YaHei" panose="020B0503020204020204" pitchFamily="34" charset="-122"/>
            </a:endParaRPr>
          </a:p>
          <a:p>
            <a:pPr marL="285750" indent="-285750">
              <a:spcAft>
                <a:spcPts val="0"/>
              </a:spcAft>
              <a:buFont typeface="Arial" panose="020B0604020202020204" pitchFamily="34" charset="0"/>
              <a:buChar char="•"/>
            </a:pPr>
            <a:r>
              <a:rPr lang="zh-CN" altLang="en-US"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预估</a:t>
            </a:r>
            <a:r>
              <a:rPr lang="en-US" altLang="zh-CN"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SQL</a:t>
            </a:r>
            <a:r>
              <a:rPr lang="zh-CN" altLang="en-US"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语句的执行时间</a:t>
            </a:r>
            <a:endParaRPr lang="en-US" altLang="zh-CN"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a:p>
            <a:pPr marL="285750" indent="-285750">
              <a:spcAft>
                <a:spcPts val="0"/>
              </a:spcAft>
              <a:buFont typeface="Arial" panose="020B0604020202020204" pitchFamily="34" charset="0"/>
              <a:buChar char="•"/>
            </a:pPr>
            <a:r>
              <a:rPr lang="zh-CN" altLang="en-US"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根据</a:t>
            </a:r>
            <a:r>
              <a:rPr lang="en-US" altLang="zh-CN"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SQL</a:t>
            </a:r>
            <a:r>
              <a:rPr lang="zh-CN" altLang="en-US"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语句类型进行类别区分</a:t>
            </a:r>
            <a:endParaRPr lang="en-US" altLang="zh-CN"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a:p>
            <a:pPr marL="285750" indent="-285750">
              <a:spcAft>
                <a:spcPts val="0"/>
              </a:spcAft>
              <a:buFont typeface="Arial" panose="020B0604020202020204" pitchFamily="34" charset="0"/>
              <a:buChar char="•"/>
            </a:pPr>
            <a:r>
              <a:rPr lang="en-US" altLang="zh-CN"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SQL</a:t>
            </a:r>
            <a:r>
              <a:rPr lang="zh-CN" altLang="en-US" sz="1400"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语句分布情况的可视化</a:t>
            </a:r>
            <a:endParaRPr lang="zh-CN" altLang="zh-CN" sz="1400" dirty="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p:txBody>
      </p:sp>
      <p:sp>
        <p:nvSpPr>
          <p:cNvPr id="22" name="文本框 21"/>
          <p:cNvSpPr txBox="1"/>
          <p:nvPr/>
        </p:nvSpPr>
        <p:spPr>
          <a:xfrm>
            <a:off x="270205" y="2547770"/>
            <a:ext cx="2558720" cy="307777"/>
          </a:xfrm>
          <a:prstGeom prst="rect">
            <a:avLst/>
          </a:prstGeom>
          <a:solidFill>
            <a:schemeClr val="accent5">
              <a:lumMod val="20000"/>
              <a:lumOff val="80000"/>
            </a:schemeClr>
          </a:solidFill>
        </p:spPr>
        <p:txBody>
          <a:bodyPr wrap="square" rtlCol="0">
            <a:spAutoFit/>
          </a:bodyPr>
          <a:lstStyle/>
          <a:p>
            <a:pPr algn="ctr"/>
            <a:r>
              <a:rPr lang="en-US" altLang="zh-CN" sz="1400" b="1" dirty="0" smtClean="0"/>
              <a:t>SQL</a:t>
            </a:r>
            <a:r>
              <a:rPr lang="zh-CN" altLang="en-US" sz="1400" b="1" dirty="0" smtClean="0"/>
              <a:t>透视效果</a:t>
            </a:r>
            <a:endParaRPr lang="zh-CN" altLang="en-US" sz="1400" b="1" dirty="0"/>
          </a:p>
        </p:txBody>
      </p:sp>
      <p:sp>
        <p:nvSpPr>
          <p:cNvPr id="23" name="文本框 22"/>
          <p:cNvSpPr txBox="1"/>
          <p:nvPr/>
        </p:nvSpPr>
        <p:spPr>
          <a:xfrm>
            <a:off x="3260749" y="2537793"/>
            <a:ext cx="2610995" cy="307777"/>
          </a:xfrm>
          <a:prstGeom prst="rect">
            <a:avLst/>
          </a:prstGeom>
          <a:solidFill>
            <a:schemeClr val="accent5">
              <a:lumMod val="20000"/>
              <a:lumOff val="80000"/>
            </a:schemeClr>
          </a:solidFill>
        </p:spPr>
        <p:txBody>
          <a:bodyPr wrap="square" rtlCol="0">
            <a:spAutoFit/>
          </a:bodyPr>
          <a:lstStyle/>
          <a:p>
            <a:pPr algn="ctr"/>
            <a:r>
              <a:rPr lang="zh-CN" altLang="en-US" sz="1400" b="1" dirty="0" smtClean="0"/>
              <a:t>具备较高的预测准确率</a:t>
            </a:r>
            <a:endParaRPr lang="zh-CN" altLang="en-US" sz="1400" b="1" dirty="0"/>
          </a:p>
        </p:txBody>
      </p:sp>
      <p:pic>
        <p:nvPicPr>
          <p:cNvPr id="24" name="图片 23"/>
          <p:cNvPicPr>
            <a:picLocks noChangeAspect="1"/>
          </p:cNvPicPr>
          <p:nvPr/>
        </p:nvPicPr>
        <p:blipFill>
          <a:blip r:embed="rId3"/>
          <a:stretch>
            <a:fillRect/>
          </a:stretch>
        </p:blipFill>
        <p:spPr>
          <a:xfrm>
            <a:off x="6080067" y="3207873"/>
            <a:ext cx="5943843" cy="2600237"/>
          </a:xfrm>
          <a:prstGeom prst="rect">
            <a:avLst/>
          </a:prstGeom>
          <a:ln>
            <a:solidFill>
              <a:schemeClr val="tx1"/>
            </a:solidFill>
          </a:ln>
        </p:spPr>
      </p:pic>
      <p:sp>
        <p:nvSpPr>
          <p:cNvPr id="25" name="文本框 24"/>
          <p:cNvSpPr txBox="1"/>
          <p:nvPr/>
        </p:nvSpPr>
        <p:spPr>
          <a:xfrm>
            <a:off x="6080066" y="2537793"/>
            <a:ext cx="5943843" cy="307777"/>
          </a:xfrm>
          <a:prstGeom prst="rect">
            <a:avLst/>
          </a:prstGeom>
          <a:solidFill>
            <a:schemeClr val="accent5">
              <a:lumMod val="20000"/>
              <a:lumOff val="80000"/>
            </a:schemeClr>
          </a:solidFill>
        </p:spPr>
        <p:txBody>
          <a:bodyPr wrap="square" rtlCol="0">
            <a:spAutoFit/>
          </a:bodyPr>
          <a:lstStyle/>
          <a:p>
            <a:pPr algn="ctr"/>
            <a:r>
              <a:rPr lang="zh-CN" altLang="en-US" sz="1400" b="1" dirty="0" smtClean="0"/>
              <a:t>华为云</a:t>
            </a:r>
            <a:r>
              <a:rPr lang="en-US" altLang="zh-CN" sz="1400" b="1" dirty="0" smtClean="0"/>
              <a:t>DAS</a:t>
            </a:r>
            <a:r>
              <a:rPr lang="zh-CN" altLang="en-US" sz="1400" b="1" dirty="0" smtClean="0"/>
              <a:t>上基于海量数据训练后的</a:t>
            </a:r>
            <a:r>
              <a:rPr lang="en-US" altLang="zh-CN" sz="1400" b="1" dirty="0" smtClean="0"/>
              <a:t>SQL</a:t>
            </a:r>
            <a:r>
              <a:rPr lang="zh-CN" altLang="en-US" sz="1400" b="1" dirty="0" smtClean="0"/>
              <a:t>透视效果</a:t>
            </a:r>
            <a:endParaRPr lang="zh-CN" altLang="en-US" sz="1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a:bodyPr>
          <a:lstStyle/>
          <a:p>
            <a:r>
              <a:rPr lang="en-US" altLang="zh-CN" dirty="0"/>
              <a:t>openGauss</a:t>
            </a:r>
            <a:r>
              <a:rPr lang="zh-CN" altLang="en-US" dirty="0"/>
              <a:t>数据库监控与异常检测</a:t>
            </a:r>
            <a:endParaRPr lang="zh-CN" altLang="en-US" dirty="0"/>
          </a:p>
        </p:txBody>
      </p:sp>
      <p:sp>
        <p:nvSpPr>
          <p:cNvPr id="4" name="文本框 3"/>
          <p:cNvSpPr txBox="1"/>
          <p:nvPr/>
        </p:nvSpPr>
        <p:spPr>
          <a:xfrm>
            <a:off x="90052" y="1284109"/>
            <a:ext cx="12006698" cy="900246"/>
          </a:xfrm>
          <a:prstGeom prst="rect">
            <a:avLst/>
          </a:prstGeom>
          <a:solidFill>
            <a:schemeClr val="accent5">
              <a:lumMod val="20000"/>
              <a:lumOff val="80000"/>
            </a:schemeClr>
          </a:solidFill>
        </p:spPr>
        <p:txBody>
          <a:bodyPr wrap="square" rtlCol="0" anchor="ctr">
            <a:spAutoFit/>
          </a:bodyPr>
          <a:lstStyle/>
          <a:p>
            <a:pPr defTabSz="727075">
              <a:lnSpc>
                <a:spcPts val="2100"/>
              </a:lnSpc>
            </a:pPr>
            <a:r>
              <a:rPr lang="zh-CN" altLang="en-US" sz="1400" b="1" dirty="0">
                <a:solidFill>
                  <a:srgbClr val="990000"/>
                </a:solidFill>
                <a:latin typeface="Microsoft YaHei" panose="020B0503020204020204" pitchFamily="34" charset="-122"/>
                <a:ea typeface="Microsoft YaHei" panose="020B0503020204020204" pitchFamily="34" charset="-122"/>
                <a:cs typeface="Arial" panose="020B0604020202020204" pitchFamily="34" charset="0"/>
              </a:rPr>
              <a:t>数据库指标</a:t>
            </a:r>
            <a:r>
              <a:rPr lang="zh-CN" altLang="en-US" sz="1400" dirty="0">
                <a:latin typeface="Microsoft YaHei" panose="020B0503020204020204" pitchFamily="34" charset="-122"/>
                <a:ea typeface="Microsoft YaHei" panose="020B0503020204020204" pitchFamily="34" charset="-122"/>
                <a:cs typeface="Times New Roman" panose="02020603050405020304" pitchFamily="18" charset="0"/>
              </a:rPr>
              <a:t>是数据库与用户行为健康的重要标志，数据库中的异常行为可能导致数据库指标产生异常，因此对指标进行有效的监控显得十分必要。</a:t>
            </a:r>
            <a:endParaRPr lang="en-US" altLang="zh-CN" sz="1400" dirty="0">
              <a:latin typeface="Microsoft YaHei" panose="020B0503020204020204" pitchFamily="34" charset="-122"/>
              <a:ea typeface="Microsoft YaHei" panose="020B0503020204020204" pitchFamily="34" charset="-122"/>
              <a:cs typeface="Times New Roman" panose="02020603050405020304" pitchFamily="18" charset="0"/>
            </a:endParaRPr>
          </a:p>
          <a:p>
            <a:pPr defTabSz="727075">
              <a:lnSpc>
                <a:spcPts val="2100"/>
              </a:lnSpc>
            </a:pPr>
            <a:r>
              <a:rPr lang="zh-CN" altLang="en-US" sz="1400" b="1" dirty="0">
                <a:solidFill>
                  <a:srgbClr val="990000"/>
                </a:solidFill>
                <a:latin typeface="Microsoft YaHei" panose="020B0503020204020204" pitchFamily="34" charset="-122"/>
                <a:ea typeface="Microsoft YaHei" panose="020B0503020204020204" pitchFamily="34" charset="-122"/>
                <a:cs typeface="Arial" panose="020B0604020202020204" pitchFamily="34" charset="0"/>
              </a:rPr>
              <a:t>数据库状态监控</a:t>
            </a:r>
            <a:r>
              <a:rPr lang="zh-CN" altLang="en-US" sz="1400" dirty="0">
                <a:latin typeface="Microsoft YaHei" panose="020B0503020204020204" pitchFamily="34" charset="-122"/>
                <a:ea typeface="Microsoft YaHei" panose="020B0503020204020204" pitchFamily="34" charset="-122"/>
              </a:rPr>
              <a:t>，指对数据库运行指标进行全方位实时监控。系统能够发现和识别数据库异常以及潜在的性能问题，并及时将数据库异常报告给用户，通过针对各项运行指标的统计分析报告，帮助管理员、运维人员、决策者多视角了解数据库的运行状态，从而更好的应对数据库的需求及规划。</a:t>
            </a:r>
            <a:endParaRPr lang="en-US" altLang="zh-CN" sz="1400" dirty="0">
              <a:latin typeface="Microsoft YaHei" panose="020B0503020204020204" pitchFamily="34" charset="-122"/>
              <a:ea typeface="Microsoft YaHei" panose="020B0503020204020204" pitchFamily="34" charset="-122"/>
            </a:endParaRPr>
          </a:p>
        </p:txBody>
      </p:sp>
      <p:pic>
        <p:nvPicPr>
          <p:cNvPr id="5" name="Picture 2" descr="structu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052" y="2691245"/>
            <a:ext cx="4150107" cy="397019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484974" y="2520326"/>
            <a:ext cx="7611776" cy="2308324"/>
          </a:xfrm>
          <a:prstGeom prst="rect">
            <a:avLst/>
          </a:prstGeom>
        </p:spPr>
        <p:txBody>
          <a:bodyPr wrap="square">
            <a:spAutoFit/>
          </a:bodyPr>
          <a:lstStyle/>
          <a:p>
            <a:pPr latinLnBrk="1">
              <a:lnSpc>
                <a:spcPct val="150000"/>
              </a:lnSpc>
            </a:pPr>
            <a:r>
              <a:rPr lang="en-US" altLang="zh-CN" sz="1200" b="1" dirty="0">
                <a:solidFill>
                  <a:schemeClr val="bg1"/>
                </a:solidFill>
                <a:latin typeface="Microsoft YaHei" panose="020B0503020204020204" pitchFamily="34" charset="-122"/>
                <a:ea typeface="Microsoft YaHei" panose="020B0503020204020204" pitchFamily="34" charset="-122"/>
              </a:rPr>
              <a:t>Agent</a:t>
            </a:r>
            <a:r>
              <a:rPr lang="zh-CN" altLang="en-US" sz="1200" dirty="0">
                <a:solidFill>
                  <a:schemeClr val="bg1"/>
                </a:solidFill>
                <a:latin typeface="Microsoft YaHei" panose="020B0503020204020204" pitchFamily="34" charset="-122"/>
                <a:ea typeface="Microsoft YaHei" panose="020B0503020204020204" pitchFamily="34" charset="-122"/>
              </a:rPr>
              <a:t>由</a:t>
            </a:r>
            <a:r>
              <a:rPr lang="en-US" altLang="zh-CN" sz="1200" dirty="0">
                <a:solidFill>
                  <a:schemeClr val="bg1"/>
                </a:solidFill>
                <a:latin typeface="Microsoft YaHei" panose="020B0503020204020204" pitchFamily="34" charset="-122"/>
                <a:ea typeface="Microsoft YaHei" panose="020B0503020204020204" pitchFamily="34" charset="-122"/>
              </a:rPr>
              <a:t>Source</a:t>
            </a:r>
            <a:r>
              <a:rPr lang="zh-CN" altLang="en-US" sz="1200" dirty="0">
                <a:solidFill>
                  <a:schemeClr val="bg1"/>
                </a:solidFill>
                <a:latin typeface="Microsoft YaHei" panose="020B0503020204020204" pitchFamily="34" charset="-122"/>
                <a:ea typeface="Microsoft YaHei" panose="020B0503020204020204" pitchFamily="34" charset="-122"/>
              </a:rPr>
              <a:t>、</a:t>
            </a:r>
            <a:r>
              <a:rPr lang="en-US" altLang="zh-CN" sz="1200" dirty="0">
                <a:solidFill>
                  <a:schemeClr val="bg1"/>
                </a:solidFill>
                <a:latin typeface="Microsoft YaHei" panose="020B0503020204020204" pitchFamily="34" charset="-122"/>
                <a:ea typeface="Microsoft YaHei" panose="020B0503020204020204" pitchFamily="34" charset="-122"/>
              </a:rPr>
              <a:t>Channel</a:t>
            </a:r>
            <a:r>
              <a:rPr lang="zh-CN" altLang="en-US" sz="1200" dirty="0">
                <a:solidFill>
                  <a:schemeClr val="bg1"/>
                </a:solidFill>
                <a:latin typeface="Microsoft YaHei" panose="020B0503020204020204" pitchFamily="34" charset="-122"/>
                <a:ea typeface="Microsoft YaHei" panose="020B0503020204020204" pitchFamily="34" charset="-122"/>
              </a:rPr>
              <a:t>以及</a:t>
            </a:r>
            <a:r>
              <a:rPr lang="en-US" altLang="zh-CN" sz="1200" dirty="0">
                <a:solidFill>
                  <a:schemeClr val="bg1"/>
                </a:solidFill>
                <a:latin typeface="Microsoft YaHei" panose="020B0503020204020204" pitchFamily="34" charset="-122"/>
                <a:ea typeface="Microsoft YaHei" panose="020B0503020204020204" pitchFamily="34" charset="-122"/>
              </a:rPr>
              <a:t>Sink</a:t>
            </a:r>
            <a:r>
              <a:rPr lang="zh-CN" altLang="en-US" sz="1200" dirty="0">
                <a:solidFill>
                  <a:schemeClr val="bg1"/>
                </a:solidFill>
                <a:latin typeface="Microsoft YaHei" panose="020B0503020204020204" pitchFamily="34" charset="-122"/>
                <a:ea typeface="Microsoft YaHei" panose="020B0503020204020204" pitchFamily="34" charset="-122"/>
              </a:rPr>
              <a:t>组成。部署在数据库环境上的，用于采集数据库中的性能指标，并通过网络，将其传送给远端检测器模块</a:t>
            </a:r>
            <a:r>
              <a:rPr lang="zh-CN" altLang="en-US" sz="1200" dirty="0" smtClean="0">
                <a:solidFill>
                  <a:schemeClr val="bg1"/>
                </a:solidFill>
                <a:latin typeface="Microsoft YaHei" panose="020B0503020204020204" pitchFamily="34" charset="-122"/>
                <a:ea typeface="Microsoft YaHei" panose="020B0503020204020204" pitchFamily="34" charset="-122"/>
              </a:rPr>
              <a:t>。</a:t>
            </a:r>
            <a:endParaRPr lang="en-US" altLang="zh-CN" sz="1200" dirty="0">
              <a:solidFill>
                <a:schemeClr val="bg1"/>
              </a:solidFill>
              <a:latin typeface="Microsoft YaHei" panose="020B0503020204020204" pitchFamily="34" charset="-122"/>
              <a:ea typeface="Microsoft YaHei" panose="020B0503020204020204" pitchFamily="34" charset="-122"/>
            </a:endParaRPr>
          </a:p>
          <a:p>
            <a:pPr latinLnBrk="1">
              <a:lnSpc>
                <a:spcPct val="150000"/>
              </a:lnSpc>
            </a:pPr>
            <a:r>
              <a:rPr lang="en-US" altLang="zh-CN" sz="1200" b="1" dirty="0">
                <a:solidFill>
                  <a:schemeClr val="bg1"/>
                </a:solidFill>
                <a:latin typeface="Microsoft YaHei" panose="020B0503020204020204" pitchFamily="34" charset="-122"/>
                <a:ea typeface="Microsoft YaHei" panose="020B0503020204020204" pitchFamily="34" charset="-122"/>
              </a:rPr>
              <a:t>Detector</a:t>
            </a:r>
            <a:r>
              <a:rPr lang="zh-CN" altLang="en-US" sz="1200" dirty="0">
                <a:solidFill>
                  <a:schemeClr val="bg1"/>
                </a:solidFill>
                <a:latin typeface="Microsoft YaHei" panose="020B0503020204020204" pitchFamily="34" charset="-122"/>
                <a:ea typeface="Microsoft YaHei" panose="020B0503020204020204" pitchFamily="34" charset="-122"/>
              </a:rPr>
              <a:t>由数据收集</a:t>
            </a:r>
            <a:r>
              <a:rPr lang="en-US" altLang="zh-CN" sz="1200" dirty="0">
                <a:solidFill>
                  <a:schemeClr val="bg1"/>
                </a:solidFill>
                <a:latin typeface="Microsoft YaHei" panose="020B0503020204020204" pitchFamily="34" charset="-122"/>
                <a:ea typeface="Microsoft YaHei" panose="020B0503020204020204" pitchFamily="34" charset="-122"/>
              </a:rPr>
              <a:t>Agent</a:t>
            </a:r>
            <a:r>
              <a:rPr lang="zh-CN" altLang="en-US" sz="1200" dirty="0">
                <a:solidFill>
                  <a:schemeClr val="bg1"/>
                </a:solidFill>
                <a:latin typeface="Microsoft YaHei" panose="020B0503020204020204" pitchFamily="34" charset="-122"/>
                <a:ea typeface="Microsoft YaHei" panose="020B0503020204020204" pitchFamily="34" charset="-122"/>
              </a:rPr>
              <a:t>推送的数据，并将数据存储在本地磁盘，同时</a:t>
            </a:r>
            <a:r>
              <a:rPr lang="en-US" altLang="zh-CN" sz="1200" dirty="0">
                <a:solidFill>
                  <a:schemeClr val="bg1"/>
                </a:solidFill>
                <a:latin typeface="Microsoft YaHei" panose="020B0503020204020204" pitchFamily="34" charset="-122"/>
                <a:ea typeface="Microsoft YaHei" panose="020B0503020204020204" pitchFamily="34" charset="-122"/>
              </a:rPr>
              <a:t>Detector</a:t>
            </a:r>
            <a:r>
              <a:rPr lang="zh-CN" altLang="en-US" sz="1200" dirty="0">
                <a:solidFill>
                  <a:schemeClr val="bg1"/>
                </a:solidFill>
                <a:latin typeface="Microsoft YaHei" panose="020B0503020204020204" pitchFamily="34" charset="-122"/>
                <a:ea typeface="Microsoft YaHei" panose="020B0503020204020204" pitchFamily="34" charset="-122"/>
              </a:rPr>
              <a:t>基于时序预测和异常检测等算法对数据库指标进行监控和异常检测</a:t>
            </a:r>
            <a:r>
              <a:rPr lang="zh-CN" altLang="en-US" sz="1200" dirty="0" smtClean="0">
                <a:solidFill>
                  <a:schemeClr val="bg1"/>
                </a:solidFill>
                <a:latin typeface="Microsoft YaHei" panose="020B0503020204020204" pitchFamily="34" charset="-122"/>
                <a:ea typeface="Microsoft YaHei" panose="020B0503020204020204" pitchFamily="34" charset="-122"/>
              </a:rPr>
              <a:t>。</a:t>
            </a:r>
            <a:endParaRPr lang="en-US" altLang="zh-CN" sz="1200" dirty="0">
              <a:solidFill>
                <a:schemeClr val="bg1"/>
              </a:solidFill>
              <a:latin typeface="Microsoft YaHei" panose="020B0503020204020204" pitchFamily="34" charset="-122"/>
              <a:ea typeface="Microsoft YaHei" panose="020B0503020204020204" pitchFamily="34" charset="-122"/>
            </a:endParaRPr>
          </a:p>
          <a:p>
            <a:pPr latinLnBrk="1">
              <a:lnSpc>
                <a:spcPct val="150000"/>
              </a:lnSpc>
            </a:pPr>
            <a:r>
              <a:rPr lang="en-US" altLang="zh-CN" sz="1200" b="1" dirty="0" smtClean="0">
                <a:solidFill>
                  <a:schemeClr val="bg1"/>
                </a:solidFill>
                <a:latin typeface="Microsoft YaHei" panose="020B0503020204020204" pitchFamily="34" charset="-122"/>
                <a:ea typeface="Microsoft YaHei" panose="020B0503020204020204" pitchFamily="34" charset="-122"/>
              </a:rPr>
              <a:t>Receiver</a:t>
            </a:r>
            <a:r>
              <a:rPr lang="zh-CN" altLang="en-US" sz="1200" dirty="0">
                <a:solidFill>
                  <a:schemeClr val="bg1"/>
                </a:solidFill>
                <a:latin typeface="Microsoft YaHei" panose="020B0503020204020204" pitchFamily="34" charset="-122"/>
                <a:ea typeface="Microsoft YaHei" panose="020B0503020204020204" pitchFamily="34" charset="-122"/>
              </a:rPr>
              <a:t>：数据接收器，接受</a:t>
            </a:r>
            <a:r>
              <a:rPr lang="en-US" altLang="zh-CN" sz="1200" dirty="0" err="1">
                <a:solidFill>
                  <a:schemeClr val="bg1"/>
                </a:solidFill>
                <a:latin typeface="Microsoft YaHei" panose="020B0503020204020204" pitchFamily="34" charset="-122"/>
                <a:ea typeface="Microsoft YaHei" panose="020B0503020204020204" pitchFamily="34" charset="-122"/>
              </a:rPr>
              <a:t>Agent.HttpSink</a:t>
            </a:r>
            <a:r>
              <a:rPr lang="zh-CN" altLang="en-US" sz="1200" dirty="0">
                <a:solidFill>
                  <a:schemeClr val="bg1"/>
                </a:solidFill>
                <a:latin typeface="Microsoft YaHei" panose="020B0503020204020204" pitchFamily="34" charset="-122"/>
                <a:ea typeface="Microsoft YaHei" panose="020B0503020204020204" pitchFamily="34" charset="-122"/>
              </a:rPr>
              <a:t>数据。同时将接受的数据推送到储存模块</a:t>
            </a:r>
            <a:r>
              <a:rPr lang="zh-CN" altLang="en-US" sz="1200" dirty="0" smtClean="0">
                <a:solidFill>
                  <a:schemeClr val="bg1"/>
                </a:solidFill>
                <a:latin typeface="Microsoft YaHei" panose="020B0503020204020204" pitchFamily="34" charset="-122"/>
                <a:ea typeface="Microsoft YaHei" panose="020B0503020204020204" pitchFamily="34" charset="-122"/>
              </a:rPr>
              <a:t>。</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latinLnBrk="1">
              <a:lnSpc>
                <a:spcPct val="150000"/>
              </a:lnSpc>
            </a:pPr>
            <a:r>
              <a:rPr lang="zh-CN" altLang="en-US" sz="1200" b="1" dirty="0" smtClean="0">
                <a:solidFill>
                  <a:schemeClr val="bg1"/>
                </a:solidFill>
                <a:latin typeface="Microsoft YaHei" panose="020B0503020204020204" pitchFamily="34" charset="-122"/>
                <a:ea typeface="Microsoft YaHei" panose="020B0503020204020204" pitchFamily="34" charset="-122"/>
              </a:rPr>
              <a:t>储存</a:t>
            </a:r>
            <a:r>
              <a:rPr lang="zh-CN" altLang="en-US" sz="1200" b="1" dirty="0">
                <a:solidFill>
                  <a:schemeClr val="bg1"/>
                </a:solidFill>
                <a:latin typeface="Microsoft YaHei" panose="020B0503020204020204" pitchFamily="34" charset="-122"/>
                <a:ea typeface="Microsoft YaHei" panose="020B0503020204020204" pitchFamily="34" charset="-122"/>
              </a:rPr>
              <a:t>模块</a:t>
            </a:r>
            <a:r>
              <a:rPr lang="zh-CN" altLang="en-US" sz="1200" dirty="0">
                <a:solidFill>
                  <a:schemeClr val="bg1"/>
                </a:solidFill>
                <a:latin typeface="Microsoft YaHei" panose="020B0503020204020204" pitchFamily="34" charset="-122"/>
                <a:ea typeface="Microsoft YaHei" panose="020B0503020204020204" pitchFamily="34" charset="-122"/>
              </a:rPr>
              <a:t>：对</a:t>
            </a:r>
            <a:r>
              <a:rPr lang="en-US" altLang="zh-CN" sz="1200" dirty="0">
                <a:solidFill>
                  <a:schemeClr val="bg1"/>
                </a:solidFill>
                <a:latin typeface="Microsoft YaHei" panose="020B0503020204020204" pitchFamily="34" charset="-122"/>
                <a:ea typeface="Microsoft YaHei" panose="020B0503020204020204" pitchFamily="34" charset="-122"/>
              </a:rPr>
              <a:t>Receiver</a:t>
            </a:r>
            <a:r>
              <a:rPr lang="zh-CN" altLang="en-US" sz="1200" dirty="0">
                <a:solidFill>
                  <a:schemeClr val="bg1"/>
                </a:solidFill>
                <a:latin typeface="Microsoft YaHei" panose="020B0503020204020204" pitchFamily="34" charset="-122"/>
                <a:ea typeface="Microsoft YaHei" panose="020B0503020204020204" pitchFamily="34" charset="-122"/>
              </a:rPr>
              <a:t>中的数据进行储存，目前主要支持数据库方式储存，默认是</a:t>
            </a:r>
            <a:r>
              <a:rPr lang="en-US" altLang="zh-CN" sz="1200" dirty="0">
                <a:solidFill>
                  <a:schemeClr val="bg1"/>
                </a:solidFill>
                <a:latin typeface="Microsoft YaHei" panose="020B0503020204020204" pitchFamily="34" charset="-122"/>
                <a:ea typeface="Microsoft YaHei" panose="020B0503020204020204" pitchFamily="34" charset="-122"/>
              </a:rPr>
              <a:t>SQLite</a:t>
            </a:r>
            <a:r>
              <a:rPr lang="zh-CN" altLang="en-US" sz="1200" dirty="0">
                <a:solidFill>
                  <a:schemeClr val="bg1"/>
                </a:solidFill>
                <a:latin typeface="Microsoft YaHei" panose="020B0503020204020204" pitchFamily="34" charset="-122"/>
                <a:ea typeface="Microsoft YaHei" panose="020B0503020204020204" pitchFamily="34" charset="-122"/>
              </a:rPr>
              <a:t>数据库</a:t>
            </a:r>
            <a:r>
              <a:rPr lang="zh-CN" altLang="en-US" sz="1200" dirty="0" smtClean="0">
                <a:solidFill>
                  <a:schemeClr val="bg1"/>
                </a:solidFill>
                <a:latin typeface="Microsoft YaHei" panose="020B0503020204020204" pitchFamily="34" charset="-122"/>
                <a:ea typeface="Microsoft YaHei" panose="020B0503020204020204" pitchFamily="34" charset="-122"/>
              </a:rPr>
              <a:t>。</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latinLnBrk="1">
              <a:lnSpc>
                <a:spcPct val="150000"/>
              </a:lnSpc>
            </a:pPr>
            <a:r>
              <a:rPr lang="zh-CN" altLang="en-US" sz="1200" b="1" dirty="0" smtClean="0">
                <a:solidFill>
                  <a:schemeClr val="bg1"/>
                </a:solidFill>
                <a:latin typeface="Microsoft YaHei" panose="020B0503020204020204" pitchFamily="34" charset="-122"/>
                <a:ea typeface="Microsoft YaHei" panose="020B0503020204020204" pitchFamily="34" charset="-122"/>
              </a:rPr>
              <a:t>算法</a:t>
            </a:r>
            <a:r>
              <a:rPr lang="zh-CN" altLang="en-US" sz="1200" b="1" dirty="0">
                <a:solidFill>
                  <a:schemeClr val="bg1"/>
                </a:solidFill>
                <a:latin typeface="Microsoft YaHei" panose="020B0503020204020204" pitchFamily="34" charset="-122"/>
                <a:ea typeface="Microsoft YaHei" panose="020B0503020204020204" pitchFamily="34" charset="-122"/>
              </a:rPr>
              <a:t>模块</a:t>
            </a:r>
            <a:r>
              <a:rPr lang="zh-CN" altLang="en-US" sz="1200" dirty="0">
                <a:solidFill>
                  <a:schemeClr val="bg1"/>
                </a:solidFill>
                <a:latin typeface="Microsoft YaHei" panose="020B0503020204020204" pitchFamily="34" charset="-122"/>
                <a:ea typeface="Microsoft YaHei" panose="020B0503020204020204" pitchFamily="34" charset="-122"/>
              </a:rPr>
              <a:t>：该模块是</a:t>
            </a:r>
            <a:r>
              <a:rPr lang="en-US" altLang="zh-CN" sz="1200" dirty="0">
                <a:solidFill>
                  <a:schemeClr val="bg1"/>
                </a:solidFill>
                <a:latin typeface="Microsoft YaHei" panose="020B0503020204020204" pitchFamily="34" charset="-122"/>
                <a:ea typeface="Microsoft YaHei" panose="020B0503020204020204" pitchFamily="34" charset="-122"/>
              </a:rPr>
              <a:t>Detector</a:t>
            </a:r>
            <a:r>
              <a:rPr lang="zh-CN" altLang="en-US" sz="1200" dirty="0">
                <a:solidFill>
                  <a:schemeClr val="bg1"/>
                </a:solidFill>
                <a:latin typeface="Microsoft YaHei" panose="020B0503020204020204" pitchFamily="34" charset="-122"/>
                <a:ea typeface="Microsoft YaHei" panose="020B0503020204020204" pitchFamily="34" charset="-122"/>
              </a:rPr>
              <a:t>的核心模块，实现了时序预测、异常检测、告警推送等功能。同时用户可以按照接口要求实现自定义的算法</a:t>
            </a:r>
            <a:r>
              <a:rPr lang="zh-CN" altLang="en-US" sz="1200" dirty="0" smtClean="0">
                <a:solidFill>
                  <a:schemeClr val="bg1"/>
                </a:solidFill>
                <a:latin typeface="Microsoft YaHei" panose="020B0503020204020204" pitchFamily="34" charset="-122"/>
                <a:ea typeface="Microsoft YaHei" panose="020B0503020204020204" pitchFamily="34" charset="-122"/>
              </a:rPr>
              <a:t>。</a:t>
            </a:r>
            <a:endParaRPr lang="en-US" altLang="zh-CN" sz="1200" dirty="0">
              <a:solidFill>
                <a:schemeClr val="bg1"/>
              </a:solidFill>
              <a:latin typeface="Microsoft YaHei" panose="020B0503020204020204" pitchFamily="34" charset="-122"/>
              <a:ea typeface="Microsoft YaHei" panose="020B0503020204020204" pitchFamily="34" charset="-122"/>
            </a:endParaRPr>
          </a:p>
        </p:txBody>
      </p:sp>
      <p:sp>
        <p:nvSpPr>
          <p:cNvPr id="7" name="TextBox 2"/>
          <p:cNvSpPr txBox="1"/>
          <p:nvPr/>
        </p:nvSpPr>
        <p:spPr>
          <a:xfrm>
            <a:off x="90052" y="2224486"/>
            <a:ext cx="4150107" cy="307658"/>
          </a:xfrm>
          <a:prstGeom prst="rect">
            <a:avLst/>
          </a:prstGeom>
          <a:solidFill>
            <a:srgbClr val="F0F0F0"/>
          </a:solidFill>
        </p:spPr>
        <p:txBody>
          <a:bodyPr wrap="square" rtlCol="0">
            <a:spAutoFit/>
          </a:bodyPr>
          <a:lstStyle/>
          <a:p>
            <a:pPr algn="ctr" defTabSz="913765" fontAlgn="base">
              <a:spcBef>
                <a:spcPct val="0"/>
              </a:spcBef>
              <a:spcAft>
                <a:spcPct val="0"/>
              </a:spcAft>
            </a:pPr>
            <a:r>
              <a:rPr lang="en-US" sz="1400" b="1" dirty="0" smtClean="0">
                <a:solidFill>
                  <a:srgbClr val="1D1D1A"/>
                </a:solidFill>
                <a:latin typeface="Microsoft YaHei" panose="020B0503020204020204" pitchFamily="34" charset="-122"/>
                <a:ea typeface="Microsoft YaHei" panose="020B0503020204020204" pitchFamily="34" charset="-122"/>
              </a:rPr>
              <a:t>D</a:t>
            </a:r>
            <a:r>
              <a:rPr lang="en-US" altLang="zh-CN" sz="1400" b="1" dirty="0" smtClean="0">
                <a:solidFill>
                  <a:srgbClr val="1D1D1A"/>
                </a:solidFill>
                <a:latin typeface="Microsoft YaHei" panose="020B0503020204020204" pitchFamily="34" charset="-122"/>
                <a:ea typeface="Microsoft YaHei" panose="020B0503020204020204" pitchFamily="34" charset="-122"/>
              </a:rPr>
              <a:t>etection </a:t>
            </a:r>
            <a:r>
              <a:rPr lang="zh-CN" altLang="en-US" sz="1400" b="1" dirty="0" smtClean="0">
                <a:solidFill>
                  <a:srgbClr val="1D1D1A"/>
                </a:solidFill>
                <a:latin typeface="Microsoft YaHei" panose="020B0503020204020204" pitchFamily="34" charset="-122"/>
                <a:ea typeface="Microsoft YaHei" panose="020B0503020204020204" pitchFamily="34" charset="-122"/>
              </a:rPr>
              <a:t>架构示意图</a:t>
            </a:r>
            <a:endParaRPr lang="en-US" sz="1400" b="1" dirty="0">
              <a:solidFill>
                <a:srgbClr val="1D1D1A"/>
              </a:solidFill>
              <a:latin typeface="Microsoft YaHei" panose="020B0503020204020204" pitchFamily="34" charset="-122"/>
              <a:ea typeface="Microsoft YaHei" panose="020B0503020204020204" pitchFamily="34" charset="-122"/>
            </a:endParaRPr>
          </a:p>
        </p:txBody>
      </p:sp>
      <p:sp>
        <p:nvSpPr>
          <p:cNvPr id="8" name="TextBox 2"/>
          <p:cNvSpPr txBox="1"/>
          <p:nvPr/>
        </p:nvSpPr>
        <p:spPr>
          <a:xfrm>
            <a:off x="4561174" y="2224486"/>
            <a:ext cx="7535576" cy="307658"/>
          </a:xfrm>
          <a:prstGeom prst="rect">
            <a:avLst/>
          </a:prstGeom>
          <a:solidFill>
            <a:srgbClr val="F0F0F0"/>
          </a:solidFill>
        </p:spPr>
        <p:txBody>
          <a:bodyPr wrap="square" rtlCol="0">
            <a:spAutoFit/>
          </a:bodyPr>
          <a:lstStyle/>
          <a:p>
            <a:pPr algn="ctr" defTabSz="913765" fontAlgn="base">
              <a:spcBef>
                <a:spcPct val="0"/>
              </a:spcBef>
              <a:spcAft>
                <a:spcPct val="0"/>
              </a:spcAft>
            </a:pPr>
            <a:r>
              <a:rPr lang="zh-CN" altLang="en-US" sz="1400" b="1" dirty="0" smtClean="0">
                <a:solidFill>
                  <a:srgbClr val="1D1D1A"/>
                </a:solidFill>
                <a:latin typeface="Microsoft YaHei" panose="020B0503020204020204" pitchFamily="34" charset="-122"/>
                <a:ea typeface="Microsoft YaHei" panose="020B0503020204020204" pitchFamily="34" charset="-122"/>
              </a:rPr>
              <a:t>各个子模块</a:t>
            </a:r>
            <a:endParaRPr lang="en-US" sz="1400" b="1" dirty="0">
              <a:solidFill>
                <a:srgbClr val="1D1D1A"/>
              </a:solidFill>
              <a:latin typeface="Microsoft YaHei" panose="020B0503020204020204" pitchFamily="34" charset="-122"/>
              <a:ea typeface="Microsoft YaHei"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174" y="4796014"/>
            <a:ext cx="7516274" cy="18654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5" y="532063"/>
            <a:ext cx="7096974" cy="540000"/>
          </a:xfrm>
        </p:spPr>
        <p:txBody>
          <a:bodyPr/>
          <a:lstStyle/>
          <a:p>
            <a:r>
              <a:rPr lang="en-US" altLang="zh-CN" dirty="0" smtClean="0"/>
              <a:t>openGauss </a:t>
            </a:r>
            <a:r>
              <a:rPr lang="zh-CN" altLang="en-US" dirty="0" smtClean="0"/>
              <a:t>定位</a:t>
            </a:r>
            <a:endParaRPr lang="zh-CN" altLang="en-US" dirty="0"/>
          </a:p>
        </p:txBody>
      </p:sp>
      <p:sp>
        <p:nvSpPr>
          <p:cNvPr id="57" name="圆角矩形 56"/>
          <p:cNvSpPr/>
          <p:nvPr/>
        </p:nvSpPr>
        <p:spPr bwMode="auto">
          <a:xfrm>
            <a:off x="203469" y="2106978"/>
            <a:ext cx="1285489" cy="857362"/>
          </a:xfrm>
          <a:prstGeom prst="roundRect">
            <a:avLst/>
          </a:prstGeom>
          <a:solidFill>
            <a:srgbClr val="00B050"/>
          </a:solidFill>
          <a:ln>
            <a:noFill/>
          </a:ln>
          <a:effectLst/>
        </p:spPr>
        <p:txBody>
          <a:bodyPr vert="horz" wrap="square" lIns="68516" tIns="34258" rIns="68516" bIns="34258" numCol="1" rtlCol="0" anchor="ctr" anchorCtr="0" compatLnSpc="1"/>
          <a:lstStyle/>
          <a:p>
            <a:pPr algn="ctr">
              <a:buClr>
                <a:srgbClr val="CC9900"/>
              </a:buClr>
            </a:pPr>
            <a:r>
              <a:rPr lang="zh-CN" altLang="en-US" sz="1400" b="1" dirty="0" smtClean="0">
                <a:solidFill>
                  <a:srgbClr val="FFFFFF"/>
                </a:solidFill>
                <a:latin typeface="Microsoft YaHei" panose="020B0503020204020204" pitchFamily="34" charset="-122"/>
                <a:cs typeface="Arial Unicode MS" panose="020B0604020202020204" pitchFamily="34" charset="-122"/>
              </a:rPr>
              <a:t>价值</a:t>
            </a:r>
            <a:endParaRPr lang="en-US" altLang="zh-CN" sz="1400" b="1" dirty="0">
              <a:solidFill>
                <a:srgbClr val="FFFFFF"/>
              </a:solidFill>
              <a:latin typeface="Microsoft YaHei" panose="020B0503020204020204" pitchFamily="34" charset="-122"/>
              <a:cs typeface="Arial Unicode MS" panose="020B0604020202020204" pitchFamily="34" charset="-122"/>
            </a:endParaRPr>
          </a:p>
        </p:txBody>
      </p:sp>
      <p:sp>
        <p:nvSpPr>
          <p:cNvPr id="58" name="圆角矩形 57"/>
          <p:cNvSpPr/>
          <p:nvPr/>
        </p:nvSpPr>
        <p:spPr bwMode="auto">
          <a:xfrm>
            <a:off x="203470" y="3027492"/>
            <a:ext cx="1285488" cy="2981659"/>
          </a:xfrm>
          <a:prstGeom prst="roundRect">
            <a:avLst/>
          </a:prstGeom>
          <a:solidFill>
            <a:srgbClr val="00B0F0"/>
          </a:solidFill>
          <a:ln>
            <a:noFill/>
          </a:ln>
          <a:effectLst/>
        </p:spPr>
        <p:txBody>
          <a:bodyPr vert="horz" wrap="square" lIns="68516" tIns="34258" rIns="68516" bIns="34258" numCol="1" rtlCol="0" anchor="ctr" anchorCtr="0" compatLnSpc="1"/>
          <a:lstStyle/>
          <a:p>
            <a:pPr algn="ctr">
              <a:buClr>
                <a:srgbClr val="CC9900"/>
              </a:buClr>
            </a:pPr>
            <a:r>
              <a:rPr lang="zh-CN" altLang="en-US" sz="1400" b="1" dirty="0" smtClean="0">
                <a:solidFill>
                  <a:srgbClr val="FFFFFF"/>
                </a:solidFill>
                <a:latin typeface="Microsoft YaHei" panose="020B0503020204020204" pitchFamily="34" charset="-122"/>
                <a:cs typeface="Arial Unicode MS" panose="020B0604020202020204" pitchFamily="34" charset="-122"/>
              </a:rPr>
              <a:t>关键特性</a:t>
            </a:r>
            <a:endParaRPr lang="en-US" altLang="zh-CN" sz="1400" b="1" dirty="0">
              <a:solidFill>
                <a:srgbClr val="FFFFFF"/>
              </a:solidFill>
              <a:latin typeface="Microsoft YaHei" panose="020B0503020204020204" pitchFamily="34" charset="-122"/>
              <a:cs typeface="Arial Unicode MS" panose="020B0604020202020204" pitchFamily="34" charset="-122"/>
            </a:endParaRPr>
          </a:p>
        </p:txBody>
      </p:sp>
      <p:sp>
        <p:nvSpPr>
          <p:cNvPr id="59" name="等腰三角形 58"/>
          <p:cNvSpPr/>
          <p:nvPr/>
        </p:nvSpPr>
        <p:spPr bwMode="auto">
          <a:xfrm>
            <a:off x="236144" y="978398"/>
            <a:ext cx="11734328" cy="1018933"/>
          </a:xfrm>
          <a:prstGeom prst="triangle">
            <a:avLst>
              <a:gd name="adj" fmla="val 48991"/>
            </a:avLst>
          </a:prstGeom>
          <a:solidFill>
            <a:srgbClr val="92D050"/>
          </a:solidFill>
          <a:ln>
            <a:noFill/>
          </a:ln>
          <a:effectLst/>
        </p:spPr>
        <p:txBody>
          <a:bodyPr vert="horz" wrap="square" lIns="68516" tIns="34258" rIns="68516" bIns="34258" numCol="1" rtlCol="0" anchor="ctr" anchorCtr="0" compatLnSpc="1"/>
          <a:lstStyle/>
          <a:p>
            <a:pPr algn="ctr">
              <a:buClr>
                <a:srgbClr val="CC9900"/>
              </a:buClr>
            </a:pPr>
            <a:endParaRPr lang="zh-CN" altLang="en-US" sz="935" b="1" dirty="0">
              <a:solidFill>
                <a:srgbClr val="FFFFFF"/>
              </a:solidFill>
              <a:latin typeface="Microsoft YaHei" panose="020B0503020204020204" pitchFamily="34" charset="-122"/>
              <a:cs typeface="Arial" panose="020B0604020202020204" pitchFamily="34" charset="0"/>
            </a:endParaRPr>
          </a:p>
        </p:txBody>
      </p:sp>
      <p:sp>
        <p:nvSpPr>
          <p:cNvPr id="60" name="圆角矩形 59"/>
          <p:cNvSpPr/>
          <p:nvPr/>
        </p:nvSpPr>
        <p:spPr bwMode="auto">
          <a:xfrm>
            <a:off x="1595531" y="2113798"/>
            <a:ext cx="10374941" cy="831703"/>
          </a:xfrm>
          <a:prstGeom prst="roundRect">
            <a:avLst/>
          </a:prstGeom>
          <a:solidFill>
            <a:srgbClr val="00B050"/>
          </a:solidFill>
          <a:ln>
            <a:noFill/>
          </a:ln>
          <a:effectLst/>
        </p:spPr>
        <p:txBody>
          <a:bodyPr vert="horz" wrap="square" lIns="68516" tIns="34258" rIns="68516" bIns="34258" numCol="1" rtlCol="0" anchor="ctr" anchorCtr="0" compatLnSpc="1"/>
          <a:lstStyle/>
          <a:p>
            <a:pPr algn="ctr"/>
            <a:endParaRPr lang="en-US" altLang="zh-CN" sz="1800" dirty="0">
              <a:solidFill>
                <a:prstClr val="white"/>
              </a:solidFill>
            </a:endParaRPr>
          </a:p>
        </p:txBody>
      </p:sp>
      <p:sp>
        <p:nvSpPr>
          <p:cNvPr id="61" name="矩形 60"/>
          <p:cNvSpPr/>
          <p:nvPr/>
        </p:nvSpPr>
        <p:spPr bwMode="auto">
          <a:xfrm>
            <a:off x="4226168" y="3055803"/>
            <a:ext cx="2483030" cy="2953348"/>
          </a:xfrm>
          <a:prstGeom prst="rect">
            <a:avLst/>
          </a:prstGeom>
          <a:solidFill>
            <a:schemeClr val="accent1"/>
          </a:solidFill>
          <a:ln>
            <a:solidFill>
              <a:schemeClr val="accent5">
                <a:lumMod val="60000"/>
                <a:lumOff val="40000"/>
              </a:schemeClr>
            </a:solidFill>
          </a:ln>
          <a:effectLst/>
        </p:spPr>
        <p:txBody>
          <a:bodyPr vert="horz" wrap="square" lIns="287888" tIns="45688" rIns="91379" bIns="45688"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400" dirty="0">
              <a:solidFill>
                <a:prstClr val="black"/>
              </a:solidFill>
              <a:latin typeface="Microsoft YaHei" panose="020B0503020204020204" pitchFamily="34" charset="-122"/>
            </a:endParaRPr>
          </a:p>
        </p:txBody>
      </p:sp>
      <p:sp>
        <p:nvSpPr>
          <p:cNvPr id="62" name="矩形 61"/>
          <p:cNvSpPr/>
          <p:nvPr/>
        </p:nvSpPr>
        <p:spPr bwMode="auto">
          <a:xfrm>
            <a:off x="6856806" y="3055803"/>
            <a:ext cx="2483030" cy="2953348"/>
          </a:xfrm>
          <a:prstGeom prst="rect">
            <a:avLst/>
          </a:prstGeom>
          <a:solidFill>
            <a:schemeClr val="accent1"/>
          </a:solidFill>
          <a:ln>
            <a:solidFill>
              <a:schemeClr val="accent5">
                <a:lumMod val="60000"/>
                <a:lumOff val="40000"/>
              </a:schemeClr>
            </a:solidFill>
          </a:ln>
          <a:effectLst/>
        </p:spPr>
        <p:txBody>
          <a:bodyPr vert="horz" wrap="square" lIns="287888" tIns="45688" rIns="91379" bIns="45688"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400" dirty="0">
              <a:solidFill>
                <a:prstClr val="black"/>
              </a:solidFill>
              <a:latin typeface="Microsoft YaHei" panose="020B0503020204020204" pitchFamily="34" charset="-122"/>
            </a:endParaRPr>
          </a:p>
        </p:txBody>
      </p:sp>
      <p:sp>
        <p:nvSpPr>
          <p:cNvPr id="63" name="矩形 62"/>
          <p:cNvSpPr/>
          <p:nvPr/>
        </p:nvSpPr>
        <p:spPr>
          <a:xfrm>
            <a:off x="7659911" y="3116441"/>
            <a:ext cx="876820" cy="424566"/>
          </a:xfrm>
          <a:prstGeom prst="rect">
            <a:avLst/>
          </a:prstGeom>
        </p:spPr>
        <p:txBody>
          <a:bodyPr wrap="none">
            <a:spAutoFit/>
          </a:bodyPr>
          <a:lstStyle/>
          <a:p>
            <a:pPr marL="99695" indent="-99695" algn="ctr" defTabSz="299720">
              <a:lnSpc>
                <a:spcPct val="120000"/>
              </a:lnSpc>
              <a:buClr>
                <a:srgbClr val="FFFFFF">
                  <a:lumMod val="50000"/>
                </a:srgbClr>
              </a:buClr>
              <a:buSzPct val="70000"/>
              <a:defRPr/>
            </a:pPr>
            <a:r>
              <a:rPr lang="zh-CN" altLang="en-US" sz="1800" b="1" dirty="0">
                <a:solidFill>
                  <a:prstClr val="black"/>
                </a:solidFill>
              </a:rPr>
              <a:t>易运维</a:t>
            </a:r>
            <a:endParaRPr lang="en-US" altLang="zh-CN" sz="1800" b="1" dirty="0">
              <a:solidFill>
                <a:prstClr val="black"/>
              </a:solidFill>
            </a:endParaRPr>
          </a:p>
        </p:txBody>
      </p:sp>
      <p:sp>
        <p:nvSpPr>
          <p:cNvPr id="64" name="矩形 63"/>
          <p:cNvSpPr/>
          <p:nvPr/>
        </p:nvSpPr>
        <p:spPr bwMode="auto">
          <a:xfrm>
            <a:off x="1595531" y="3055803"/>
            <a:ext cx="2483030" cy="2953348"/>
          </a:xfrm>
          <a:prstGeom prst="rect">
            <a:avLst/>
          </a:prstGeom>
          <a:solidFill>
            <a:schemeClr val="accent1"/>
          </a:solidFill>
          <a:ln>
            <a:solidFill>
              <a:schemeClr val="tx1"/>
            </a:solidFill>
          </a:ln>
          <a:effectLst/>
        </p:spPr>
        <p:txBody>
          <a:bodyPr vert="horz" wrap="square" lIns="287888" tIns="45688" rIns="91379" bIns="45688"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400" dirty="0">
              <a:solidFill>
                <a:prstClr val="black"/>
              </a:solidFill>
              <a:latin typeface="Microsoft YaHei" panose="020B0503020204020204" pitchFamily="34" charset="-122"/>
            </a:endParaRPr>
          </a:p>
        </p:txBody>
      </p:sp>
      <p:sp>
        <p:nvSpPr>
          <p:cNvPr id="65" name="矩形 64"/>
          <p:cNvSpPr/>
          <p:nvPr/>
        </p:nvSpPr>
        <p:spPr>
          <a:xfrm>
            <a:off x="2309282" y="3121929"/>
            <a:ext cx="876820" cy="424566"/>
          </a:xfrm>
          <a:prstGeom prst="rect">
            <a:avLst/>
          </a:prstGeom>
        </p:spPr>
        <p:txBody>
          <a:bodyPr wrap="none">
            <a:spAutoFit/>
          </a:bodyPr>
          <a:lstStyle/>
          <a:p>
            <a:pPr algn="ctr">
              <a:lnSpc>
                <a:spcPct val="120000"/>
              </a:lnSpc>
              <a:buClr>
                <a:prstClr val="white"/>
              </a:buClr>
            </a:pPr>
            <a:r>
              <a:rPr lang="zh-CN" altLang="en-US" sz="1800" b="1" dirty="0">
                <a:solidFill>
                  <a:prstClr val="black"/>
                </a:solidFill>
              </a:rPr>
              <a:t>高性能</a:t>
            </a:r>
            <a:endParaRPr lang="en-US" altLang="zh-CN" sz="1800" b="1" dirty="0">
              <a:solidFill>
                <a:prstClr val="black"/>
              </a:solidFill>
            </a:endParaRPr>
          </a:p>
        </p:txBody>
      </p:sp>
      <p:sp>
        <p:nvSpPr>
          <p:cNvPr id="66" name="矩形 65"/>
          <p:cNvSpPr/>
          <p:nvPr/>
        </p:nvSpPr>
        <p:spPr>
          <a:xfrm>
            <a:off x="4535595" y="3121929"/>
            <a:ext cx="1917513" cy="424603"/>
          </a:xfrm>
          <a:prstGeom prst="rect">
            <a:avLst/>
          </a:prstGeom>
        </p:spPr>
        <p:txBody>
          <a:bodyPr wrap="none">
            <a:spAutoFit/>
          </a:bodyPr>
          <a:lstStyle/>
          <a:p>
            <a:pPr algn="ctr" defTabSz="706755">
              <a:lnSpc>
                <a:spcPct val="120000"/>
              </a:lnSpc>
              <a:buClr>
                <a:prstClr val="white"/>
              </a:buClr>
            </a:pPr>
            <a:r>
              <a:rPr lang="zh-CN" altLang="en-US" sz="1800" b="1" dirty="0" smtClean="0">
                <a:solidFill>
                  <a:prstClr val="black"/>
                </a:solidFill>
              </a:rPr>
              <a:t>高可用 </a:t>
            </a:r>
            <a:r>
              <a:rPr lang="en-US" altLang="zh-CN" sz="1800" b="1" dirty="0" smtClean="0">
                <a:solidFill>
                  <a:prstClr val="black"/>
                </a:solidFill>
              </a:rPr>
              <a:t>&amp; </a:t>
            </a:r>
            <a:r>
              <a:rPr lang="zh-CN" altLang="en-US" sz="1800" b="1" dirty="0" smtClean="0">
                <a:solidFill>
                  <a:prstClr val="black"/>
                </a:solidFill>
              </a:rPr>
              <a:t>高安全</a:t>
            </a:r>
            <a:endParaRPr lang="en-US" altLang="zh-CN" sz="1800" b="1" dirty="0">
              <a:solidFill>
                <a:prstClr val="black"/>
              </a:solidFill>
            </a:endParaRPr>
          </a:p>
        </p:txBody>
      </p:sp>
      <p:sp>
        <p:nvSpPr>
          <p:cNvPr id="67" name="矩形 66"/>
          <p:cNvSpPr/>
          <p:nvPr/>
        </p:nvSpPr>
        <p:spPr bwMode="auto">
          <a:xfrm>
            <a:off x="9487442" y="3055803"/>
            <a:ext cx="2483030" cy="2953348"/>
          </a:xfrm>
          <a:prstGeom prst="rect">
            <a:avLst/>
          </a:prstGeom>
          <a:solidFill>
            <a:schemeClr val="accent1"/>
          </a:solidFill>
          <a:ln>
            <a:solidFill>
              <a:schemeClr val="accent5">
                <a:lumMod val="60000"/>
                <a:lumOff val="40000"/>
              </a:schemeClr>
            </a:solidFill>
          </a:ln>
          <a:effectLst/>
        </p:spPr>
        <p:txBody>
          <a:bodyPr vert="horz" wrap="square" lIns="287888" tIns="45688" rIns="91379" bIns="45688" numCol="1" rtlCol="0" anchor="t" anchorCtr="0" compatLnSpc="1"/>
          <a:lstStyle/>
          <a:p>
            <a:pPr defTabSz="913765" fontAlgn="base">
              <a:spcBef>
                <a:spcPct val="0"/>
              </a:spcBef>
              <a:spcAft>
                <a:spcPct val="0"/>
              </a:spcAft>
              <a:buClr>
                <a:srgbClr val="CC9900"/>
              </a:buClr>
              <a:buFont typeface="Wingdings" panose="05000000000000000000" pitchFamily="2" charset="2"/>
              <a:buChar char="n"/>
            </a:pPr>
            <a:endParaRPr lang="zh-CN" altLang="en-US" sz="1400" dirty="0">
              <a:solidFill>
                <a:prstClr val="black"/>
              </a:solidFill>
              <a:latin typeface="Microsoft YaHei" panose="020B0503020204020204" pitchFamily="34" charset="-122"/>
            </a:endParaRPr>
          </a:p>
        </p:txBody>
      </p:sp>
      <p:sp>
        <p:nvSpPr>
          <p:cNvPr id="68" name="矩形 67"/>
          <p:cNvSpPr/>
          <p:nvPr/>
        </p:nvSpPr>
        <p:spPr>
          <a:xfrm>
            <a:off x="10290547" y="3116441"/>
            <a:ext cx="876820" cy="424566"/>
          </a:xfrm>
          <a:prstGeom prst="rect">
            <a:avLst/>
          </a:prstGeom>
        </p:spPr>
        <p:txBody>
          <a:bodyPr wrap="none">
            <a:spAutoFit/>
          </a:bodyPr>
          <a:lstStyle/>
          <a:p>
            <a:pPr algn="ctr" defTabSz="706755">
              <a:lnSpc>
                <a:spcPct val="120000"/>
              </a:lnSpc>
              <a:buClr>
                <a:prstClr val="white"/>
              </a:buClr>
            </a:pPr>
            <a:r>
              <a:rPr lang="zh-CN" altLang="en-US" sz="1800" b="1" dirty="0">
                <a:solidFill>
                  <a:prstClr val="black"/>
                </a:solidFill>
              </a:rPr>
              <a:t>全开放</a:t>
            </a:r>
            <a:endParaRPr lang="en-US" altLang="zh-CN" sz="1800" b="1" dirty="0">
              <a:solidFill>
                <a:prstClr val="black"/>
              </a:solidFill>
            </a:endParaRPr>
          </a:p>
        </p:txBody>
      </p:sp>
      <p:sp>
        <p:nvSpPr>
          <p:cNvPr id="90" name="矩形 89"/>
          <p:cNvSpPr/>
          <p:nvPr/>
        </p:nvSpPr>
        <p:spPr>
          <a:xfrm>
            <a:off x="1693966" y="2206610"/>
            <a:ext cx="10171873" cy="646079"/>
          </a:xfrm>
          <a:prstGeom prst="rect">
            <a:avLst/>
          </a:prstGeom>
        </p:spPr>
        <p:txBody>
          <a:bodyPr wrap="square">
            <a:spAutoFit/>
          </a:bodyPr>
          <a:lstStyle/>
          <a:p>
            <a:r>
              <a:rPr lang="en-US" altLang="zh-CN" sz="1800" b="1" dirty="0">
                <a:solidFill>
                  <a:prstClr val="white"/>
                </a:solidFill>
                <a:latin typeface="Microsoft YaHei" panose="020B0503020204020204" pitchFamily="34" charset="-122"/>
              </a:rPr>
              <a:t>openGauss</a:t>
            </a:r>
            <a:r>
              <a:rPr lang="zh-CN" altLang="en-US" sz="1800" b="1" dirty="0">
                <a:solidFill>
                  <a:prstClr val="white"/>
                </a:solidFill>
                <a:latin typeface="Microsoft YaHei" panose="020B0503020204020204" pitchFamily="34" charset="-122"/>
              </a:rPr>
              <a:t>提供面向多核的极致性能、全链路的业务和数据安全、基于</a:t>
            </a:r>
            <a:r>
              <a:rPr lang="en-US" altLang="zh-CN" sz="1800" b="1" dirty="0">
                <a:solidFill>
                  <a:prstClr val="white"/>
                </a:solidFill>
                <a:latin typeface="Microsoft YaHei" panose="020B0503020204020204" pitchFamily="34" charset="-122"/>
              </a:rPr>
              <a:t>AI</a:t>
            </a:r>
            <a:r>
              <a:rPr lang="zh-CN" altLang="en-US" sz="1800" b="1" dirty="0">
                <a:solidFill>
                  <a:prstClr val="white"/>
                </a:solidFill>
                <a:latin typeface="Microsoft YaHei" panose="020B0503020204020204" pitchFamily="34" charset="-122"/>
              </a:rPr>
              <a:t>的调优和高效运维的能力，全面友好开放，携手伙伴共同打造全球领先的企业级开源关系型数据库；</a:t>
            </a:r>
            <a:endParaRPr lang="en-US" altLang="zh-CN" sz="1800" b="1" dirty="0">
              <a:solidFill>
                <a:prstClr val="white"/>
              </a:solidFill>
              <a:latin typeface="Microsoft YaHei" panose="020B0503020204020204" pitchFamily="34" charset="-122"/>
            </a:endParaRPr>
          </a:p>
        </p:txBody>
      </p:sp>
      <p:sp>
        <p:nvSpPr>
          <p:cNvPr id="91" name="矩形 90"/>
          <p:cNvSpPr/>
          <p:nvPr/>
        </p:nvSpPr>
        <p:spPr>
          <a:xfrm>
            <a:off x="3959969" y="1349744"/>
            <a:ext cx="4312317" cy="553590"/>
          </a:xfrm>
          <a:prstGeom prst="rect">
            <a:avLst/>
          </a:prstGeom>
        </p:spPr>
        <p:txBody>
          <a:bodyPr wrap="none">
            <a:spAutoFit/>
          </a:bodyPr>
          <a:lstStyle/>
          <a:p>
            <a:pPr>
              <a:lnSpc>
                <a:spcPct val="150000"/>
              </a:lnSpc>
            </a:pPr>
            <a:r>
              <a:rPr lang="zh-CN" altLang="en-US" sz="2000" b="1" dirty="0">
                <a:solidFill>
                  <a:prstClr val="white"/>
                </a:solidFill>
                <a:latin typeface="Microsoft YaHei" panose="020B0503020204020204" pitchFamily="34" charset="-122"/>
              </a:rPr>
              <a:t>把企业级</a:t>
            </a:r>
            <a:r>
              <a:rPr lang="zh-CN" altLang="en-US" sz="2000" b="1" dirty="0" smtClean="0">
                <a:solidFill>
                  <a:prstClr val="white"/>
                </a:solidFill>
                <a:latin typeface="Microsoft YaHei" panose="020B0503020204020204" pitchFamily="34" charset="-122"/>
              </a:rPr>
              <a:t>数据库能力</a:t>
            </a:r>
            <a:r>
              <a:rPr lang="zh-CN" altLang="en-US" sz="2000" b="1" dirty="0">
                <a:solidFill>
                  <a:prstClr val="white"/>
                </a:solidFill>
                <a:latin typeface="Microsoft YaHei" panose="020B0503020204020204" pitchFamily="34" charset="-122"/>
              </a:rPr>
              <a:t>带给用户和伙伴</a:t>
            </a:r>
            <a:endParaRPr lang="en-US" altLang="zh-CN" sz="2000" b="1" dirty="0">
              <a:solidFill>
                <a:prstClr val="white"/>
              </a:solidFill>
              <a:latin typeface="Microsoft YaHei" panose="020B0503020204020204" pitchFamily="34" charset="-122"/>
              <a:sym typeface="FZLanTingHeiS-R-GB"/>
            </a:endParaRPr>
          </a:p>
        </p:txBody>
      </p:sp>
      <p:sp>
        <p:nvSpPr>
          <p:cNvPr id="92" name="TextBox 12"/>
          <p:cNvSpPr txBox="1"/>
          <p:nvPr/>
        </p:nvSpPr>
        <p:spPr>
          <a:xfrm>
            <a:off x="4312842" y="3536003"/>
            <a:ext cx="2396356" cy="253909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68516" tIns="34258" rIns="68516" bIns="34258" rtlCol="0">
            <a:spAutoFit/>
          </a:bodyPr>
          <a:lstStyle/>
          <a:p>
            <a:pPr marL="215900" lvl="1" indent="-215900" defTabSz="299720">
              <a:lnSpc>
                <a:spcPct val="130000"/>
              </a:lnSpc>
              <a:spcBef>
                <a:spcPts val="600"/>
              </a:spcBef>
              <a:buClr>
                <a:srgbClr val="FFFFFF">
                  <a:lumMod val="50000"/>
                </a:srgbClr>
              </a:buClr>
              <a:buSzPct val="70000"/>
              <a:buFont typeface="Wingdings" panose="05000000000000000000" pitchFamily="2" charset="2"/>
              <a:buChar char="Ø"/>
              <a:defRPr/>
            </a:pPr>
            <a:r>
              <a:rPr lang="zh-CN" altLang="zh-CN" sz="1400" dirty="0">
                <a:solidFill>
                  <a:srgbClr val="002060"/>
                </a:solidFill>
                <a:latin typeface="Microsoft YaHei" panose="020B0503020204020204" pitchFamily="34" charset="-122"/>
              </a:rPr>
              <a:t>业务无忧，故障切换时间</a:t>
            </a:r>
            <a:r>
              <a:rPr lang="en-US" altLang="zh-CN" sz="1400" dirty="0">
                <a:solidFill>
                  <a:srgbClr val="002060"/>
                </a:solidFill>
                <a:latin typeface="Microsoft YaHei" panose="020B0503020204020204" pitchFamily="34" charset="-122"/>
              </a:rPr>
              <a:t>RTO&lt;10s</a:t>
            </a:r>
            <a:r>
              <a:rPr lang="zh-CN" altLang="en-US" sz="1400" dirty="0" smtClean="0">
                <a:solidFill>
                  <a:srgbClr val="002060"/>
                </a:solidFill>
                <a:latin typeface="Microsoft YaHei" panose="020B0503020204020204" pitchFamily="34" charset="-122"/>
              </a:rPr>
              <a:t>；</a:t>
            </a:r>
            <a:endParaRPr lang="en-US" altLang="zh-CN" sz="1400" dirty="0" smtClean="0">
              <a:solidFill>
                <a:srgbClr val="002060"/>
              </a:solidFill>
              <a:latin typeface="Microsoft YaHei" panose="020B0503020204020204" pitchFamily="34" charset="-122"/>
            </a:endParaRPr>
          </a:p>
          <a:p>
            <a:pPr marL="215900" lvl="1" indent="-215900" defTabSz="299720">
              <a:lnSpc>
                <a:spcPct val="130000"/>
              </a:lnSpc>
              <a:spcBef>
                <a:spcPts val="600"/>
              </a:spcBef>
              <a:buClr>
                <a:srgbClr val="FFFFFF">
                  <a:lumMod val="50000"/>
                </a:srgbClr>
              </a:buClr>
              <a:buSzPct val="70000"/>
              <a:buFont typeface="Wingdings" panose="05000000000000000000" pitchFamily="2" charset="2"/>
              <a:buChar char="Ø"/>
              <a:defRPr/>
            </a:pPr>
            <a:r>
              <a:rPr lang="zh-CN" altLang="en-US" sz="1400" dirty="0" smtClean="0">
                <a:solidFill>
                  <a:srgbClr val="C00000"/>
                </a:solidFill>
                <a:latin typeface="Microsoft YaHei" panose="020B0503020204020204" pitchFamily="34" charset="-122"/>
              </a:rPr>
              <a:t>基于</a:t>
            </a:r>
            <a:r>
              <a:rPr lang="en-US" altLang="zh-CN" sz="1400" dirty="0" err="1" smtClean="0">
                <a:solidFill>
                  <a:srgbClr val="C00000"/>
                </a:solidFill>
                <a:latin typeface="Microsoft YaHei" panose="020B0503020204020204" pitchFamily="34" charset="-122"/>
              </a:rPr>
              <a:t>Paxos</a:t>
            </a:r>
            <a:r>
              <a:rPr lang="zh-CN" altLang="en-US" sz="1400" dirty="0" smtClean="0">
                <a:solidFill>
                  <a:srgbClr val="C00000"/>
                </a:solidFill>
                <a:latin typeface="Microsoft YaHei" panose="020B0503020204020204" pitchFamily="34" charset="-122"/>
              </a:rPr>
              <a:t>协议的高可用</a:t>
            </a:r>
            <a:endParaRPr lang="en-US" altLang="zh-CN" sz="1400" dirty="0">
              <a:solidFill>
                <a:srgbClr val="C00000"/>
              </a:solidFill>
              <a:latin typeface="Microsoft YaHei" panose="020B0503020204020204" pitchFamily="34" charset="-122"/>
            </a:endParaRPr>
          </a:p>
          <a:p>
            <a:pPr marL="215900" indent="-215900" defTabSz="299720">
              <a:lnSpc>
                <a:spcPct val="130000"/>
              </a:lnSpc>
              <a:spcBef>
                <a:spcPts val="600"/>
              </a:spcBef>
              <a:buClr>
                <a:srgbClr val="FFFFFF">
                  <a:lumMod val="50000"/>
                </a:srgbClr>
              </a:buClr>
              <a:buSzPct val="70000"/>
              <a:buFont typeface="Wingdings" panose="05000000000000000000" pitchFamily="2" charset="2"/>
              <a:buChar char="Ø"/>
              <a:defRPr/>
            </a:pPr>
            <a:r>
              <a:rPr lang="zh-CN" altLang="zh-CN" sz="1400" dirty="0">
                <a:solidFill>
                  <a:prstClr val="black"/>
                </a:solidFill>
                <a:latin typeface="Microsoft YaHei" panose="020B0503020204020204" pitchFamily="34" charset="-122"/>
              </a:rPr>
              <a:t>精细安全管理</a:t>
            </a:r>
            <a:r>
              <a:rPr lang="zh-CN" altLang="en-US" sz="1400" dirty="0">
                <a:solidFill>
                  <a:prstClr val="black"/>
                </a:solidFill>
                <a:latin typeface="Microsoft YaHei" panose="020B0503020204020204" pitchFamily="34" charset="-122"/>
              </a:rPr>
              <a:t>：细粒度访问控制、</a:t>
            </a:r>
            <a:r>
              <a:rPr lang="zh-CN" altLang="zh-CN" sz="1400" dirty="0">
                <a:solidFill>
                  <a:prstClr val="black"/>
                </a:solidFill>
                <a:latin typeface="Microsoft YaHei" panose="020B0503020204020204" pitchFamily="34" charset="-122"/>
              </a:rPr>
              <a:t>多维度审计</a:t>
            </a:r>
            <a:r>
              <a:rPr lang="zh-CN" altLang="en-US" sz="1400" dirty="0">
                <a:solidFill>
                  <a:prstClr val="black"/>
                </a:solidFill>
                <a:latin typeface="Microsoft YaHei" panose="020B0503020204020204" pitchFamily="34" charset="-122"/>
              </a:rPr>
              <a:t>；</a:t>
            </a:r>
            <a:endParaRPr lang="en-US" altLang="zh-CN" sz="1400" dirty="0">
              <a:solidFill>
                <a:prstClr val="black"/>
              </a:solidFill>
              <a:latin typeface="Microsoft YaHei" panose="020B0503020204020204" pitchFamily="34" charset="-122"/>
            </a:endParaRPr>
          </a:p>
          <a:p>
            <a:pPr marL="215900" indent="-215900" defTabSz="299720">
              <a:lnSpc>
                <a:spcPct val="130000"/>
              </a:lnSpc>
              <a:spcBef>
                <a:spcPts val="600"/>
              </a:spcBef>
              <a:buClr>
                <a:srgbClr val="FFFFFF">
                  <a:lumMod val="50000"/>
                </a:srgbClr>
              </a:buClr>
              <a:buSzPct val="70000"/>
              <a:buFont typeface="Wingdings" panose="05000000000000000000" pitchFamily="2" charset="2"/>
              <a:buChar char="Ø"/>
              <a:defRPr/>
            </a:pPr>
            <a:r>
              <a:rPr lang="zh-CN" altLang="zh-CN" sz="1400" dirty="0">
                <a:solidFill>
                  <a:srgbClr val="C00000"/>
                </a:solidFill>
                <a:latin typeface="Microsoft YaHei" panose="020B0503020204020204" pitchFamily="34" charset="-122"/>
              </a:rPr>
              <a:t>全方位数据保护：</a:t>
            </a:r>
            <a:r>
              <a:rPr lang="zh-CN" altLang="zh-CN" sz="1400" dirty="0">
                <a:solidFill>
                  <a:prstClr val="black"/>
                </a:solidFill>
                <a:latin typeface="Microsoft YaHei" panose="020B0503020204020204" pitchFamily="34" charset="-122"/>
              </a:rPr>
              <a:t>存储</a:t>
            </a:r>
            <a:r>
              <a:rPr lang="en-US" altLang="zh-CN" sz="1400" dirty="0">
                <a:solidFill>
                  <a:prstClr val="black"/>
                </a:solidFill>
                <a:latin typeface="Microsoft YaHei" panose="020B0503020204020204" pitchFamily="34" charset="-122"/>
              </a:rPr>
              <a:t>&amp;</a:t>
            </a:r>
            <a:r>
              <a:rPr lang="zh-CN" altLang="zh-CN" sz="1400" dirty="0">
                <a:solidFill>
                  <a:prstClr val="black"/>
                </a:solidFill>
                <a:latin typeface="Microsoft YaHei" panose="020B0503020204020204" pitchFamily="34" charset="-122"/>
              </a:rPr>
              <a:t>传输</a:t>
            </a:r>
            <a:r>
              <a:rPr lang="en-US" altLang="zh-CN" sz="1400" dirty="0">
                <a:solidFill>
                  <a:prstClr val="black"/>
                </a:solidFill>
                <a:latin typeface="Microsoft YaHei" panose="020B0503020204020204" pitchFamily="34" charset="-122"/>
              </a:rPr>
              <a:t>&amp;</a:t>
            </a:r>
            <a:r>
              <a:rPr lang="zh-CN" altLang="zh-CN" sz="1400" dirty="0">
                <a:solidFill>
                  <a:prstClr val="black"/>
                </a:solidFill>
                <a:latin typeface="Microsoft YaHei" panose="020B0503020204020204" pitchFamily="34" charset="-122"/>
              </a:rPr>
              <a:t>导出加密</a:t>
            </a:r>
            <a:r>
              <a:rPr lang="zh-CN" altLang="en-US" sz="1400" dirty="0" smtClean="0">
                <a:solidFill>
                  <a:prstClr val="black"/>
                </a:solidFill>
                <a:latin typeface="Microsoft YaHei" panose="020B0503020204020204" pitchFamily="34" charset="-122"/>
              </a:rPr>
              <a:t>、</a:t>
            </a:r>
            <a:r>
              <a:rPr lang="zh-CN" altLang="zh-CN" sz="1400" dirty="0" smtClean="0">
                <a:solidFill>
                  <a:prstClr val="black"/>
                </a:solidFill>
                <a:latin typeface="Microsoft YaHei" panose="020B0503020204020204" pitchFamily="34" charset="-122"/>
              </a:rPr>
              <a:t>动态脱敏</a:t>
            </a:r>
            <a:r>
              <a:rPr lang="zh-CN" altLang="en-US" sz="1400" dirty="0" smtClean="0">
                <a:solidFill>
                  <a:prstClr val="black"/>
                </a:solidFill>
                <a:latin typeface="Microsoft YaHei" panose="020B0503020204020204" pitchFamily="34" charset="-122"/>
              </a:rPr>
              <a:t>、</a:t>
            </a:r>
            <a:r>
              <a:rPr lang="zh-CN" altLang="zh-CN" sz="1400" dirty="0" smtClean="0">
                <a:solidFill>
                  <a:srgbClr val="C00000"/>
                </a:solidFill>
                <a:latin typeface="Microsoft YaHei" panose="020B0503020204020204" pitchFamily="34" charset="-122"/>
              </a:rPr>
              <a:t>全密</a:t>
            </a:r>
            <a:r>
              <a:rPr lang="zh-CN" altLang="zh-CN" sz="1400" dirty="0">
                <a:solidFill>
                  <a:srgbClr val="C00000"/>
                </a:solidFill>
                <a:latin typeface="Microsoft YaHei" panose="020B0503020204020204" pitchFamily="34" charset="-122"/>
              </a:rPr>
              <a:t>态</a:t>
            </a:r>
            <a:r>
              <a:rPr lang="zh-CN" altLang="zh-CN" sz="1400" dirty="0" smtClean="0">
                <a:solidFill>
                  <a:srgbClr val="C00000"/>
                </a:solidFill>
                <a:latin typeface="Microsoft YaHei" panose="020B0503020204020204" pitchFamily="34" charset="-122"/>
              </a:rPr>
              <a:t>计算</a:t>
            </a:r>
            <a:r>
              <a:rPr lang="zh-CN" altLang="en-US" sz="1400" dirty="0" smtClean="0">
                <a:solidFill>
                  <a:srgbClr val="C00000"/>
                </a:solidFill>
                <a:latin typeface="Microsoft YaHei" panose="020B0503020204020204" pitchFamily="34" charset="-122"/>
              </a:rPr>
              <a:t>、防篡改；</a:t>
            </a:r>
            <a:endParaRPr lang="en-US" altLang="zh-CN" sz="1400" dirty="0">
              <a:solidFill>
                <a:srgbClr val="C00000"/>
              </a:solidFill>
              <a:latin typeface="Microsoft YaHei" panose="020B0503020204020204" pitchFamily="34" charset="-122"/>
              <a:sym typeface="Calibri" panose="020F0502020204030204"/>
            </a:endParaRPr>
          </a:p>
        </p:txBody>
      </p:sp>
      <p:sp>
        <p:nvSpPr>
          <p:cNvPr id="93" name="TextBox 11"/>
          <p:cNvSpPr txBox="1"/>
          <p:nvPr/>
        </p:nvSpPr>
        <p:spPr>
          <a:xfrm>
            <a:off x="6876227" y="3536004"/>
            <a:ext cx="2394676" cy="25487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68516" tIns="34258" rIns="68516" bIns="34258" rtlCol="0">
            <a:spAutoFit/>
          </a:bodyPr>
          <a:lstStyle/>
          <a:p>
            <a:pPr marL="215900" indent="-215900" defTabSz="299720">
              <a:lnSpc>
                <a:spcPct val="120000"/>
              </a:lnSpc>
              <a:spcBef>
                <a:spcPts val="600"/>
              </a:spcBef>
              <a:buClr>
                <a:srgbClr val="FFFFFF">
                  <a:lumMod val="50000"/>
                </a:srgbClr>
              </a:buClr>
              <a:buSzPct val="70000"/>
              <a:buFont typeface="Wingdings" panose="05000000000000000000" pitchFamily="2" charset="2"/>
              <a:buChar char="Ø"/>
              <a:defRPr/>
            </a:pPr>
            <a:r>
              <a:rPr lang="en-US" altLang="zh-CN" sz="1400" dirty="0" smtClean="0">
                <a:solidFill>
                  <a:srgbClr val="C00000"/>
                </a:solidFill>
                <a:latin typeface="Microsoft YaHei" panose="020B0503020204020204" pitchFamily="34" charset="-122"/>
              </a:rPr>
              <a:t>AI</a:t>
            </a:r>
            <a:r>
              <a:rPr lang="zh-CN" altLang="en-US" sz="1400" dirty="0" smtClean="0">
                <a:solidFill>
                  <a:srgbClr val="C00000"/>
                </a:solidFill>
                <a:latin typeface="Microsoft YaHei" panose="020B0503020204020204" pitchFamily="34" charset="-122"/>
              </a:rPr>
              <a:t>自治运维：参数推荐、慢</a:t>
            </a:r>
            <a:r>
              <a:rPr lang="en-US" altLang="zh-CN" sz="1400" dirty="0" smtClean="0">
                <a:solidFill>
                  <a:srgbClr val="C00000"/>
                </a:solidFill>
                <a:latin typeface="Microsoft YaHei" panose="020B0503020204020204" pitchFamily="34" charset="-122"/>
              </a:rPr>
              <a:t>SQL</a:t>
            </a:r>
            <a:r>
              <a:rPr lang="zh-CN" altLang="en-US" sz="1400" dirty="0" smtClean="0">
                <a:solidFill>
                  <a:srgbClr val="C00000"/>
                </a:solidFill>
                <a:latin typeface="Microsoft YaHei" panose="020B0503020204020204" pitchFamily="34" charset="-122"/>
              </a:rPr>
              <a:t>诊断、索引推荐、趋势预测及异常检测等；</a:t>
            </a:r>
            <a:endParaRPr lang="en-US" altLang="zh-CN" sz="1400" dirty="0">
              <a:solidFill>
                <a:srgbClr val="C00000"/>
              </a:solidFill>
              <a:latin typeface="Microsoft YaHei" panose="020B0503020204020204" pitchFamily="34" charset="-122"/>
            </a:endParaRPr>
          </a:p>
          <a:p>
            <a:pPr marL="215900" indent="-215900" defTabSz="299720">
              <a:lnSpc>
                <a:spcPct val="120000"/>
              </a:lnSpc>
              <a:spcBef>
                <a:spcPts val="600"/>
              </a:spcBef>
              <a:buClr>
                <a:srgbClr val="FFFFFF">
                  <a:lumMod val="50000"/>
                </a:srgbClr>
              </a:buClr>
              <a:buSzPct val="70000"/>
              <a:buFont typeface="Wingdings" panose="05000000000000000000" pitchFamily="2" charset="2"/>
              <a:buChar char="Ø"/>
              <a:defRPr/>
            </a:pPr>
            <a:r>
              <a:rPr lang="en-US" altLang="zh-CN" sz="1400" dirty="0" smtClean="0">
                <a:solidFill>
                  <a:prstClr val="black"/>
                </a:solidFill>
                <a:latin typeface="Microsoft YaHei" panose="020B0503020204020204" pitchFamily="34" charset="-122"/>
              </a:rPr>
              <a:t>WDR</a:t>
            </a:r>
            <a:r>
              <a:rPr lang="zh-CN" altLang="en-US" sz="1400" dirty="0" smtClean="0">
                <a:solidFill>
                  <a:prstClr val="black"/>
                </a:solidFill>
                <a:latin typeface="Microsoft YaHei" panose="020B0503020204020204" pitchFamily="34" charset="-122"/>
              </a:rPr>
              <a:t>报告：多维</a:t>
            </a:r>
            <a:r>
              <a:rPr lang="zh-CN" altLang="en-US" sz="1400" dirty="0">
                <a:solidFill>
                  <a:prstClr val="black"/>
                </a:solidFill>
                <a:latin typeface="Microsoft YaHei" panose="020B0503020204020204" pitchFamily="34" charset="-122"/>
              </a:rPr>
              <a:t>性能自监控视图，实时掌控系统性能表现；</a:t>
            </a:r>
            <a:endParaRPr lang="en-US" altLang="zh-CN" sz="1400" dirty="0">
              <a:solidFill>
                <a:prstClr val="black"/>
              </a:solidFill>
              <a:latin typeface="Microsoft YaHei" panose="020B0503020204020204" pitchFamily="34" charset="-122"/>
            </a:endParaRPr>
          </a:p>
          <a:p>
            <a:pPr marL="215900" indent="-215900" defTabSz="299720">
              <a:lnSpc>
                <a:spcPct val="120000"/>
              </a:lnSpc>
              <a:spcBef>
                <a:spcPts val="600"/>
              </a:spcBef>
              <a:buClr>
                <a:srgbClr val="FFFFFF">
                  <a:lumMod val="50000"/>
                </a:srgbClr>
              </a:buClr>
              <a:buSzPct val="70000"/>
              <a:buFont typeface="Wingdings" panose="05000000000000000000" pitchFamily="2" charset="2"/>
              <a:buChar char="Ø"/>
              <a:defRPr/>
            </a:pPr>
            <a:r>
              <a:rPr lang="zh-CN" altLang="en-US" sz="1400" dirty="0">
                <a:solidFill>
                  <a:srgbClr val="C00000"/>
                </a:solidFill>
                <a:latin typeface="Microsoft YaHei" panose="020B0503020204020204" pitchFamily="34" charset="-122"/>
              </a:rPr>
              <a:t>库内</a:t>
            </a:r>
            <a:r>
              <a:rPr lang="en-US" altLang="zh-CN" sz="1400" dirty="0">
                <a:solidFill>
                  <a:srgbClr val="C00000"/>
                </a:solidFill>
                <a:latin typeface="Microsoft YaHei" panose="020B0503020204020204" pitchFamily="34" charset="-122"/>
              </a:rPr>
              <a:t>AI</a:t>
            </a:r>
            <a:r>
              <a:rPr lang="zh-CN" altLang="en-US" sz="1400" dirty="0">
                <a:solidFill>
                  <a:srgbClr val="C00000"/>
                </a:solidFill>
                <a:latin typeface="Microsoft YaHei" panose="020B0503020204020204" pitchFamily="34" charset="-122"/>
              </a:rPr>
              <a:t>引擎：通过简易</a:t>
            </a:r>
            <a:r>
              <a:rPr lang="en-US" altLang="zh-CN" sz="1400" dirty="0">
                <a:solidFill>
                  <a:srgbClr val="C00000"/>
                </a:solidFill>
                <a:latin typeface="Microsoft YaHei" panose="020B0503020204020204" pitchFamily="34" charset="-122"/>
              </a:rPr>
              <a:t>SQL</a:t>
            </a:r>
            <a:r>
              <a:rPr lang="zh-CN" altLang="en-US" sz="1400" dirty="0">
                <a:solidFill>
                  <a:srgbClr val="C00000"/>
                </a:solidFill>
                <a:latin typeface="Microsoft YaHei" panose="020B0503020204020204" pitchFamily="34" charset="-122"/>
              </a:rPr>
              <a:t>接口提供库内机器学习算法的训练和推理；</a:t>
            </a:r>
            <a:endParaRPr lang="en-US" altLang="zh-CN" sz="1400" dirty="0">
              <a:solidFill>
                <a:srgbClr val="C00000"/>
              </a:solidFill>
              <a:latin typeface="Microsoft YaHei" panose="020B0503020204020204" pitchFamily="34" charset="-122"/>
            </a:endParaRPr>
          </a:p>
        </p:txBody>
      </p:sp>
      <p:sp>
        <p:nvSpPr>
          <p:cNvPr id="94" name="TextBox 11"/>
          <p:cNvSpPr txBox="1"/>
          <p:nvPr/>
        </p:nvSpPr>
        <p:spPr>
          <a:xfrm>
            <a:off x="1654232" y="3536004"/>
            <a:ext cx="2424329" cy="239174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68516" tIns="34258" rIns="68516" bIns="34258" rtlCol="0">
            <a:spAutoFit/>
          </a:bodyPr>
          <a:lstStyle/>
          <a:p>
            <a:pPr marL="215900" lvl="1" indent="-215900" defTabSz="299720">
              <a:spcBef>
                <a:spcPts val="600"/>
              </a:spcBef>
              <a:buClr>
                <a:srgbClr val="FFFFFF">
                  <a:lumMod val="50000"/>
                </a:srgbClr>
              </a:buClr>
              <a:buSzPct val="70000"/>
              <a:buFont typeface="Wingdings" panose="05000000000000000000" pitchFamily="2" charset="2"/>
              <a:buChar char="Ø"/>
              <a:defRPr/>
            </a:pPr>
            <a:r>
              <a:rPr lang="zh-CN" altLang="zh-CN" sz="1400" b="1" dirty="0">
                <a:solidFill>
                  <a:srgbClr val="C00000"/>
                </a:solidFill>
                <a:latin typeface="Microsoft YaHei" panose="020B0503020204020204" pitchFamily="34" charset="-122"/>
              </a:rPr>
              <a:t>两路鲲鹏性能</a:t>
            </a:r>
            <a:r>
              <a:rPr lang="en-US" altLang="zh-CN" sz="1400" b="1" dirty="0">
                <a:solidFill>
                  <a:srgbClr val="C00000"/>
                </a:solidFill>
                <a:latin typeface="Microsoft YaHei" panose="020B0503020204020204" pitchFamily="34" charset="-122"/>
              </a:rPr>
              <a:t>150</a:t>
            </a:r>
            <a:r>
              <a:rPr lang="zh-CN" altLang="zh-CN" sz="1400" b="1" dirty="0">
                <a:solidFill>
                  <a:srgbClr val="C00000"/>
                </a:solidFill>
                <a:latin typeface="Microsoft YaHei" panose="020B0503020204020204" pitchFamily="34" charset="-122"/>
              </a:rPr>
              <a:t>万</a:t>
            </a:r>
            <a:r>
              <a:rPr lang="en-US" altLang="zh-CN" sz="1400" b="1" dirty="0">
                <a:solidFill>
                  <a:srgbClr val="C00000"/>
                </a:solidFill>
                <a:latin typeface="Microsoft YaHei" panose="020B0503020204020204" pitchFamily="34" charset="-122"/>
              </a:rPr>
              <a:t>tpmC</a:t>
            </a:r>
            <a:r>
              <a:rPr lang="zh-CN" altLang="en-US" sz="1400" dirty="0">
                <a:solidFill>
                  <a:srgbClr val="C00000"/>
                </a:solidFill>
                <a:latin typeface="Microsoft YaHei" panose="020B0503020204020204" pitchFamily="34" charset="-122"/>
              </a:rPr>
              <a:t>；</a:t>
            </a:r>
            <a:endParaRPr lang="en-US" altLang="zh-CN" sz="1400" dirty="0">
              <a:solidFill>
                <a:srgbClr val="C00000"/>
              </a:solidFill>
              <a:latin typeface="Microsoft YaHei" panose="020B0503020204020204" pitchFamily="34" charset="-122"/>
            </a:endParaRPr>
          </a:p>
          <a:p>
            <a:pPr marL="215900" lvl="1" indent="-215900" defTabSz="299720">
              <a:spcBef>
                <a:spcPts val="600"/>
              </a:spcBef>
              <a:buClr>
                <a:srgbClr val="FFFFFF">
                  <a:lumMod val="50000"/>
                </a:srgbClr>
              </a:buClr>
              <a:buSzPct val="70000"/>
              <a:buFont typeface="Wingdings" panose="05000000000000000000" pitchFamily="2" charset="2"/>
              <a:buChar char="Ø"/>
              <a:defRPr/>
            </a:pPr>
            <a:r>
              <a:rPr lang="zh-CN" altLang="en-US" sz="1400" dirty="0">
                <a:solidFill>
                  <a:srgbClr val="C00000"/>
                </a:solidFill>
                <a:latin typeface="Microsoft YaHei" panose="020B0503020204020204" pitchFamily="34" charset="-122"/>
              </a:rPr>
              <a:t>面向多核架构的并发控制技术；</a:t>
            </a:r>
            <a:endParaRPr lang="en-US" altLang="zh-CN" sz="1400" dirty="0">
              <a:solidFill>
                <a:srgbClr val="C00000"/>
              </a:solidFill>
              <a:latin typeface="Microsoft YaHei" panose="020B0503020204020204" pitchFamily="34" charset="-122"/>
            </a:endParaRPr>
          </a:p>
          <a:p>
            <a:pPr marL="215900" lvl="1" indent="-215900" defTabSz="299720">
              <a:spcBef>
                <a:spcPts val="600"/>
              </a:spcBef>
              <a:buClr>
                <a:srgbClr val="FFFFFF">
                  <a:lumMod val="50000"/>
                </a:srgbClr>
              </a:buClr>
              <a:buSzPct val="70000"/>
              <a:buFont typeface="Wingdings" panose="05000000000000000000" pitchFamily="2" charset="2"/>
              <a:buChar char="Ø"/>
              <a:defRPr/>
            </a:pPr>
            <a:r>
              <a:rPr lang="en-US" altLang="zh-CN" sz="1400" dirty="0" smtClean="0">
                <a:solidFill>
                  <a:srgbClr val="002060"/>
                </a:solidFill>
                <a:latin typeface="Microsoft YaHei" panose="020B0503020204020204" pitchFamily="34" charset="-122"/>
              </a:rPr>
              <a:t>NUMA-Aware</a:t>
            </a:r>
            <a:r>
              <a:rPr lang="zh-CN" altLang="en-US" sz="1400" dirty="0" smtClean="0">
                <a:solidFill>
                  <a:srgbClr val="002060"/>
                </a:solidFill>
                <a:latin typeface="Microsoft YaHei" panose="020B0503020204020204" pitchFamily="34" charset="-122"/>
              </a:rPr>
              <a:t>数据结构；</a:t>
            </a:r>
            <a:endParaRPr lang="en-US" altLang="zh-CN" sz="1400" dirty="0">
              <a:solidFill>
                <a:srgbClr val="002060"/>
              </a:solidFill>
              <a:latin typeface="Microsoft YaHei" panose="020B0503020204020204" pitchFamily="34" charset="-122"/>
            </a:endParaRPr>
          </a:p>
          <a:p>
            <a:pPr marL="215900" lvl="1" indent="-215900" defTabSz="299720">
              <a:spcBef>
                <a:spcPts val="600"/>
              </a:spcBef>
              <a:buClr>
                <a:srgbClr val="FFFFFF">
                  <a:lumMod val="50000"/>
                </a:srgbClr>
              </a:buClr>
              <a:buSzPct val="70000"/>
              <a:buFont typeface="Wingdings" panose="05000000000000000000" pitchFamily="2" charset="2"/>
              <a:buChar char="Ø"/>
              <a:defRPr/>
            </a:pPr>
            <a:r>
              <a:rPr lang="en-US" altLang="zh-CN" sz="1400" dirty="0">
                <a:solidFill>
                  <a:prstClr val="black"/>
                </a:solidFill>
                <a:latin typeface="Microsoft YaHei" panose="020B0503020204020204" pitchFamily="34" charset="-122"/>
              </a:rPr>
              <a:t>SQL-Bypass</a:t>
            </a:r>
            <a:r>
              <a:rPr lang="zh-CN" altLang="en-US" sz="1400" dirty="0">
                <a:solidFill>
                  <a:prstClr val="black"/>
                </a:solidFill>
                <a:latin typeface="Microsoft YaHei" panose="020B0503020204020204" pitchFamily="34" charset="-122"/>
              </a:rPr>
              <a:t>智能选路执行技术；</a:t>
            </a:r>
            <a:endParaRPr lang="en-US" altLang="zh-CN" sz="1400" dirty="0">
              <a:solidFill>
                <a:prstClr val="black"/>
              </a:solidFill>
              <a:latin typeface="Microsoft YaHei" panose="020B0503020204020204" pitchFamily="34" charset="-122"/>
            </a:endParaRPr>
          </a:p>
          <a:p>
            <a:pPr marL="215900" lvl="1" indent="-215900" defTabSz="299720">
              <a:spcBef>
                <a:spcPts val="600"/>
              </a:spcBef>
              <a:buClr>
                <a:srgbClr val="FFFFFF">
                  <a:lumMod val="50000"/>
                </a:srgbClr>
              </a:buClr>
              <a:buSzPct val="70000"/>
              <a:buFont typeface="Wingdings" panose="05000000000000000000" pitchFamily="2" charset="2"/>
              <a:buChar char="Ø"/>
              <a:defRPr/>
            </a:pPr>
            <a:r>
              <a:rPr lang="zh-CN" altLang="en-US" sz="1400" dirty="0">
                <a:solidFill>
                  <a:srgbClr val="002060"/>
                </a:solidFill>
                <a:latin typeface="Microsoft YaHei" panose="020B0503020204020204" pitchFamily="34" charset="-122"/>
              </a:rPr>
              <a:t>面向实时高性能场景的内存引擎</a:t>
            </a:r>
            <a:r>
              <a:rPr lang="zh-CN" altLang="en-US" sz="1400" dirty="0" smtClean="0">
                <a:solidFill>
                  <a:srgbClr val="002060"/>
                </a:solidFill>
                <a:latin typeface="Microsoft YaHei" panose="020B0503020204020204" pitchFamily="34" charset="-122"/>
              </a:rPr>
              <a:t>；</a:t>
            </a:r>
            <a:endParaRPr lang="en-US" altLang="zh-CN" sz="1400" dirty="0" smtClean="0">
              <a:solidFill>
                <a:srgbClr val="002060"/>
              </a:solidFill>
              <a:latin typeface="Microsoft YaHei" panose="020B0503020204020204" pitchFamily="34" charset="-122"/>
            </a:endParaRPr>
          </a:p>
          <a:p>
            <a:pPr marL="215900" lvl="1" indent="-215900" defTabSz="299720">
              <a:spcBef>
                <a:spcPts val="600"/>
              </a:spcBef>
              <a:buClr>
                <a:srgbClr val="FFFFFF">
                  <a:lumMod val="50000"/>
                </a:srgbClr>
              </a:buClr>
              <a:buSzPct val="70000"/>
              <a:buFont typeface="Wingdings" panose="05000000000000000000" pitchFamily="2" charset="2"/>
              <a:buChar char="Ø"/>
              <a:defRPr/>
            </a:pPr>
            <a:r>
              <a:rPr lang="en-US" altLang="zh-CN" sz="1400" dirty="0" err="1">
                <a:solidFill>
                  <a:srgbClr val="C00000"/>
                </a:solidFill>
                <a:latin typeface="Microsoft YaHei" panose="020B0503020204020204" pitchFamily="34" charset="-122"/>
              </a:rPr>
              <a:t>Inplace</a:t>
            </a:r>
            <a:r>
              <a:rPr lang="en-US" altLang="zh-CN" sz="1400" dirty="0">
                <a:solidFill>
                  <a:srgbClr val="C00000"/>
                </a:solidFill>
                <a:latin typeface="Microsoft YaHei" panose="020B0503020204020204" pitchFamily="34" charset="-122"/>
              </a:rPr>
              <a:t>-Update</a:t>
            </a:r>
            <a:r>
              <a:rPr lang="zh-CN" altLang="en-US" sz="1400" dirty="0">
                <a:solidFill>
                  <a:srgbClr val="C00000"/>
                </a:solidFill>
                <a:latin typeface="Microsoft YaHei" panose="020B0503020204020204" pitchFamily="34" charset="-122"/>
              </a:rPr>
              <a:t>引擎</a:t>
            </a:r>
            <a:endParaRPr lang="en-US" altLang="zh-CN" sz="1400" dirty="0">
              <a:solidFill>
                <a:srgbClr val="C00000"/>
              </a:solidFill>
              <a:latin typeface="Microsoft YaHei" panose="020B0503020204020204" pitchFamily="34" charset="-122"/>
            </a:endParaRPr>
          </a:p>
        </p:txBody>
      </p:sp>
      <p:sp>
        <p:nvSpPr>
          <p:cNvPr id="95" name="TextBox 12"/>
          <p:cNvSpPr txBox="1"/>
          <p:nvPr/>
        </p:nvSpPr>
        <p:spPr>
          <a:xfrm>
            <a:off x="9580510" y="3536003"/>
            <a:ext cx="2285330" cy="22381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68516" tIns="34258" rIns="68516" bIns="34258" rtlCol="0">
            <a:spAutoFit/>
          </a:bodyPr>
          <a:lstStyle/>
          <a:p>
            <a:pPr marL="215900" indent="-215900" defTabSz="299720">
              <a:spcBef>
                <a:spcPts val="600"/>
              </a:spcBef>
              <a:buClr>
                <a:srgbClr val="FFFFFF">
                  <a:lumMod val="50000"/>
                </a:srgbClr>
              </a:buClr>
              <a:buSzPct val="70000"/>
              <a:buFont typeface="Wingdings" panose="05000000000000000000" pitchFamily="2" charset="2"/>
              <a:buChar char="Ø"/>
              <a:defRPr/>
            </a:pPr>
            <a:r>
              <a:rPr lang="zh-CN" altLang="en-US" sz="1400" dirty="0">
                <a:solidFill>
                  <a:prstClr val="black"/>
                </a:solidFill>
                <a:latin typeface="Microsoft YaHei" panose="020B0503020204020204" pitchFamily="34" charset="-122"/>
              </a:rPr>
              <a:t>采用木兰宽松许可证协议，</a:t>
            </a:r>
            <a:r>
              <a:rPr lang="zh-CN" altLang="zh-CN" sz="1400" dirty="0">
                <a:solidFill>
                  <a:prstClr val="black"/>
                </a:solidFill>
                <a:latin typeface="Microsoft YaHei" panose="020B0503020204020204" pitchFamily="34" charset="-122"/>
              </a:rPr>
              <a:t>允许</a:t>
            </a:r>
            <a:r>
              <a:rPr lang="zh-CN" altLang="en-US" sz="1400" dirty="0">
                <a:solidFill>
                  <a:prstClr val="black"/>
                </a:solidFill>
                <a:latin typeface="Microsoft YaHei" panose="020B0503020204020204" pitchFamily="34" charset="-122"/>
              </a:rPr>
              <a:t>对</a:t>
            </a:r>
            <a:r>
              <a:rPr lang="zh-CN" altLang="zh-CN" sz="1400" dirty="0">
                <a:solidFill>
                  <a:prstClr val="black"/>
                </a:solidFill>
                <a:latin typeface="Microsoft YaHei" panose="020B0503020204020204" pitchFamily="34" charset="-122"/>
              </a:rPr>
              <a:t>代码自由修改，</a:t>
            </a:r>
            <a:r>
              <a:rPr lang="zh-CN" altLang="en-US" sz="1400" dirty="0">
                <a:solidFill>
                  <a:prstClr val="black"/>
                </a:solidFill>
                <a:latin typeface="Microsoft YaHei" panose="020B0503020204020204" pitchFamily="34" charset="-122"/>
              </a:rPr>
              <a:t>使用、</a:t>
            </a:r>
            <a:r>
              <a:rPr lang="zh-CN" altLang="zh-CN" sz="1400" dirty="0">
                <a:solidFill>
                  <a:prstClr val="black"/>
                </a:solidFill>
                <a:latin typeface="Microsoft YaHei" panose="020B0503020204020204" pitchFamily="34" charset="-122"/>
              </a:rPr>
              <a:t>引用</a:t>
            </a:r>
            <a:r>
              <a:rPr lang="zh-CN" altLang="en-US" sz="1400" dirty="0">
                <a:solidFill>
                  <a:prstClr val="black"/>
                </a:solidFill>
                <a:latin typeface="Microsoft YaHei" panose="020B0503020204020204" pitchFamily="34" charset="-122"/>
              </a:rPr>
              <a:t>；</a:t>
            </a:r>
            <a:endParaRPr lang="en-US" altLang="zh-CN" sz="1400" dirty="0">
              <a:solidFill>
                <a:prstClr val="black"/>
              </a:solidFill>
              <a:latin typeface="Microsoft YaHei" panose="020B0503020204020204" pitchFamily="34" charset="-122"/>
            </a:endParaRPr>
          </a:p>
          <a:p>
            <a:pPr marL="215900" indent="-215900" defTabSz="299720">
              <a:spcBef>
                <a:spcPts val="600"/>
              </a:spcBef>
              <a:buClr>
                <a:srgbClr val="FFFFFF">
                  <a:lumMod val="50000"/>
                </a:srgbClr>
              </a:buClr>
              <a:buSzPct val="70000"/>
              <a:buFont typeface="Wingdings" panose="05000000000000000000" pitchFamily="2" charset="2"/>
              <a:buChar char="Ø"/>
              <a:defRPr/>
            </a:pPr>
            <a:r>
              <a:rPr lang="zh-CN" altLang="en-US" sz="1400" dirty="0">
                <a:solidFill>
                  <a:prstClr val="black"/>
                </a:solidFill>
                <a:latin typeface="Microsoft YaHei" panose="020B0503020204020204" pitchFamily="34" charset="-122"/>
              </a:rPr>
              <a:t>数据库内核能力完全开放；</a:t>
            </a:r>
            <a:endParaRPr lang="en-US" altLang="zh-CN" sz="1400" dirty="0">
              <a:solidFill>
                <a:prstClr val="black"/>
              </a:solidFill>
              <a:latin typeface="Microsoft YaHei" panose="020B0503020204020204" pitchFamily="34" charset="-122"/>
            </a:endParaRPr>
          </a:p>
          <a:p>
            <a:pPr marL="215900" indent="-215900" defTabSz="299720">
              <a:spcBef>
                <a:spcPts val="600"/>
              </a:spcBef>
              <a:buClr>
                <a:srgbClr val="FFFFFF">
                  <a:lumMod val="50000"/>
                </a:srgbClr>
              </a:buClr>
              <a:buSzPct val="70000"/>
              <a:buFont typeface="Wingdings" panose="05000000000000000000" pitchFamily="2" charset="2"/>
              <a:buChar char="Ø"/>
              <a:defRPr/>
            </a:pPr>
            <a:r>
              <a:rPr lang="zh-CN" altLang="en-US" sz="1400" dirty="0">
                <a:solidFill>
                  <a:prstClr val="black"/>
                </a:solidFill>
                <a:latin typeface="Microsoft YaHei" panose="020B0503020204020204" pitchFamily="34" charset="-122"/>
              </a:rPr>
              <a:t>开放</a:t>
            </a:r>
            <a:r>
              <a:rPr lang="zh-CN" altLang="zh-CN" sz="1400" dirty="0">
                <a:solidFill>
                  <a:prstClr val="black"/>
                </a:solidFill>
                <a:latin typeface="Microsoft YaHei" panose="020B0503020204020204" pitchFamily="34" charset="-122"/>
              </a:rPr>
              <a:t>运维监控、开发和迁移工具</a:t>
            </a:r>
            <a:r>
              <a:rPr lang="zh-CN" altLang="en-US" sz="1400" dirty="0">
                <a:solidFill>
                  <a:prstClr val="black"/>
                </a:solidFill>
                <a:latin typeface="Microsoft YaHei" panose="020B0503020204020204" pitchFamily="34" charset="-122"/>
              </a:rPr>
              <a:t>；</a:t>
            </a:r>
            <a:endParaRPr lang="en-US" altLang="zh-CN" sz="1400" dirty="0">
              <a:solidFill>
                <a:prstClr val="black"/>
              </a:solidFill>
              <a:latin typeface="Microsoft YaHei" panose="020B0503020204020204" pitchFamily="34" charset="-122"/>
            </a:endParaRPr>
          </a:p>
          <a:p>
            <a:pPr marL="215900" indent="-215900" defTabSz="299720">
              <a:spcBef>
                <a:spcPts val="600"/>
              </a:spcBef>
              <a:buClr>
                <a:srgbClr val="FFFFFF">
                  <a:lumMod val="50000"/>
                </a:srgbClr>
              </a:buClr>
              <a:buSzPct val="70000"/>
              <a:buFont typeface="Wingdings" panose="05000000000000000000" pitchFamily="2" charset="2"/>
              <a:buChar char="Ø"/>
              <a:defRPr/>
            </a:pPr>
            <a:r>
              <a:rPr lang="zh-CN" altLang="en-US" sz="1400" dirty="0">
                <a:solidFill>
                  <a:prstClr val="black"/>
                </a:solidFill>
                <a:latin typeface="Microsoft YaHei" panose="020B0503020204020204" pitchFamily="34" charset="-122"/>
              </a:rPr>
              <a:t>开放伙伴认证、培训体系及高校课程</a:t>
            </a:r>
            <a:endParaRPr lang="en-US" altLang="zh-CN" sz="1400" dirty="0">
              <a:solidFill>
                <a:srgbClr val="000000"/>
              </a:solidFill>
              <a:latin typeface="Microsoft YaHei" panose="020B0503020204020204" pitchFamily="34" charset="-122"/>
              <a:cs typeface="Arial" panose="020B0604020202020204" pitchFamily="34" charset="0"/>
            </a:endParaRPr>
          </a:p>
        </p:txBody>
      </p:sp>
      <p:sp>
        <p:nvSpPr>
          <p:cNvPr id="96" name="文本框 95"/>
          <p:cNvSpPr txBox="1"/>
          <p:nvPr/>
        </p:nvSpPr>
        <p:spPr>
          <a:xfrm>
            <a:off x="1447924" y="3797285"/>
            <a:ext cx="415336" cy="369188"/>
          </a:xfrm>
          <a:prstGeom prst="rect">
            <a:avLst/>
          </a:prstGeom>
          <a:solidFill>
            <a:srgbClr val="FFC000"/>
          </a:solidFill>
        </p:spPr>
        <p:txBody>
          <a:bodyPr wrap="none" rtlCol="0">
            <a:spAutoFit/>
          </a:bodyPr>
          <a:lstStyle/>
          <a:p>
            <a:r>
              <a:rPr lang="zh-CN" altLang="en-US" sz="1800" dirty="0">
                <a:solidFill>
                  <a:srgbClr val="FF0000"/>
                </a:solidFill>
              </a:rPr>
              <a:t>①</a:t>
            </a:r>
            <a:endParaRPr lang="zh-CN" altLang="en-US" sz="1800" dirty="0">
              <a:solidFill>
                <a:srgbClr val="FF0000"/>
              </a:solidFill>
            </a:endParaRPr>
          </a:p>
        </p:txBody>
      </p:sp>
      <p:sp>
        <p:nvSpPr>
          <p:cNvPr id="97" name="文本框 96"/>
          <p:cNvSpPr txBox="1"/>
          <p:nvPr/>
        </p:nvSpPr>
        <p:spPr>
          <a:xfrm>
            <a:off x="3973492" y="4163289"/>
            <a:ext cx="415336" cy="369188"/>
          </a:xfrm>
          <a:prstGeom prst="rect">
            <a:avLst/>
          </a:prstGeom>
          <a:solidFill>
            <a:srgbClr val="FFC000"/>
          </a:solidFill>
        </p:spPr>
        <p:txBody>
          <a:bodyPr wrap="none" rtlCol="0">
            <a:spAutoFit/>
          </a:bodyPr>
          <a:lstStyle/>
          <a:p>
            <a:r>
              <a:rPr lang="zh-CN" altLang="en-US" sz="1800" dirty="0">
                <a:solidFill>
                  <a:srgbClr val="FF0000"/>
                </a:solidFill>
              </a:rPr>
              <a:t>②</a:t>
            </a:r>
            <a:endParaRPr lang="zh-CN" altLang="en-US" sz="1800" dirty="0">
              <a:solidFill>
                <a:srgbClr val="FF0000"/>
              </a:solidFill>
            </a:endParaRPr>
          </a:p>
        </p:txBody>
      </p:sp>
      <p:sp>
        <p:nvSpPr>
          <p:cNvPr id="98" name="文本框 97"/>
          <p:cNvSpPr txBox="1"/>
          <p:nvPr/>
        </p:nvSpPr>
        <p:spPr>
          <a:xfrm>
            <a:off x="6535998" y="3622739"/>
            <a:ext cx="415336" cy="369188"/>
          </a:xfrm>
          <a:prstGeom prst="rect">
            <a:avLst/>
          </a:prstGeom>
          <a:solidFill>
            <a:srgbClr val="FFC000"/>
          </a:solidFill>
        </p:spPr>
        <p:txBody>
          <a:bodyPr wrap="none" rtlCol="0">
            <a:spAutoFit/>
          </a:bodyPr>
          <a:lstStyle/>
          <a:p>
            <a:r>
              <a:rPr lang="zh-CN" altLang="en-US" sz="1800" dirty="0">
                <a:solidFill>
                  <a:srgbClr val="FF0000"/>
                </a:solidFill>
              </a:rPr>
              <a:t>③</a:t>
            </a:r>
            <a:endParaRPr lang="zh-CN" altLang="en-US" sz="1800" dirty="0">
              <a:solidFill>
                <a:srgbClr val="FF0000"/>
              </a:solidFill>
            </a:endParaRPr>
          </a:p>
        </p:txBody>
      </p:sp>
      <p:sp>
        <p:nvSpPr>
          <p:cNvPr id="99" name="文本框 98"/>
          <p:cNvSpPr txBox="1"/>
          <p:nvPr/>
        </p:nvSpPr>
        <p:spPr>
          <a:xfrm>
            <a:off x="1367963" y="5155377"/>
            <a:ext cx="415336" cy="369188"/>
          </a:xfrm>
          <a:prstGeom prst="rect">
            <a:avLst/>
          </a:prstGeom>
          <a:solidFill>
            <a:srgbClr val="FFC000"/>
          </a:solidFill>
        </p:spPr>
        <p:txBody>
          <a:bodyPr wrap="none" rtlCol="0">
            <a:spAutoFit/>
          </a:bodyPr>
          <a:lstStyle/>
          <a:p>
            <a:r>
              <a:rPr lang="zh-CN" altLang="en-US" sz="1800" dirty="0">
                <a:solidFill>
                  <a:srgbClr val="FF0000"/>
                </a:solidFill>
              </a:rPr>
              <a:t>④</a:t>
            </a:r>
            <a:endParaRPr lang="zh-CN" altLang="en-US" sz="1800" dirty="0">
              <a:solidFill>
                <a:srgbClr val="FF0000"/>
              </a:solidFill>
            </a:endParaRPr>
          </a:p>
        </p:txBody>
      </p:sp>
      <p:sp>
        <p:nvSpPr>
          <p:cNvPr id="100" name="文本框 99"/>
          <p:cNvSpPr txBox="1"/>
          <p:nvPr/>
        </p:nvSpPr>
        <p:spPr>
          <a:xfrm>
            <a:off x="3992672" y="5155377"/>
            <a:ext cx="415336" cy="369188"/>
          </a:xfrm>
          <a:prstGeom prst="rect">
            <a:avLst/>
          </a:prstGeom>
          <a:solidFill>
            <a:srgbClr val="FFC000"/>
          </a:solidFill>
        </p:spPr>
        <p:txBody>
          <a:bodyPr wrap="none" rtlCol="0">
            <a:spAutoFit/>
          </a:bodyPr>
          <a:lstStyle/>
          <a:p>
            <a:r>
              <a:rPr lang="zh-CN" altLang="en-US" sz="1800" dirty="0">
                <a:solidFill>
                  <a:srgbClr val="FF0000"/>
                </a:solidFill>
              </a:rPr>
              <a:t>⑤</a:t>
            </a:r>
            <a:endParaRPr lang="zh-CN" altLang="en-US" sz="1800" dirty="0">
              <a:solidFill>
                <a:srgbClr val="FF0000"/>
              </a:solidFill>
            </a:endParaRPr>
          </a:p>
        </p:txBody>
      </p:sp>
      <p:sp>
        <p:nvSpPr>
          <p:cNvPr id="26" name="文本框 25"/>
          <p:cNvSpPr txBox="1"/>
          <p:nvPr/>
        </p:nvSpPr>
        <p:spPr>
          <a:xfrm>
            <a:off x="6594598" y="5155377"/>
            <a:ext cx="415498" cy="369204"/>
          </a:xfrm>
          <a:prstGeom prst="rect">
            <a:avLst/>
          </a:prstGeom>
          <a:solidFill>
            <a:srgbClr val="FFC000"/>
          </a:solidFill>
        </p:spPr>
        <p:txBody>
          <a:bodyPr wrap="none" rtlCol="0">
            <a:spAutoFit/>
          </a:bodyPr>
          <a:lstStyle/>
          <a:p>
            <a:r>
              <a:rPr lang="zh-CN" altLang="en-US" sz="1800" dirty="0">
                <a:solidFill>
                  <a:srgbClr val="FF0000"/>
                </a:solidFill>
              </a:rPr>
              <a:t>⑥</a:t>
            </a:r>
            <a:endParaRPr lang="zh-CN" altLang="en-US" sz="1800"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560378"/>
            <a:ext cx="10147503" cy="540000"/>
          </a:xfrm>
        </p:spPr>
        <p:txBody>
          <a:bodyPr>
            <a:normAutofit/>
          </a:bodyPr>
          <a:lstStyle/>
          <a:p>
            <a:r>
              <a:rPr lang="en-US" altLang="zh-CN" dirty="0" smtClean="0"/>
              <a:t>openGauss</a:t>
            </a:r>
            <a:r>
              <a:rPr lang="zh-CN" altLang="en-US" b="1" dirty="0"/>
              <a:t>单</a:t>
            </a:r>
            <a:r>
              <a:rPr lang="en-US" altLang="zh-CN" b="1" dirty="0"/>
              <a:t>Query/ Workload</a:t>
            </a:r>
            <a:r>
              <a:rPr lang="zh-CN" altLang="en-US" b="1" dirty="0"/>
              <a:t>级别索引</a:t>
            </a:r>
            <a:r>
              <a:rPr lang="zh-CN" altLang="en-US" b="1" dirty="0" smtClean="0"/>
              <a:t>推荐</a:t>
            </a:r>
            <a:endParaRPr lang="zh-CN" altLang="en-US" dirty="0"/>
          </a:p>
        </p:txBody>
      </p:sp>
      <p:sp>
        <p:nvSpPr>
          <p:cNvPr id="4" name="内容占位符 2"/>
          <p:cNvSpPr>
            <a:spLocks noGrp="1"/>
          </p:cNvSpPr>
          <p:nvPr>
            <p:ph idx="1"/>
          </p:nvPr>
        </p:nvSpPr>
        <p:spPr>
          <a:xfrm>
            <a:off x="143219" y="1193089"/>
            <a:ext cx="5879479" cy="797635"/>
          </a:xfrm>
          <a:ln>
            <a:noFill/>
          </a:ln>
        </p:spPr>
        <p:txBody>
          <a:bodyPr>
            <a:normAutofit/>
          </a:bodyPr>
          <a:lstStyle/>
          <a:p>
            <a:pPr marL="0" lvl="0" indent="0" defTabSz="671830" eaLnBrk="0" fontAlgn="base" hangingPunct="0">
              <a:lnSpc>
                <a:spcPct val="140000"/>
              </a:lnSpc>
              <a:spcBef>
                <a:spcPct val="0"/>
              </a:spcBef>
              <a:spcAft>
                <a:spcPct val="0"/>
              </a:spcAft>
              <a:buNone/>
              <a:defRPr/>
            </a:pPr>
            <a:r>
              <a:rPr lang="zh-CN" altLang="en-US" sz="1600" b="1" kern="0" dirty="0" smtClean="0"/>
              <a:t>使用场景介绍：</a:t>
            </a:r>
            <a:endParaRPr lang="en-US" altLang="zh-CN" sz="1600" b="1" kern="0" dirty="0" smtClean="0"/>
          </a:p>
          <a:p>
            <a:pPr marL="0" lvl="0" indent="0" defTabSz="671830" eaLnBrk="0" fontAlgn="base" hangingPunct="0">
              <a:lnSpc>
                <a:spcPct val="140000"/>
              </a:lnSpc>
              <a:spcBef>
                <a:spcPct val="0"/>
              </a:spcBef>
              <a:spcAft>
                <a:spcPct val="0"/>
              </a:spcAft>
              <a:buNone/>
              <a:defRPr/>
            </a:pPr>
            <a:r>
              <a:rPr lang="zh-CN" altLang="en-US" sz="1600" kern="0" dirty="0" smtClean="0"/>
              <a:t>根据用户的</a:t>
            </a:r>
            <a:r>
              <a:rPr lang="en-US" altLang="zh-CN" sz="1600" kern="0" dirty="0" smtClean="0"/>
              <a:t>Workload</a:t>
            </a:r>
            <a:r>
              <a:rPr lang="zh-CN" altLang="en-US" sz="1600" kern="0" dirty="0" smtClean="0"/>
              <a:t>整体信息，为用户推荐需要创建的索引。</a:t>
            </a:r>
            <a:endParaRPr lang="en-US" altLang="zh-CN" sz="1600" kern="0" dirty="0" smtClean="0"/>
          </a:p>
        </p:txBody>
      </p:sp>
      <p:pic>
        <p:nvPicPr>
          <p:cNvPr id="5" name="图片 4"/>
          <p:cNvPicPr>
            <a:picLocks noChangeAspect="1"/>
          </p:cNvPicPr>
          <p:nvPr/>
        </p:nvPicPr>
        <p:blipFill>
          <a:blip r:embed="rId2"/>
          <a:stretch>
            <a:fillRect/>
          </a:stretch>
        </p:blipFill>
        <p:spPr>
          <a:xfrm>
            <a:off x="6833407" y="4101629"/>
            <a:ext cx="1638784" cy="1926223"/>
          </a:xfrm>
          <a:prstGeom prst="rect">
            <a:avLst/>
          </a:prstGeom>
        </p:spPr>
      </p:pic>
      <p:sp>
        <p:nvSpPr>
          <p:cNvPr id="6" name="矩形 5"/>
          <p:cNvSpPr/>
          <p:nvPr/>
        </p:nvSpPr>
        <p:spPr>
          <a:xfrm>
            <a:off x="6219529" y="1051311"/>
            <a:ext cx="5879481" cy="3139321"/>
          </a:xfrm>
          <a:prstGeom prst="rect">
            <a:avLst/>
          </a:prstGeom>
        </p:spPr>
        <p:txBody>
          <a:bodyPr wrap="square">
            <a:spAutoFit/>
          </a:bodyPr>
          <a:lstStyle/>
          <a:p>
            <a:pPr defTabSz="914400">
              <a:lnSpc>
                <a:spcPct val="150000"/>
              </a:lnSpc>
            </a:pPr>
            <a:r>
              <a:rPr lang="zh-CN" altLang="en-US" sz="1200" b="1" dirty="0" smtClean="0">
                <a:solidFill>
                  <a:schemeClr val="bg1"/>
                </a:solidFill>
                <a:latin typeface="Microsoft YaHei" panose="020B0503020204020204" pitchFamily="34" charset="-122"/>
                <a:ea typeface="Microsoft YaHei" panose="020B0503020204020204" pitchFamily="34" charset="-122"/>
              </a:rPr>
              <a:t>单</a:t>
            </a:r>
            <a:r>
              <a:rPr lang="en-US" altLang="zh-CN" sz="1200" b="1" dirty="0" smtClean="0">
                <a:solidFill>
                  <a:schemeClr val="bg1"/>
                </a:solidFill>
                <a:latin typeface="Microsoft YaHei" panose="020B0503020204020204" pitchFamily="34" charset="-122"/>
                <a:ea typeface="Microsoft YaHei" panose="020B0503020204020204" pitchFamily="34" charset="-122"/>
              </a:rPr>
              <a:t>Query</a:t>
            </a:r>
            <a:r>
              <a:rPr lang="zh-CN" altLang="en-US" sz="1200" b="1" dirty="0" smtClean="0">
                <a:solidFill>
                  <a:schemeClr val="bg1"/>
                </a:solidFill>
                <a:latin typeface="Microsoft YaHei" panose="020B0503020204020204" pitchFamily="34" charset="-122"/>
                <a:ea typeface="Microsoft YaHei" panose="020B0503020204020204" pitchFamily="34" charset="-122"/>
              </a:rPr>
              <a:t>索引</a:t>
            </a:r>
            <a:r>
              <a:rPr lang="zh-CN" altLang="en-US" sz="1200" b="1" dirty="0">
                <a:solidFill>
                  <a:schemeClr val="bg1"/>
                </a:solidFill>
                <a:latin typeface="Microsoft YaHei" panose="020B0503020204020204" pitchFamily="34" charset="-122"/>
                <a:ea typeface="Microsoft YaHei" panose="020B0503020204020204" pitchFamily="34" charset="-122"/>
              </a:rPr>
              <a:t>推荐</a:t>
            </a:r>
            <a:r>
              <a:rPr lang="zh-CN" altLang="en-US" sz="1200" b="1" dirty="0" smtClean="0">
                <a:solidFill>
                  <a:schemeClr val="bg1"/>
                </a:solidFill>
                <a:latin typeface="Microsoft YaHei" panose="020B0503020204020204" pitchFamily="34" charset="-122"/>
                <a:ea typeface="Microsoft YaHei" panose="020B0503020204020204" pitchFamily="34" charset="-122"/>
              </a:rPr>
              <a:t>的核心</a:t>
            </a:r>
            <a:r>
              <a:rPr lang="zh-CN" altLang="en-US" sz="1200" b="1" dirty="0">
                <a:solidFill>
                  <a:schemeClr val="bg1"/>
                </a:solidFill>
                <a:latin typeface="Microsoft YaHei" panose="020B0503020204020204" pitchFamily="34" charset="-122"/>
                <a:ea typeface="Microsoft YaHei" panose="020B0503020204020204" pitchFamily="34" charset="-122"/>
              </a:rPr>
              <a:t>方法</a:t>
            </a:r>
            <a:r>
              <a:rPr lang="zh-CN" altLang="en-US" sz="1200" b="1" dirty="0" smtClean="0">
                <a:solidFill>
                  <a:schemeClr val="bg1"/>
                </a:solidFill>
                <a:latin typeface="Microsoft YaHei" panose="020B0503020204020204" pitchFamily="34" charset="-122"/>
                <a:ea typeface="Microsoft YaHei" panose="020B0503020204020204" pitchFamily="34" charset="-122"/>
              </a:rPr>
              <a:t>：</a:t>
            </a:r>
            <a:endParaRPr lang="en-US" altLang="zh-CN" sz="1200" b="1" dirty="0" smtClean="0">
              <a:solidFill>
                <a:schemeClr val="bg1"/>
              </a:solidFill>
              <a:latin typeface="Microsoft YaHei" panose="020B0503020204020204" pitchFamily="34" charset="-122"/>
              <a:ea typeface="Microsoft YaHei" panose="020B0503020204020204" pitchFamily="34" charset="-122"/>
            </a:endParaRPr>
          </a:p>
          <a:p>
            <a:pPr defTabSz="914400">
              <a:lnSpc>
                <a:spcPct val="150000"/>
              </a:lnSpc>
            </a:pPr>
            <a:r>
              <a:rPr lang="zh-CN" altLang="en-US" sz="1200" dirty="0" smtClean="0">
                <a:solidFill>
                  <a:schemeClr val="bg1"/>
                </a:solidFill>
                <a:latin typeface="Microsoft YaHei" panose="020B0503020204020204" pitchFamily="34" charset="-122"/>
                <a:ea typeface="Microsoft YaHei" panose="020B0503020204020204" pitchFamily="34" charset="-122"/>
              </a:rPr>
              <a:t>采用</a:t>
            </a:r>
            <a:r>
              <a:rPr lang="zh-CN" altLang="en-US" sz="1200" dirty="0">
                <a:solidFill>
                  <a:schemeClr val="bg1"/>
                </a:solidFill>
                <a:latin typeface="Microsoft YaHei" panose="020B0503020204020204" pitchFamily="34" charset="-122"/>
                <a:ea typeface="Microsoft YaHei" panose="020B0503020204020204" pitchFamily="34" charset="-122"/>
              </a:rPr>
              <a:t>索引设计和优化的相关理论</a:t>
            </a:r>
            <a:r>
              <a:rPr lang="zh-CN" altLang="en-US" sz="1200" dirty="0" smtClean="0">
                <a:solidFill>
                  <a:schemeClr val="bg1"/>
                </a:solidFill>
                <a:latin typeface="Microsoft YaHei" panose="020B0503020204020204" pitchFamily="34" charset="-122"/>
                <a:ea typeface="Microsoft YaHei" panose="020B0503020204020204" pitchFamily="34" charset="-122"/>
              </a:rPr>
              <a:t>，基于</a:t>
            </a:r>
            <a:r>
              <a:rPr lang="zh-CN" altLang="en-US" sz="1200" dirty="0">
                <a:solidFill>
                  <a:schemeClr val="bg1"/>
                </a:solidFill>
                <a:latin typeface="Microsoft YaHei" panose="020B0503020204020204" pitchFamily="34" charset="-122"/>
                <a:ea typeface="Microsoft YaHei" panose="020B0503020204020204" pitchFamily="34" charset="-122"/>
              </a:rPr>
              <a:t>原生的词法和语法解析，对查询语句中的子句和谓词进行分析和处理，再结合字段选择度、聚合条件、多表</a:t>
            </a:r>
            <a:r>
              <a:rPr lang="en-US" altLang="zh-CN" sz="1200" dirty="0">
                <a:solidFill>
                  <a:schemeClr val="bg1"/>
                </a:solidFill>
                <a:latin typeface="Microsoft YaHei" panose="020B0503020204020204" pitchFamily="34" charset="-122"/>
                <a:ea typeface="Microsoft YaHei" panose="020B0503020204020204" pitchFamily="34" charset="-122"/>
              </a:rPr>
              <a:t>Join</a:t>
            </a:r>
            <a:r>
              <a:rPr lang="zh-CN" altLang="en-US" sz="1200" dirty="0">
                <a:solidFill>
                  <a:schemeClr val="bg1"/>
                </a:solidFill>
                <a:latin typeface="Microsoft YaHei" panose="020B0503020204020204" pitchFamily="34" charset="-122"/>
                <a:ea typeface="Microsoft YaHei" panose="020B0503020204020204" pitchFamily="34" charset="-122"/>
              </a:rPr>
              <a:t>关系等输出最终建议</a:t>
            </a:r>
            <a:r>
              <a:rPr lang="zh-CN" altLang="en-US" sz="1200" dirty="0" smtClean="0">
                <a:solidFill>
                  <a:schemeClr val="bg1"/>
                </a:solidFill>
                <a:latin typeface="Microsoft YaHei" panose="020B0503020204020204" pitchFamily="34" charset="-122"/>
                <a:ea typeface="Microsoft YaHei" panose="020B0503020204020204" pitchFamily="34" charset="-122"/>
              </a:rPr>
              <a:t>。</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50000"/>
              </a:lnSpc>
            </a:pPr>
            <a:r>
              <a:rPr lang="zh-CN" altLang="en-US" sz="1200" b="1" dirty="0" smtClean="0">
                <a:solidFill>
                  <a:schemeClr val="bg1"/>
                </a:solidFill>
                <a:latin typeface="Microsoft YaHei" panose="020B0503020204020204" pitchFamily="34" charset="-122"/>
                <a:ea typeface="Microsoft YaHei" panose="020B0503020204020204" pitchFamily="34" charset="-122"/>
              </a:rPr>
              <a:t>索引性能验证的方法：</a:t>
            </a:r>
            <a:endParaRPr lang="en-US" altLang="zh-CN" sz="1200" b="1" dirty="0" smtClean="0">
              <a:solidFill>
                <a:schemeClr val="bg1"/>
              </a:solidFill>
              <a:latin typeface="Microsoft YaHei" panose="020B0503020204020204" pitchFamily="34" charset="-122"/>
              <a:ea typeface="Microsoft YaHei" panose="020B0503020204020204" pitchFamily="34" charset="-122"/>
            </a:endParaRPr>
          </a:p>
          <a:p>
            <a:pPr defTabSz="914400">
              <a:lnSpc>
                <a:spcPct val="150000"/>
              </a:lnSpc>
            </a:pPr>
            <a:r>
              <a:rPr lang="zh-CN" altLang="en-US" sz="1200" dirty="0" smtClean="0">
                <a:solidFill>
                  <a:schemeClr val="bg1"/>
                </a:solidFill>
                <a:latin typeface="Microsoft YaHei" panose="020B0503020204020204" pitchFamily="34" charset="-122"/>
                <a:ea typeface="Microsoft YaHei" panose="020B0503020204020204" pitchFamily="34" charset="-122"/>
              </a:rPr>
              <a:t>通过修改优化器相应的数据结构，利用</a:t>
            </a:r>
            <a:r>
              <a:rPr lang="zh-CN" altLang="en-US" sz="1200" b="1" dirty="0" smtClean="0">
                <a:solidFill>
                  <a:schemeClr val="bg1"/>
                </a:solidFill>
                <a:latin typeface="Microsoft YaHei" panose="020B0503020204020204" pitchFamily="34" charset="-122"/>
                <a:ea typeface="Microsoft YaHei" panose="020B0503020204020204" pitchFamily="34" charset="-122"/>
              </a:rPr>
              <a:t>优化器评估</a:t>
            </a:r>
            <a:r>
              <a:rPr lang="zh-CN" altLang="en-US" sz="1200" dirty="0" smtClean="0">
                <a:solidFill>
                  <a:schemeClr val="bg1"/>
                </a:solidFill>
                <a:latin typeface="Microsoft YaHei" panose="020B0503020204020204" pitchFamily="34" charset="-122"/>
                <a:ea typeface="Microsoft YaHei" panose="020B0503020204020204" pitchFamily="34" charset="-122"/>
              </a:rPr>
              <a:t>，进而判断创建该索引后，对优化器生成执行计划的影响。该过程可以不用真正创建索引，即业内所谓的“</a:t>
            </a:r>
            <a:r>
              <a:rPr lang="zh-CN" altLang="en-US" sz="1200" b="1" dirty="0" smtClean="0">
                <a:solidFill>
                  <a:schemeClr val="bg1"/>
                </a:solidFill>
                <a:latin typeface="Microsoft YaHei" panose="020B0503020204020204" pitchFamily="34" charset="-122"/>
                <a:ea typeface="Microsoft YaHei" panose="020B0503020204020204" pitchFamily="34" charset="-122"/>
              </a:rPr>
              <a:t>假设索引</a:t>
            </a:r>
            <a:r>
              <a:rPr lang="zh-CN" altLang="en-US" sz="1200" dirty="0" smtClean="0">
                <a:solidFill>
                  <a:schemeClr val="bg1"/>
                </a:solidFill>
                <a:latin typeface="Microsoft YaHei" panose="020B0503020204020204" pitchFamily="34" charset="-122"/>
                <a:ea typeface="Microsoft YaHei" panose="020B0503020204020204" pitchFamily="34" charset="-122"/>
              </a:rPr>
              <a:t>”，业内也多采用此种方法。</a:t>
            </a:r>
            <a:endParaRPr lang="zh-CN" altLang="en-US" sz="1200" dirty="0" smtClean="0">
              <a:solidFill>
                <a:schemeClr val="bg1"/>
              </a:solidFill>
              <a:latin typeface="Microsoft YaHei" panose="020B0503020204020204" pitchFamily="34" charset="-122"/>
              <a:ea typeface="Microsoft YaHei" panose="020B0503020204020204" pitchFamily="34" charset="-122"/>
            </a:endParaRPr>
          </a:p>
          <a:p>
            <a:pPr defTabSz="914400">
              <a:lnSpc>
                <a:spcPct val="150000"/>
              </a:lnSpc>
            </a:pPr>
            <a:r>
              <a:rPr lang="en-US" altLang="zh-CN" sz="1200" b="1" dirty="0" smtClean="0">
                <a:solidFill>
                  <a:schemeClr val="bg1"/>
                </a:solidFill>
                <a:latin typeface="Microsoft YaHei" panose="020B0503020204020204" pitchFamily="34" charset="-122"/>
                <a:ea typeface="Microsoft YaHei" panose="020B0503020204020204" pitchFamily="34" charset="-122"/>
              </a:rPr>
              <a:t>Workload</a:t>
            </a:r>
            <a:r>
              <a:rPr lang="zh-CN" altLang="en-US" sz="1200" b="1" dirty="0" smtClean="0">
                <a:solidFill>
                  <a:schemeClr val="bg1"/>
                </a:solidFill>
                <a:latin typeface="Microsoft YaHei" panose="020B0503020204020204" pitchFamily="34" charset="-122"/>
                <a:ea typeface="Microsoft YaHei" panose="020B0503020204020204" pitchFamily="34" charset="-122"/>
              </a:rPr>
              <a:t>级别索引推荐的核心方法：</a:t>
            </a:r>
            <a:endParaRPr lang="en-US" altLang="zh-CN" sz="1200" b="1" dirty="0" smtClean="0">
              <a:solidFill>
                <a:schemeClr val="bg1"/>
              </a:solidFill>
              <a:latin typeface="Microsoft YaHei" panose="020B0503020204020204" pitchFamily="34" charset="-122"/>
              <a:ea typeface="Microsoft YaHei" panose="020B0503020204020204" pitchFamily="34" charset="-122"/>
            </a:endParaRPr>
          </a:p>
          <a:p>
            <a:pPr defTabSz="914400">
              <a:lnSpc>
                <a:spcPct val="150000"/>
              </a:lnSpc>
            </a:pPr>
            <a:r>
              <a:rPr lang="zh-CN" altLang="en-US" sz="1200" dirty="0" smtClean="0">
                <a:solidFill>
                  <a:schemeClr val="bg1"/>
                </a:solidFill>
                <a:latin typeface="Microsoft YaHei" panose="020B0503020204020204" pitchFamily="34" charset="-122"/>
                <a:ea typeface="Microsoft YaHei" panose="020B0503020204020204" pitchFamily="34" charset="-122"/>
              </a:rPr>
              <a:t>通过用户输入（或自主采集）得到的</a:t>
            </a:r>
            <a:r>
              <a:rPr lang="en-US" altLang="zh-CN" sz="1200" dirty="0" smtClean="0">
                <a:solidFill>
                  <a:schemeClr val="bg1"/>
                </a:solidFill>
                <a:latin typeface="Microsoft YaHei" panose="020B0503020204020204" pitchFamily="34" charset="-122"/>
                <a:ea typeface="Microsoft YaHei" panose="020B0503020204020204" pitchFamily="34" charset="-122"/>
              </a:rPr>
              <a:t>workload</a:t>
            </a:r>
            <a:r>
              <a:rPr lang="zh-CN" altLang="en-US" sz="1200" dirty="0" smtClean="0">
                <a:solidFill>
                  <a:schemeClr val="bg1"/>
                </a:solidFill>
                <a:latin typeface="Microsoft YaHei" panose="020B0503020204020204" pitchFamily="34" charset="-122"/>
                <a:ea typeface="Microsoft YaHei" panose="020B0503020204020204" pitchFamily="34" charset="-122"/>
              </a:rPr>
              <a:t>信息，根据预设模型，进一步评估创建索引</a:t>
            </a:r>
            <a:r>
              <a:rPr lang="zh-CN" altLang="en-US" sz="1200" b="1" dirty="0" smtClean="0">
                <a:solidFill>
                  <a:schemeClr val="bg1"/>
                </a:solidFill>
                <a:latin typeface="Microsoft YaHei" panose="020B0503020204020204" pitchFamily="34" charset="-122"/>
                <a:ea typeface="Microsoft YaHei" panose="020B0503020204020204" pitchFamily="34" charset="-122"/>
              </a:rPr>
              <a:t>对整体</a:t>
            </a:r>
            <a:r>
              <a:rPr lang="en-US" altLang="zh-CN" sz="1200" b="1" dirty="0" smtClean="0">
                <a:solidFill>
                  <a:schemeClr val="bg1"/>
                </a:solidFill>
                <a:latin typeface="Microsoft YaHei" panose="020B0503020204020204" pitchFamily="34" charset="-122"/>
                <a:ea typeface="Microsoft YaHei" panose="020B0503020204020204" pitchFamily="34" charset="-122"/>
              </a:rPr>
              <a:t>Workload</a:t>
            </a:r>
            <a:r>
              <a:rPr lang="zh-CN" altLang="en-US" sz="1200" b="1" dirty="0" smtClean="0">
                <a:solidFill>
                  <a:schemeClr val="bg1"/>
                </a:solidFill>
                <a:latin typeface="Microsoft YaHei" panose="020B0503020204020204" pitchFamily="34" charset="-122"/>
                <a:ea typeface="Microsoft YaHei" panose="020B0503020204020204" pitchFamily="34" charset="-122"/>
              </a:rPr>
              <a:t>的影响</a:t>
            </a:r>
            <a:r>
              <a:rPr lang="zh-CN" altLang="en-US" sz="1200" dirty="0" smtClean="0">
                <a:solidFill>
                  <a:schemeClr val="bg1"/>
                </a:solidFill>
                <a:latin typeface="Microsoft YaHei" panose="020B0503020204020204" pitchFamily="34" charset="-122"/>
                <a:ea typeface="Microsoft YaHei" panose="020B0503020204020204" pitchFamily="34" charset="-122"/>
              </a:rPr>
              <a:t>，从而从候选索引中筛选出若核心索引。</a:t>
            </a:r>
            <a:endParaRPr lang="en-US" altLang="zh-CN" sz="1200" dirty="0">
              <a:solidFill>
                <a:schemeClr val="bg1"/>
              </a:solidFill>
              <a:latin typeface="Microsoft YaHei" panose="020B0503020204020204" pitchFamily="34" charset="-122"/>
              <a:ea typeface="Microsoft YaHei" panose="020B0503020204020204" pitchFamily="34" charset="-122"/>
            </a:endParaRPr>
          </a:p>
        </p:txBody>
      </p:sp>
      <p:graphicFrame>
        <p:nvGraphicFramePr>
          <p:cNvPr id="7" name="图表 6"/>
          <p:cNvGraphicFramePr/>
          <p:nvPr/>
        </p:nvGraphicFramePr>
        <p:xfrm>
          <a:off x="3591587" y="5001226"/>
          <a:ext cx="3944983" cy="1443344"/>
        </p:xfrm>
        <a:graphic>
          <a:graphicData uri="http://schemas.openxmlformats.org/drawingml/2006/chart">
            <c:chart xmlns:c="http://schemas.openxmlformats.org/drawingml/2006/chart" xmlns:r="http://schemas.openxmlformats.org/officeDocument/2006/relationships" r:id="rId1"/>
          </a:graphicData>
        </a:graphic>
      </p:graphicFrame>
      <p:pic>
        <p:nvPicPr>
          <p:cNvPr id="8" name="图片 7"/>
          <p:cNvPicPr>
            <a:picLocks noChangeAspect="1"/>
          </p:cNvPicPr>
          <p:nvPr/>
        </p:nvPicPr>
        <p:blipFill>
          <a:blip r:embed="rId3"/>
          <a:stretch>
            <a:fillRect/>
          </a:stretch>
        </p:blipFill>
        <p:spPr>
          <a:xfrm>
            <a:off x="9840346" y="4109101"/>
            <a:ext cx="2351654" cy="1784249"/>
          </a:xfrm>
          <a:prstGeom prst="rect">
            <a:avLst/>
          </a:prstGeom>
        </p:spPr>
      </p:pic>
      <p:cxnSp>
        <p:nvCxnSpPr>
          <p:cNvPr id="9" name="直接箭头连接符 8"/>
          <p:cNvCxnSpPr/>
          <p:nvPr/>
        </p:nvCxnSpPr>
        <p:spPr>
          <a:xfrm>
            <a:off x="8961611" y="5062327"/>
            <a:ext cx="572654" cy="0"/>
          </a:xfrm>
          <a:prstGeom prst="straightConnector1">
            <a:avLst/>
          </a:prstGeom>
          <a:noFill/>
          <a:ln w="6350" cap="flat" cmpd="sng" algn="ctr">
            <a:solidFill>
              <a:srgbClr val="E9002F"/>
            </a:solidFill>
            <a:prstDash val="solid"/>
            <a:miter lim="800000"/>
            <a:tailEnd type="triangle"/>
          </a:ln>
          <a:effectLst/>
        </p:spPr>
      </p:cxnSp>
      <p:sp>
        <p:nvSpPr>
          <p:cNvPr id="10" name="文本框 9"/>
          <p:cNvSpPr txBox="1"/>
          <p:nvPr/>
        </p:nvSpPr>
        <p:spPr>
          <a:xfrm>
            <a:off x="8704835" y="4839643"/>
            <a:ext cx="1136073" cy="161583"/>
          </a:xfrm>
          <a:prstGeom prst="rect">
            <a:avLst/>
          </a:prstGeom>
          <a:noFill/>
        </p:spPr>
        <p:txBody>
          <a:bodyPr wrap="square" lIns="0" tIns="0" rIns="0" bIns="0" rtlCol="0">
            <a:spAutoFit/>
          </a:bodyPr>
          <a:lstStyle/>
          <a:p>
            <a:pPr defTabSz="914400"/>
            <a:r>
              <a:rPr kumimoji="1" lang="zh-CN" altLang="en-US" sz="1050" b="1" dirty="0" smtClean="0">
                <a:solidFill>
                  <a:schemeClr val="bg1"/>
                </a:solidFill>
                <a:latin typeface="SimHei" panose="02010609060101010101" pitchFamily="49" charset="-122"/>
                <a:ea typeface="SimHei" panose="02010609060101010101" pitchFamily="49" charset="-122"/>
              </a:rPr>
              <a:t>从单条到</a:t>
            </a:r>
            <a:r>
              <a:rPr kumimoji="1" lang="en-US" altLang="zh-CN" sz="1050" b="1" dirty="0" smtClean="0">
                <a:solidFill>
                  <a:schemeClr val="bg1"/>
                </a:solidFill>
                <a:latin typeface="SimHei" panose="02010609060101010101" pitchFamily="49" charset="-122"/>
                <a:ea typeface="SimHei" panose="02010609060101010101" pitchFamily="49" charset="-122"/>
              </a:rPr>
              <a:t>workload</a:t>
            </a:r>
            <a:endParaRPr kumimoji="1" lang="zh-CN" altLang="en-US" sz="1050" b="1" dirty="0" smtClean="0">
              <a:solidFill>
                <a:schemeClr val="bg1"/>
              </a:solidFill>
              <a:latin typeface="SimHei" panose="02010609060101010101" pitchFamily="49" charset="-122"/>
              <a:ea typeface="SimHei" panose="02010609060101010101" pitchFamily="49" charset="-122"/>
            </a:endParaRPr>
          </a:p>
        </p:txBody>
      </p:sp>
      <p:cxnSp>
        <p:nvCxnSpPr>
          <p:cNvPr id="11" name="直接连接符 10"/>
          <p:cNvCxnSpPr/>
          <p:nvPr/>
        </p:nvCxnSpPr>
        <p:spPr>
          <a:xfrm>
            <a:off x="6093770" y="1130947"/>
            <a:ext cx="59669" cy="389774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44946" y="4681813"/>
            <a:ext cx="5704114" cy="646331"/>
          </a:xfrm>
          <a:prstGeom prst="rect">
            <a:avLst/>
          </a:prstGeom>
          <a:noFill/>
        </p:spPr>
        <p:txBody>
          <a:bodyPr wrap="square" rtlCol="0">
            <a:spAutoFit/>
          </a:bodyPr>
          <a:lstStyle/>
          <a:p>
            <a:r>
              <a:rPr lang="zh-CN" altLang="en-US" sz="1200" b="1" dirty="0" smtClean="0">
                <a:solidFill>
                  <a:schemeClr val="bg1"/>
                </a:solidFill>
                <a:latin typeface="Microsoft YaHei" panose="020B0503020204020204" pitchFamily="34" charset="-122"/>
                <a:ea typeface="Microsoft YaHei" panose="020B0503020204020204" pitchFamily="34" charset="-122"/>
              </a:rPr>
              <a:t>对索引推荐效果的整体评估：</a:t>
            </a:r>
            <a:endParaRPr lang="en-US" altLang="zh-CN" sz="1200" b="1" dirty="0" smtClean="0">
              <a:solidFill>
                <a:schemeClr val="bg1"/>
              </a:solidFill>
              <a:latin typeface="Microsoft YaHei" panose="020B0503020204020204" pitchFamily="34" charset="-122"/>
              <a:ea typeface="Microsoft YaHei" panose="020B0503020204020204" pitchFamily="34" charset="-122"/>
            </a:endParaRPr>
          </a:p>
          <a:p>
            <a:r>
              <a:rPr lang="en-US" altLang="zh-CN" sz="1200" dirty="0" smtClean="0">
                <a:solidFill>
                  <a:schemeClr val="bg1"/>
                </a:solidFill>
                <a:latin typeface="Microsoft YaHei" panose="020B0503020204020204" pitchFamily="34" charset="-122"/>
                <a:ea typeface="Microsoft YaHei" panose="020B0503020204020204" pitchFamily="34" charset="-122"/>
              </a:rPr>
              <a:t>TPC-DS: </a:t>
            </a:r>
            <a:r>
              <a:rPr lang="zh-CN" altLang="en-US" sz="1200" dirty="0" smtClean="0">
                <a:solidFill>
                  <a:schemeClr val="bg1"/>
                </a:solidFill>
                <a:latin typeface="Microsoft YaHei" panose="020B0503020204020204" pitchFamily="34" charset="-122"/>
                <a:ea typeface="Microsoft YaHei" panose="020B0503020204020204" pitchFamily="34" charset="-122"/>
              </a:rPr>
              <a:t>除</a:t>
            </a:r>
            <a:r>
              <a:rPr lang="en-US" altLang="zh-CN" sz="1200" dirty="0" smtClean="0">
                <a:solidFill>
                  <a:schemeClr val="bg1"/>
                </a:solidFill>
                <a:latin typeface="Microsoft YaHei" panose="020B0503020204020204" pitchFamily="34" charset="-122"/>
                <a:ea typeface="Microsoft YaHei" panose="020B0503020204020204" pitchFamily="34" charset="-122"/>
              </a:rPr>
              <a:t>40%</a:t>
            </a:r>
            <a:r>
              <a:rPr lang="zh-CN" altLang="en-US" sz="1200" dirty="0" smtClean="0">
                <a:solidFill>
                  <a:schemeClr val="bg1"/>
                </a:solidFill>
                <a:latin typeface="Microsoft YaHei" panose="020B0503020204020204" pitchFamily="34" charset="-122"/>
                <a:ea typeface="Microsoft YaHei" panose="020B0503020204020204" pitchFamily="34" charset="-122"/>
              </a:rPr>
              <a:t>左右无明显变化外，其余语句均有不同程度的执行时间缩短；</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r>
              <a:rPr lang="en-US" altLang="zh-CN" sz="1200" dirty="0" smtClean="0">
                <a:solidFill>
                  <a:schemeClr val="bg1"/>
                </a:solidFill>
                <a:latin typeface="Microsoft YaHei" panose="020B0503020204020204" pitchFamily="34" charset="-122"/>
                <a:ea typeface="Microsoft YaHei" panose="020B0503020204020204" pitchFamily="34" charset="-122"/>
              </a:rPr>
              <a:t>TPC-C: </a:t>
            </a:r>
            <a:r>
              <a:rPr lang="zh-CN" altLang="en-US" sz="1200" dirty="0" smtClean="0">
                <a:solidFill>
                  <a:schemeClr val="bg1"/>
                </a:solidFill>
                <a:latin typeface="Microsoft YaHei" panose="020B0503020204020204" pitchFamily="34" charset="-122"/>
                <a:ea typeface="Microsoft YaHei" panose="020B0503020204020204" pitchFamily="34" charset="-122"/>
              </a:rPr>
              <a:t>与原生索引基本持平，比无索引有巨大性能提升。</a:t>
            </a:r>
            <a:endParaRPr lang="zh-CN" altLang="en-US" sz="1200" dirty="0">
              <a:solidFill>
                <a:schemeClr val="bg1"/>
              </a:solidFill>
              <a:latin typeface="Microsoft YaHei" panose="020B0503020204020204" pitchFamily="34" charset="-122"/>
              <a:ea typeface="Microsoft YaHei" panose="020B0503020204020204" pitchFamily="34" charset="-122"/>
            </a:endParaRPr>
          </a:p>
        </p:txBody>
      </p:sp>
      <p:pic>
        <p:nvPicPr>
          <p:cNvPr id="14" name="图片 13"/>
          <p:cNvPicPr>
            <a:picLocks noChangeAspect="1"/>
          </p:cNvPicPr>
          <p:nvPr/>
        </p:nvPicPr>
        <p:blipFill>
          <a:blip r:embed="rId4"/>
          <a:stretch>
            <a:fillRect/>
          </a:stretch>
        </p:blipFill>
        <p:spPr>
          <a:xfrm>
            <a:off x="219040" y="2963202"/>
            <a:ext cx="5406696" cy="1682747"/>
          </a:xfrm>
          <a:prstGeom prst="rect">
            <a:avLst/>
          </a:prstGeom>
        </p:spPr>
      </p:pic>
      <p:sp>
        <p:nvSpPr>
          <p:cNvPr id="15" name="文本框 14"/>
          <p:cNvSpPr txBox="1"/>
          <p:nvPr/>
        </p:nvSpPr>
        <p:spPr>
          <a:xfrm>
            <a:off x="90054" y="1925760"/>
            <a:ext cx="5941150" cy="307777"/>
          </a:xfrm>
          <a:prstGeom prst="rect">
            <a:avLst/>
          </a:prstGeom>
          <a:noFill/>
        </p:spPr>
        <p:txBody>
          <a:bodyPr wrap="square" rtlCol="0">
            <a:spAutoFit/>
          </a:bodyPr>
          <a:lstStyle/>
          <a:p>
            <a:r>
              <a:rPr lang="zh-CN" altLang="en-US" sz="1400" b="1" dirty="0" smtClean="0">
                <a:solidFill>
                  <a:schemeClr val="bg1"/>
                </a:solidFill>
                <a:latin typeface="Microsoft YaHei" panose="020B0503020204020204" pitchFamily="34" charset="-122"/>
                <a:ea typeface="Microsoft YaHei" panose="020B0503020204020204" pitchFamily="34" charset="-122"/>
              </a:rPr>
              <a:t>使用示例：使用</a:t>
            </a:r>
            <a:r>
              <a:rPr lang="en-US" altLang="zh-CN" sz="1400" b="1" dirty="0" err="1" smtClean="0">
                <a:solidFill>
                  <a:schemeClr val="bg1"/>
                </a:solidFill>
                <a:latin typeface="Microsoft YaHei" panose="020B0503020204020204" pitchFamily="34" charset="-122"/>
                <a:ea typeface="Microsoft YaHei" panose="020B0503020204020204" pitchFamily="34" charset="-122"/>
              </a:rPr>
              <a:t>gs_index_advise</a:t>
            </a:r>
            <a:r>
              <a:rPr lang="en-US" altLang="zh-CN" sz="1400" b="1" dirty="0" smtClean="0">
                <a:solidFill>
                  <a:schemeClr val="bg1"/>
                </a:solidFill>
                <a:latin typeface="Microsoft YaHei" panose="020B0503020204020204" pitchFamily="34" charset="-122"/>
                <a:ea typeface="Microsoft YaHei" panose="020B0503020204020204" pitchFamily="34" charset="-122"/>
              </a:rPr>
              <a:t>() </a:t>
            </a:r>
            <a:r>
              <a:rPr lang="zh-CN" altLang="en-US" sz="1400" b="1" dirty="0" smtClean="0">
                <a:solidFill>
                  <a:schemeClr val="bg1"/>
                </a:solidFill>
                <a:latin typeface="Microsoft YaHei" panose="020B0503020204020204" pitchFamily="34" charset="-122"/>
                <a:ea typeface="Microsoft YaHei" panose="020B0503020204020204" pitchFamily="34" charset="-122"/>
              </a:rPr>
              <a:t>推荐索引，性能提高</a:t>
            </a:r>
            <a:r>
              <a:rPr lang="en-US" altLang="zh-CN" sz="1400" b="1" dirty="0" smtClean="0">
                <a:solidFill>
                  <a:schemeClr val="bg1"/>
                </a:solidFill>
                <a:latin typeface="Microsoft YaHei" panose="020B0503020204020204" pitchFamily="34" charset="-122"/>
                <a:ea typeface="Microsoft YaHei" panose="020B0503020204020204" pitchFamily="34" charset="-122"/>
              </a:rPr>
              <a:t>10000</a:t>
            </a:r>
            <a:r>
              <a:rPr lang="zh-CN" altLang="en-US" sz="1400" b="1" dirty="0" smtClean="0">
                <a:solidFill>
                  <a:schemeClr val="bg1"/>
                </a:solidFill>
                <a:latin typeface="Microsoft YaHei" panose="020B0503020204020204" pitchFamily="34" charset="-122"/>
                <a:ea typeface="Microsoft YaHei" panose="020B0503020204020204" pitchFamily="34" charset="-122"/>
              </a:rPr>
              <a:t>倍！</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pic>
        <p:nvPicPr>
          <p:cNvPr id="16" name="图片 15"/>
          <p:cNvPicPr>
            <a:picLocks noChangeAspect="1"/>
          </p:cNvPicPr>
          <p:nvPr/>
        </p:nvPicPr>
        <p:blipFill>
          <a:blip r:embed="rId5"/>
          <a:stretch>
            <a:fillRect/>
          </a:stretch>
        </p:blipFill>
        <p:spPr>
          <a:xfrm>
            <a:off x="218513" y="2279569"/>
            <a:ext cx="5424641" cy="154223"/>
          </a:xfrm>
          <a:prstGeom prst="rect">
            <a:avLst/>
          </a:prstGeom>
        </p:spPr>
      </p:pic>
      <p:pic>
        <p:nvPicPr>
          <p:cNvPr id="17" name="图片 16"/>
          <p:cNvPicPr>
            <a:picLocks noChangeAspect="1"/>
          </p:cNvPicPr>
          <p:nvPr/>
        </p:nvPicPr>
        <p:blipFill>
          <a:blip r:embed="rId6"/>
          <a:stretch>
            <a:fillRect/>
          </a:stretch>
        </p:blipFill>
        <p:spPr>
          <a:xfrm>
            <a:off x="218513" y="2486422"/>
            <a:ext cx="1349030" cy="424149"/>
          </a:xfrm>
          <a:prstGeom prst="rect">
            <a:avLst/>
          </a:prstGeom>
        </p:spPr>
      </p:pic>
      <p:sp>
        <p:nvSpPr>
          <p:cNvPr id="18" name="文本框 17"/>
          <p:cNvSpPr txBox="1"/>
          <p:nvPr/>
        </p:nvSpPr>
        <p:spPr>
          <a:xfrm>
            <a:off x="1580290" y="2563362"/>
            <a:ext cx="4297999" cy="307777"/>
          </a:xfrm>
          <a:prstGeom prst="rect">
            <a:avLst/>
          </a:prstGeom>
          <a:noFill/>
        </p:spPr>
        <p:txBody>
          <a:bodyPr wrap="square" rtlCol="0">
            <a:spAutoFit/>
          </a:bodyPr>
          <a:lstStyle/>
          <a:p>
            <a:r>
              <a:rPr lang="zh-CN" altLang="en-US" sz="1400" b="1" dirty="0" smtClean="0">
                <a:solidFill>
                  <a:srgbClr val="C00000"/>
                </a:solidFill>
                <a:latin typeface="Gadugi" panose="020B0502040204020203" pitchFamily="34" charset="0"/>
              </a:rPr>
              <a:t>←</a:t>
            </a:r>
            <a:r>
              <a:rPr lang="zh-CN" altLang="en-US" sz="1400" dirty="0" smtClean="0"/>
              <a:t> </a:t>
            </a:r>
            <a:r>
              <a:rPr lang="zh-CN" altLang="en-US" sz="1400" dirty="0" smtClean="0">
                <a:solidFill>
                  <a:schemeClr val="bg1"/>
                </a:solidFill>
              </a:rPr>
              <a:t>建议在</a:t>
            </a:r>
            <a:r>
              <a:rPr lang="en-US" altLang="zh-CN" sz="1400" b="1" dirty="0" err="1" smtClean="0">
                <a:solidFill>
                  <a:schemeClr val="bg1"/>
                </a:solidFill>
              </a:rPr>
              <a:t>lineitem</a:t>
            </a:r>
            <a:r>
              <a:rPr lang="zh-CN" altLang="en-US" sz="1400" dirty="0" smtClean="0">
                <a:solidFill>
                  <a:schemeClr val="bg1"/>
                </a:solidFill>
              </a:rPr>
              <a:t>表的</a:t>
            </a:r>
            <a:r>
              <a:rPr lang="en-US" altLang="zh-CN" sz="1400" b="1" dirty="0" err="1" smtClean="0">
                <a:solidFill>
                  <a:schemeClr val="bg1"/>
                </a:solidFill>
              </a:rPr>
              <a:t>l_orderkey</a:t>
            </a:r>
            <a:r>
              <a:rPr lang="zh-CN" altLang="en-US" sz="1400" dirty="0" smtClean="0">
                <a:solidFill>
                  <a:schemeClr val="bg1"/>
                </a:solidFill>
              </a:rPr>
              <a:t>列上创建索引。</a:t>
            </a:r>
            <a:endParaRPr lang="zh-CN" altLang="en-US" sz="1400" dirty="0">
              <a:solidFill>
                <a:schemeClr val="bg1"/>
              </a:solidFill>
            </a:endParaRPr>
          </a:p>
        </p:txBody>
      </p:sp>
      <p:graphicFrame>
        <p:nvGraphicFramePr>
          <p:cNvPr id="19" name="表格 18"/>
          <p:cNvGraphicFramePr>
            <a:graphicFrameLocks noGrp="1"/>
          </p:cNvGraphicFramePr>
          <p:nvPr/>
        </p:nvGraphicFramePr>
        <p:xfrm>
          <a:off x="158081" y="5397422"/>
          <a:ext cx="3657600" cy="914400"/>
        </p:xfrm>
        <a:graphic>
          <a:graphicData uri="http://schemas.openxmlformats.org/drawingml/2006/table">
            <a:tbl>
              <a:tblPr firstRow="1" bandRow="1">
                <a:tableStyleId>{9D7B26C5-4107-4FEC-AEDC-1716B250A1EF}</a:tableStyleId>
              </a:tblPr>
              <a:tblGrid>
                <a:gridCol w="771617"/>
                <a:gridCol w="778173"/>
                <a:gridCol w="723028"/>
                <a:gridCol w="674009"/>
                <a:gridCol w="710773"/>
              </a:tblGrid>
              <a:tr h="219400">
                <a:tc>
                  <a:txBody>
                    <a:bodyPr/>
                    <a:lstStyle/>
                    <a:p>
                      <a:endParaRPr lang="zh-CN" altLang="en-US" sz="900" b="1" dirty="0">
                        <a:solidFill>
                          <a:schemeClr val="bg1"/>
                        </a:solidFill>
                      </a:endParaRPr>
                    </a:p>
                  </a:txBody>
                  <a:tcPr/>
                </a:tc>
                <a:tc>
                  <a:txBody>
                    <a:bodyPr/>
                    <a:lstStyle/>
                    <a:p>
                      <a:r>
                        <a:rPr lang="zh-CN" altLang="en-US" sz="900" b="1" dirty="0" smtClean="0">
                          <a:solidFill>
                            <a:schemeClr val="bg1"/>
                          </a:solidFill>
                        </a:rPr>
                        <a:t>无索引</a:t>
                      </a:r>
                      <a:endParaRPr lang="zh-CN" altLang="en-US" sz="900" b="1" dirty="0">
                        <a:solidFill>
                          <a:schemeClr val="bg1"/>
                        </a:solidFill>
                      </a:endParaRPr>
                    </a:p>
                  </a:txBody>
                  <a:tcPr/>
                </a:tc>
                <a:tc>
                  <a:txBody>
                    <a:bodyPr/>
                    <a:lstStyle/>
                    <a:p>
                      <a:r>
                        <a:rPr lang="zh-CN" altLang="en-US" sz="900" b="1" dirty="0" smtClean="0">
                          <a:solidFill>
                            <a:schemeClr val="bg1"/>
                          </a:solidFill>
                        </a:rPr>
                        <a:t>原索引</a:t>
                      </a:r>
                      <a:endParaRPr lang="zh-CN" altLang="en-US" sz="900" b="1" dirty="0">
                        <a:solidFill>
                          <a:schemeClr val="bg1"/>
                        </a:solidFill>
                      </a:endParaRPr>
                    </a:p>
                  </a:txBody>
                  <a:tcPr/>
                </a:tc>
                <a:tc>
                  <a:txBody>
                    <a:bodyPr/>
                    <a:lstStyle/>
                    <a:p>
                      <a:r>
                        <a:rPr lang="zh-CN" altLang="en-US" sz="900" b="1" dirty="0" smtClean="0">
                          <a:solidFill>
                            <a:schemeClr val="bg1"/>
                          </a:solidFill>
                        </a:rPr>
                        <a:t>算法一</a:t>
                      </a:r>
                      <a:endParaRPr lang="zh-CN" altLang="en-US" sz="900" b="1" dirty="0">
                        <a:solidFill>
                          <a:schemeClr val="bg1"/>
                        </a:solidFill>
                      </a:endParaRPr>
                    </a:p>
                  </a:txBody>
                  <a:tcPr/>
                </a:tc>
                <a:tc>
                  <a:txBody>
                    <a:bodyPr/>
                    <a:lstStyle/>
                    <a:p>
                      <a:r>
                        <a:rPr lang="zh-CN" altLang="en-US" sz="900" b="1" dirty="0" smtClean="0">
                          <a:solidFill>
                            <a:schemeClr val="bg1"/>
                          </a:solidFill>
                        </a:rPr>
                        <a:t>算法二</a:t>
                      </a:r>
                      <a:endParaRPr lang="zh-CN" altLang="en-US" sz="900" b="1" dirty="0">
                        <a:solidFill>
                          <a:schemeClr val="bg1"/>
                        </a:solidFill>
                      </a:endParaRPr>
                    </a:p>
                  </a:txBody>
                  <a:tcPr/>
                </a:tc>
              </a:tr>
              <a:tr h="219400">
                <a:tc>
                  <a:txBody>
                    <a:bodyPr/>
                    <a:lstStyle/>
                    <a:p>
                      <a:pPr algn="l"/>
                      <a:r>
                        <a:rPr lang="en-US" altLang="zh-CN" sz="700" dirty="0" err="1" smtClean="0">
                          <a:solidFill>
                            <a:schemeClr val="bg1"/>
                          </a:solidFill>
                          <a:latin typeface="Microsoft YaHei" panose="020B0503020204020204" pitchFamily="34" charset="-122"/>
                          <a:ea typeface="Microsoft YaHei" panose="020B0503020204020204" pitchFamily="34" charset="-122"/>
                        </a:rPr>
                        <a:t>tpmC</a:t>
                      </a:r>
                      <a:endParaRPr lang="zh-CN" altLang="en-US" sz="700" dirty="0">
                        <a:solidFill>
                          <a:schemeClr val="bg1"/>
                        </a:solidFill>
                        <a:latin typeface="Microsoft YaHei" panose="020B0503020204020204" pitchFamily="34" charset="-122"/>
                        <a:ea typeface="Microsoft YaHei" panose="020B0503020204020204" pitchFamily="34" charset="-122"/>
                      </a:endParaRPr>
                    </a:p>
                  </a:txBody>
                  <a:tcPr/>
                </a:tc>
                <a:tc>
                  <a:txBody>
                    <a:bodyPr/>
                    <a:lstStyle/>
                    <a:p>
                      <a:r>
                        <a:rPr lang="en-US" altLang="zh-CN" sz="900" dirty="0" smtClean="0">
                          <a:solidFill>
                            <a:schemeClr val="bg1"/>
                          </a:solidFill>
                        </a:rPr>
                        <a:t>3.22 </a:t>
                      </a:r>
                      <a:endParaRPr lang="en-US" altLang="zh-CN" sz="9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dirty="0" smtClean="0">
                          <a:solidFill>
                            <a:schemeClr val="bg1"/>
                          </a:solidFill>
                        </a:rPr>
                        <a:t>135.64</a:t>
                      </a:r>
                      <a:endParaRPr lang="zh-CN" altLang="en-US" sz="900" dirty="0">
                        <a:solidFill>
                          <a:schemeClr val="bg1"/>
                        </a:solidFill>
                      </a:endParaRPr>
                    </a:p>
                  </a:txBody>
                  <a:tcPr/>
                </a:tc>
                <a:tc>
                  <a:txBody>
                    <a:bodyPr/>
                    <a:lstStyle/>
                    <a:p>
                      <a:r>
                        <a:rPr lang="en-US" altLang="zh-CN" sz="900" dirty="0" smtClean="0">
                          <a:solidFill>
                            <a:schemeClr val="bg1"/>
                          </a:solidFill>
                        </a:rPr>
                        <a:t>134.27 </a:t>
                      </a:r>
                      <a:endParaRPr lang="en-US" altLang="zh-CN" sz="900" dirty="0" smtClean="0">
                        <a:solidFill>
                          <a:schemeClr val="bg1"/>
                        </a:solidFill>
                      </a:endParaRPr>
                    </a:p>
                  </a:txBody>
                  <a:tcPr/>
                </a:tc>
                <a:tc>
                  <a:txBody>
                    <a:bodyPr/>
                    <a:lstStyle/>
                    <a:p>
                      <a:r>
                        <a:rPr lang="en-US" altLang="zh-CN" sz="900" dirty="0" smtClean="0">
                          <a:solidFill>
                            <a:schemeClr val="bg1"/>
                          </a:solidFill>
                        </a:rPr>
                        <a:t>134.49 </a:t>
                      </a:r>
                      <a:endParaRPr lang="en-US" altLang="zh-CN" sz="900" dirty="0" smtClean="0">
                        <a:solidFill>
                          <a:schemeClr val="bg1"/>
                        </a:solidFill>
                      </a:endParaRPr>
                    </a:p>
                  </a:txBody>
                  <a:tcPr/>
                </a:tc>
              </a:tr>
              <a:tr h="219400">
                <a:tc>
                  <a:txBody>
                    <a:bodyPr/>
                    <a:lstStyle/>
                    <a:p>
                      <a:pPr algn="l"/>
                      <a:r>
                        <a:rPr lang="en-US" altLang="zh-CN" sz="700" dirty="0" err="1" smtClean="0">
                          <a:solidFill>
                            <a:schemeClr val="bg1"/>
                          </a:solidFill>
                          <a:latin typeface="Microsoft YaHei" panose="020B0503020204020204" pitchFamily="34" charset="-122"/>
                          <a:ea typeface="Microsoft YaHei" panose="020B0503020204020204" pitchFamily="34" charset="-122"/>
                        </a:rPr>
                        <a:t>tpmTOTAL</a:t>
                      </a:r>
                      <a:endParaRPr lang="zh-CN" altLang="en-US" sz="700" dirty="0">
                        <a:solidFill>
                          <a:schemeClr val="bg1"/>
                        </a:solidFill>
                        <a:latin typeface="Microsoft YaHei" panose="020B0503020204020204" pitchFamily="34" charset="-122"/>
                        <a:ea typeface="Microsoft YaHei" panose="020B0503020204020204" pitchFamily="34" charset="-122"/>
                      </a:endParaRPr>
                    </a:p>
                  </a:txBody>
                  <a:tcPr/>
                </a:tc>
                <a:tc>
                  <a:txBody>
                    <a:bodyPr/>
                    <a:lstStyle/>
                    <a:p>
                      <a:r>
                        <a:rPr lang="en-US" altLang="zh-CN" sz="900" dirty="0" smtClean="0">
                          <a:solidFill>
                            <a:schemeClr val="bg1"/>
                          </a:solidFill>
                        </a:rPr>
                        <a:t>8.06 </a:t>
                      </a:r>
                      <a:endParaRPr lang="en-US" altLang="zh-CN" sz="900" dirty="0" smtClean="0">
                        <a:solidFill>
                          <a:schemeClr val="bg1"/>
                        </a:solidFill>
                      </a:endParaRPr>
                    </a:p>
                  </a:txBody>
                  <a:tcPr/>
                </a:tc>
                <a:tc>
                  <a:txBody>
                    <a:bodyPr/>
                    <a:lstStyle/>
                    <a:p>
                      <a:r>
                        <a:rPr lang="en-US" altLang="zh-CN" sz="900" dirty="0" smtClean="0">
                          <a:solidFill>
                            <a:schemeClr val="bg1"/>
                          </a:solidFill>
                        </a:rPr>
                        <a:t>299.64 </a:t>
                      </a:r>
                      <a:endParaRPr lang="en-US" altLang="zh-CN" sz="900" dirty="0" smtClean="0">
                        <a:solidFill>
                          <a:schemeClr val="bg1"/>
                        </a:solidFill>
                      </a:endParaRPr>
                    </a:p>
                  </a:txBody>
                  <a:tcPr/>
                </a:tc>
                <a:tc>
                  <a:txBody>
                    <a:bodyPr/>
                    <a:lstStyle/>
                    <a:p>
                      <a:r>
                        <a:rPr lang="en-US" altLang="zh-CN" sz="900" dirty="0" smtClean="0">
                          <a:solidFill>
                            <a:schemeClr val="bg1"/>
                          </a:solidFill>
                        </a:rPr>
                        <a:t>299.24 </a:t>
                      </a:r>
                      <a:endParaRPr lang="en-US" altLang="zh-CN" sz="900" dirty="0" smtClean="0">
                        <a:solidFill>
                          <a:schemeClr val="bg1"/>
                        </a:solidFill>
                      </a:endParaRPr>
                    </a:p>
                  </a:txBody>
                  <a:tcPr/>
                </a:tc>
                <a:tc>
                  <a:txBody>
                    <a:bodyPr/>
                    <a:lstStyle/>
                    <a:p>
                      <a:r>
                        <a:rPr lang="en-US" altLang="zh-CN" sz="900" dirty="0" smtClean="0">
                          <a:solidFill>
                            <a:schemeClr val="bg1"/>
                          </a:solidFill>
                        </a:rPr>
                        <a:t>298.69 </a:t>
                      </a:r>
                      <a:endParaRPr lang="en-US" altLang="zh-CN" sz="900" dirty="0" smtClean="0">
                        <a:solidFill>
                          <a:schemeClr val="bg1"/>
                        </a:solidFill>
                      </a:endParaRPr>
                    </a:p>
                  </a:txBody>
                  <a:tcPr/>
                </a:tc>
              </a:tr>
              <a:tr h="219400">
                <a:tc>
                  <a:txBody>
                    <a:bodyPr/>
                    <a:lstStyle/>
                    <a:p>
                      <a:pPr algn="l" fontAlgn="ctr"/>
                      <a:r>
                        <a:rPr lang="en-US" sz="600" b="0" i="0" u="none" strike="noStrike" dirty="0">
                          <a:solidFill>
                            <a:schemeClr val="bg1"/>
                          </a:solidFill>
                          <a:effectLst/>
                          <a:latin typeface="Microsoft YaHei" panose="020B0503020204020204" pitchFamily="34" charset="-122"/>
                          <a:ea typeface="Microsoft YaHei" panose="020B0503020204020204" pitchFamily="34" charset="-122"/>
                        </a:rPr>
                        <a:t>Transaction Count</a:t>
                      </a:r>
                      <a:endParaRPr lang="en-US" sz="600" b="0" i="0" u="none" strike="noStrike" dirty="0">
                        <a:solidFill>
                          <a:schemeClr val="bg1"/>
                        </a:solidFill>
                        <a:effectLst/>
                        <a:latin typeface="Microsoft YaHei" panose="020B0503020204020204" pitchFamily="34" charset="-122"/>
                        <a:ea typeface="Microsoft YaHei" panose="020B0503020204020204" pitchFamily="34" charset="-122"/>
                      </a:endParaRPr>
                    </a:p>
                  </a:txBody>
                  <a:tcPr marL="9525" marR="9525" marT="9525" marB="0" anchor="ctr"/>
                </a:tc>
                <a:tc>
                  <a:txBody>
                    <a:bodyPr/>
                    <a:lstStyle/>
                    <a:p>
                      <a:r>
                        <a:rPr lang="en-US" altLang="zh-CN" sz="900" dirty="0" smtClean="0">
                          <a:solidFill>
                            <a:schemeClr val="bg1"/>
                          </a:solidFill>
                        </a:rPr>
                        <a:t>120.67 </a:t>
                      </a:r>
                      <a:endParaRPr lang="en-US" altLang="zh-CN" sz="900" dirty="0" smtClean="0">
                        <a:solidFill>
                          <a:schemeClr val="bg1"/>
                        </a:solidFill>
                      </a:endParaRPr>
                    </a:p>
                  </a:txBody>
                  <a:tcPr/>
                </a:tc>
                <a:tc>
                  <a:txBody>
                    <a:bodyPr/>
                    <a:lstStyle/>
                    <a:p>
                      <a:r>
                        <a:rPr lang="en-US" altLang="zh-CN" sz="900" dirty="0" smtClean="0">
                          <a:solidFill>
                            <a:schemeClr val="bg1"/>
                          </a:solidFill>
                        </a:rPr>
                        <a:t>4495.00 </a:t>
                      </a:r>
                      <a:endParaRPr lang="en-US" altLang="zh-CN" sz="900" dirty="0" smtClean="0">
                        <a:solidFill>
                          <a:schemeClr val="bg1"/>
                        </a:solidFill>
                      </a:endParaRPr>
                    </a:p>
                  </a:txBody>
                  <a:tcPr/>
                </a:tc>
                <a:tc>
                  <a:txBody>
                    <a:bodyPr/>
                    <a:lstStyle/>
                    <a:p>
                      <a:r>
                        <a:rPr lang="en-US" altLang="zh-CN" sz="900" dirty="0" smtClean="0">
                          <a:solidFill>
                            <a:schemeClr val="bg1"/>
                          </a:solidFill>
                        </a:rPr>
                        <a:t>4489.00 </a:t>
                      </a:r>
                      <a:endParaRPr lang="en-US" altLang="zh-CN" sz="900" dirty="0" smtClean="0">
                        <a:solidFill>
                          <a:schemeClr val="bg1"/>
                        </a:solidFill>
                      </a:endParaRPr>
                    </a:p>
                  </a:txBody>
                  <a:tcPr/>
                </a:tc>
                <a:tc>
                  <a:txBody>
                    <a:bodyPr/>
                    <a:lstStyle/>
                    <a:p>
                      <a:r>
                        <a:rPr lang="en-US" altLang="zh-CN" sz="900" dirty="0" smtClean="0">
                          <a:solidFill>
                            <a:schemeClr val="bg1"/>
                          </a:solidFill>
                        </a:rPr>
                        <a:t>4480.67 </a:t>
                      </a:r>
                      <a:endParaRPr lang="en-US" altLang="zh-CN" sz="900" dirty="0" smtClean="0">
                        <a:solidFill>
                          <a:schemeClr val="bg1"/>
                        </a:solidFill>
                      </a:endParaRPr>
                    </a:p>
                  </a:txBody>
                  <a:tcPr/>
                </a:tc>
              </a:tr>
            </a:tbl>
          </a:graphicData>
        </a:graphic>
      </p:graphicFrame>
      <p:sp>
        <p:nvSpPr>
          <p:cNvPr id="20" name="文本框 19"/>
          <p:cNvSpPr txBox="1"/>
          <p:nvPr/>
        </p:nvSpPr>
        <p:spPr>
          <a:xfrm>
            <a:off x="1715418" y="6407113"/>
            <a:ext cx="923925" cy="307777"/>
          </a:xfrm>
          <a:prstGeom prst="rect">
            <a:avLst/>
          </a:prstGeom>
          <a:noFill/>
        </p:spPr>
        <p:txBody>
          <a:bodyPr wrap="square" rtlCol="0">
            <a:spAutoFit/>
          </a:bodyPr>
          <a:lstStyle/>
          <a:p>
            <a:r>
              <a:rPr lang="en-US" altLang="zh-CN" sz="1400" b="1" dirty="0" smtClean="0">
                <a:solidFill>
                  <a:schemeClr val="bg1"/>
                </a:solidFill>
                <a:latin typeface="Microsoft YaHei" panose="020B0503020204020204" pitchFamily="34" charset="-122"/>
                <a:ea typeface="Microsoft YaHei" panose="020B0503020204020204" pitchFamily="34" charset="-122"/>
              </a:rPr>
              <a:t>TPC-C</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sp>
        <p:nvSpPr>
          <p:cNvPr id="21" name="文本框 20"/>
          <p:cNvSpPr txBox="1"/>
          <p:nvPr/>
        </p:nvSpPr>
        <p:spPr>
          <a:xfrm>
            <a:off x="5199679" y="6407113"/>
            <a:ext cx="923925" cy="307777"/>
          </a:xfrm>
          <a:prstGeom prst="rect">
            <a:avLst/>
          </a:prstGeom>
          <a:noFill/>
        </p:spPr>
        <p:txBody>
          <a:bodyPr wrap="square" rtlCol="0">
            <a:spAutoFit/>
          </a:bodyPr>
          <a:lstStyle/>
          <a:p>
            <a:r>
              <a:rPr lang="en-US" altLang="zh-CN" sz="1400" b="1" dirty="0" smtClean="0">
                <a:solidFill>
                  <a:schemeClr val="bg1"/>
                </a:solidFill>
              </a:rPr>
              <a:t>TPC-DS</a:t>
            </a:r>
            <a:endParaRPr lang="zh-CN" altLang="en-US" sz="1400" b="1"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DB4AI</a:t>
            </a:r>
            <a:endParaRPr lang="zh-CN" altLang="en-US" dirty="0"/>
          </a:p>
        </p:txBody>
      </p:sp>
      <p:pic>
        <p:nvPicPr>
          <p:cNvPr id="2" name="图片 1"/>
          <p:cNvPicPr>
            <a:picLocks noChangeAspect="1"/>
          </p:cNvPicPr>
          <p:nvPr/>
        </p:nvPicPr>
        <p:blipFill>
          <a:blip r:embed="rId1"/>
          <a:stretch>
            <a:fillRect/>
          </a:stretch>
        </p:blipFill>
        <p:spPr>
          <a:xfrm>
            <a:off x="1091954" y="1267510"/>
            <a:ext cx="3844169" cy="4580286"/>
          </a:xfrm>
          <a:prstGeom prst="rect">
            <a:avLst/>
          </a:prstGeom>
        </p:spPr>
      </p:pic>
      <p:sp>
        <p:nvSpPr>
          <p:cNvPr id="56" name="文本框 55"/>
          <p:cNvSpPr txBox="1"/>
          <p:nvPr/>
        </p:nvSpPr>
        <p:spPr>
          <a:xfrm>
            <a:off x="5509426" y="1267510"/>
            <a:ext cx="6075933" cy="4739759"/>
          </a:xfrm>
          <a:prstGeom prst="rect">
            <a:avLst/>
          </a:prstGeom>
          <a:noFill/>
        </p:spPr>
        <p:txBody>
          <a:bodyPr wrap="square" lIns="0" tIns="0" rIns="0" bIns="0" rtlCol="0">
            <a:spAutoFit/>
          </a:bodyPr>
          <a:lstStyle/>
          <a:p>
            <a:pPr marL="285750" indent="-285750">
              <a:lnSpc>
                <a:spcPct val="150000"/>
              </a:lnSpc>
              <a:spcAft>
                <a:spcPts val="0"/>
              </a:spcAft>
              <a:buFont typeface="Arial" panose="020B0604020202020204" pitchFamily="34" charset="0"/>
              <a:buChar char="•"/>
            </a:pPr>
            <a:r>
              <a:rPr lang="zh-CN" altLang="zh-CN" sz="1400" b="1" dirty="0">
                <a:solidFill>
                  <a:schemeClr val="bg1"/>
                </a:solidFill>
                <a:latin typeface="Times New Roman" panose="02020603050405020304" pitchFamily="18" charset="0"/>
                <a:ea typeface="Microsoft YaHei" panose="020B0503020204020204" pitchFamily="34" charset="-122"/>
              </a:rPr>
              <a:t>用户接口层</a:t>
            </a:r>
            <a:r>
              <a:rPr lang="zh-CN" altLang="zh-CN" sz="1400" dirty="0">
                <a:solidFill>
                  <a:schemeClr val="bg1"/>
                </a:solidFill>
                <a:latin typeface="Times New Roman" panose="02020603050405020304" pitchFamily="18" charset="0"/>
                <a:ea typeface="Microsoft YaHei" panose="020B0503020204020204" pitchFamily="34" charset="-122"/>
              </a:rPr>
              <a:t>： 实现</a:t>
            </a:r>
            <a:r>
              <a:rPr lang="en-US" altLang="zh-CN" sz="1400" dirty="0">
                <a:solidFill>
                  <a:schemeClr val="bg1"/>
                </a:solidFill>
                <a:latin typeface="Times New Roman" panose="02020603050405020304" pitchFamily="18" charset="0"/>
                <a:ea typeface="Microsoft YaHei" panose="020B0503020204020204" pitchFamily="34" charset="-122"/>
              </a:rPr>
              <a:t>SQL-like </a:t>
            </a:r>
            <a:r>
              <a:rPr lang="zh-CN" altLang="zh-CN" sz="1400" dirty="0">
                <a:solidFill>
                  <a:schemeClr val="bg1"/>
                </a:solidFill>
                <a:latin typeface="Times New Roman" panose="02020603050405020304" pitchFamily="18" charset="0"/>
                <a:ea typeface="Microsoft YaHei" panose="020B0503020204020204" pitchFamily="34" charset="-122"/>
              </a:rPr>
              <a:t>语法，</a:t>
            </a:r>
            <a:r>
              <a:rPr lang="zh-CN" altLang="zh-CN" sz="1400" dirty="0" smtClean="0">
                <a:solidFill>
                  <a:schemeClr val="bg1"/>
                </a:solidFill>
                <a:latin typeface="Times New Roman" panose="02020603050405020304" pitchFamily="18" charset="0"/>
                <a:ea typeface="Microsoft YaHei" panose="020B0503020204020204" pitchFamily="34" charset="-122"/>
              </a:rPr>
              <a:t>提供</a:t>
            </a:r>
            <a:r>
              <a:rPr lang="en-US" altLang="zh-CN" sz="1400" dirty="0" smtClean="0">
                <a:solidFill>
                  <a:schemeClr val="bg1"/>
                </a:solidFill>
                <a:latin typeface="Times New Roman" panose="02020603050405020304" pitchFamily="18" charset="0"/>
                <a:ea typeface="Microsoft YaHei" panose="020B0503020204020204" pitchFamily="34" charset="-122"/>
              </a:rPr>
              <a:t>PREDICT</a:t>
            </a:r>
            <a:r>
              <a:rPr lang="zh-CN" altLang="zh-CN" sz="1400" dirty="0">
                <a:solidFill>
                  <a:schemeClr val="bg1"/>
                </a:solidFill>
                <a:latin typeface="Times New Roman" panose="02020603050405020304" pitchFamily="18" charset="0"/>
                <a:ea typeface="Microsoft YaHei" panose="020B0503020204020204" pitchFamily="34" charset="-122"/>
              </a:rPr>
              <a:t>、</a:t>
            </a:r>
            <a:r>
              <a:rPr lang="en-US" altLang="zh-CN" sz="1400" dirty="0">
                <a:solidFill>
                  <a:schemeClr val="bg1"/>
                </a:solidFill>
                <a:latin typeface="Times New Roman" panose="02020603050405020304" pitchFamily="18" charset="0"/>
                <a:ea typeface="Microsoft YaHei" panose="020B0503020204020204" pitchFamily="34" charset="-122"/>
              </a:rPr>
              <a:t>MODEL</a:t>
            </a:r>
            <a:r>
              <a:rPr lang="zh-CN" altLang="zh-CN" sz="1400" dirty="0">
                <a:solidFill>
                  <a:schemeClr val="bg1"/>
                </a:solidFill>
                <a:latin typeface="Times New Roman" panose="02020603050405020304" pitchFamily="18" charset="0"/>
                <a:ea typeface="Microsoft YaHei" panose="020B0503020204020204" pitchFamily="34" charset="-122"/>
              </a:rPr>
              <a:t>等关键字，支持模型的训练、预测以及管理等；</a:t>
            </a:r>
            <a:endParaRPr lang="zh-CN" altLang="zh-CN" sz="1400" dirty="0">
              <a:solidFill>
                <a:schemeClr val="bg1"/>
              </a:solidFill>
              <a:latin typeface="Times New Roman" panose="02020603050405020304" pitchFamily="18" charset="0"/>
              <a:ea typeface="SimSun" panose="02010600030101010101" pitchFamily="2" charset="-122"/>
            </a:endParaRPr>
          </a:p>
          <a:p>
            <a:pPr marL="285750" indent="-285750">
              <a:lnSpc>
                <a:spcPct val="150000"/>
              </a:lnSpc>
              <a:spcAft>
                <a:spcPts val="0"/>
              </a:spcAft>
              <a:buFont typeface="Arial" panose="020B0604020202020204" pitchFamily="34" charset="0"/>
              <a:buChar char="•"/>
            </a:pPr>
            <a:r>
              <a:rPr lang="zh-CN" altLang="zh-CN" sz="1400" b="1" dirty="0">
                <a:solidFill>
                  <a:schemeClr val="bg1"/>
                </a:solidFill>
                <a:latin typeface="Times New Roman" panose="02020603050405020304" pitchFamily="18" charset="0"/>
                <a:ea typeface="Microsoft YaHei" panose="020B0503020204020204" pitchFamily="34" charset="-122"/>
              </a:rPr>
              <a:t>语句优化层</a:t>
            </a:r>
            <a:r>
              <a:rPr lang="zh-CN" altLang="zh-CN" sz="1400" dirty="0">
                <a:solidFill>
                  <a:schemeClr val="bg1"/>
                </a:solidFill>
                <a:latin typeface="Times New Roman" panose="02020603050405020304" pitchFamily="18" charset="0"/>
                <a:ea typeface="Microsoft YaHei" panose="020B0503020204020204" pitchFamily="34" charset="-122"/>
              </a:rPr>
              <a:t>：实现业内首创的原生</a:t>
            </a:r>
            <a:r>
              <a:rPr lang="en-US" altLang="zh-CN" sz="1400" dirty="0">
                <a:solidFill>
                  <a:schemeClr val="bg1"/>
                </a:solidFill>
                <a:latin typeface="Times New Roman" panose="02020603050405020304" pitchFamily="18" charset="0"/>
                <a:ea typeface="Microsoft YaHei" panose="020B0503020204020204" pitchFamily="34" charset="-122"/>
              </a:rPr>
              <a:t>AI</a:t>
            </a:r>
            <a:r>
              <a:rPr lang="zh-CN" altLang="zh-CN" sz="1400" dirty="0">
                <a:solidFill>
                  <a:schemeClr val="bg1"/>
                </a:solidFill>
                <a:latin typeface="Times New Roman" panose="02020603050405020304" pitchFamily="18" charset="0"/>
                <a:ea typeface="Microsoft YaHei" panose="020B0503020204020204" pitchFamily="34" charset="-122"/>
              </a:rPr>
              <a:t>算子，优化器生成包含原生</a:t>
            </a:r>
            <a:r>
              <a:rPr lang="en-US" altLang="zh-CN" sz="1400" dirty="0">
                <a:solidFill>
                  <a:schemeClr val="bg1"/>
                </a:solidFill>
                <a:latin typeface="Times New Roman" panose="02020603050405020304" pitchFamily="18" charset="0"/>
                <a:ea typeface="Microsoft YaHei" panose="020B0503020204020204" pitchFamily="34" charset="-122"/>
              </a:rPr>
              <a:t>AI</a:t>
            </a:r>
            <a:r>
              <a:rPr lang="zh-CN" altLang="zh-CN" sz="1400" dirty="0">
                <a:solidFill>
                  <a:schemeClr val="bg1"/>
                </a:solidFill>
                <a:latin typeface="Times New Roman" panose="02020603050405020304" pitchFamily="18" charset="0"/>
                <a:ea typeface="Microsoft YaHei" panose="020B0503020204020204" pitchFamily="34" charset="-122"/>
              </a:rPr>
              <a:t>算子的执行计划；实现代价估计，支持通过</a:t>
            </a:r>
            <a:r>
              <a:rPr lang="en-US" altLang="zh-CN" sz="1400" dirty="0">
                <a:solidFill>
                  <a:schemeClr val="bg1"/>
                </a:solidFill>
                <a:latin typeface="Times New Roman" panose="02020603050405020304" pitchFamily="18" charset="0"/>
                <a:ea typeface="Microsoft YaHei" panose="020B0503020204020204" pitchFamily="34" charset="-122"/>
              </a:rPr>
              <a:t>EXPLAIN</a:t>
            </a:r>
            <a:r>
              <a:rPr lang="zh-CN" altLang="zh-CN" sz="1400" dirty="0">
                <a:solidFill>
                  <a:schemeClr val="bg1"/>
                </a:solidFill>
                <a:latin typeface="Times New Roman" panose="02020603050405020304" pitchFamily="18" charset="0"/>
                <a:ea typeface="Microsoft YaHei" panose="020B0503020204020204" pitchFamily="34" charset="-122"/>
              </a:rPr>
              <a:t>语句查看详细的执行开销，并提供可能的路径选择能力</a:t>
            </a:r>
            <a:r>
              <a:rPr lang="zh-CN" altLang="en-US" sz="1400" dirty="0">
                <a:solidFill>
                  <a:schemeClr val="bg1"/>
                </a:solidFill>
                <a:latin typeface="Times New Roman" panose="02020603050405020304" pitchFamily="18" charset="0"/>
                <a:ea typeface="Microsoft YaHei" panose="020B0503020204020204" pitchFamily="34" charset="-122"/>
              </a:rPr>
              <a:t>（</a:t>
            </a:r>
            <a:r>
              <a:rPr lang="en-US" altLang="zh-CN" sz="1400" dirty="0" err="1">
                <a:solidFill>
                  <a:schemeClr val="bg1"/>
                </a:solidFill>
                <a:latin typeface="Times New Roman" panose="02020603050405020304" pitchFamily="18" charset="0"/>
                <a:ea typeface="Microsoft YaHei" panose="020B0503020204020204" pitchFamily="34" charset="-122"/>
              </a:rPr>
              <a:t>ShuffleScan</a:t>
            </a:r>
            <a:r>
              <a:rPr lang="en-US" altLang="zh-CN" sz="1400" dirty="0">
                <a:solidFill>
                  <a:schemeClr val="bg1"/>
                </a:solidFill>
                <a:latin typeface="Times New Roman" panose="02020603050405020304" pitchFamily="18" charset="0"/>
                <a:ea typeface="Microsoft YaHei" panose="020B0503020204020204" pitchFamily="34" charset="-122"/>
              </a:rPr>
              <a:t> </a:t>
            </a:r>
            <a:r>
              <a:rPr lang="zh-CN" altLang="en-US" sz="1400" dirty="0">
                <a:solidFill>
                  <a:schemeClr val="bg1"/>
                </a:solidFill>
                <a:latin typeface="Times New Roman" panose="02020603050405020304" pitchFamily="18" charset="0"/>
                <a:ea typeface="Microsoft YaHei" panose="020B0503020204020204" pitchFamily="34" charset="-122"/>
              </a:rPr>
              <a:t>下推）</a:t>
            </a:r>
            <a:r>
              <a:rPr lang="zh-CN" altLang="zh-CN" sz="1400" dirty="0">
                <a:solidFill>
                  <a:schemeClr val="bg1"/>
                </a:solidFill>
                <a:latin typeface="Times New Roman" panose="02020603050405020304" pitchFamily="18" charset="0"/>
                <a:ea typeface="Microsoft YaHei" panose="020B0503020204020204" pitchFamily="34" charset="-122"/>
              </a:rPr>
              <a:t>。</a:t>
            </a:r>
            <a:endParaRPr lang="zh-CN" altLang="zh-CN" sz="1400" dirty="0">
              <a:solidFill>
                <a:schemeClr val="bg1"/>
              </a:solidFill>
              <a:latin typeface="Times New Roman" panose="02020603050405020304" pitchFamily="18" charset="0"/>
              <a:ea typeface="SimSun" panose="02010600030101010101" pitchFamily="2" charset="-122"/>
            </a:endParaRPr>
          </a:p>
          <a:p>
            <a:pPr marL="285750" indent="-285750">
              <a:lnSpc>
                <a:spcPct val="150000"/>
              </a:lnSpc>
              <a:spcAft>
                <a:spcPts val="0"/>
              </a:spcAft>
              <a:buFont typeface="Arial" panose="020B0604020202020204" pitchFamily="34" charset="0"/>
              <a:buChar char="•"/>
            </a:pPr>
            <a:r>
              <a:rPr lang="en-US" altLang="zh-CN" sz="1400" b="1" dirty="0">
                <a:solidFill>
                  <a:schemeClr val="bg1"/>
                </a:solidFill>
                <a:latin typeface="Microsoft YaHei" panose="020B0503020204020204" pitchFamily="34" charset="-122"/>
                <a:ea typeface="SimSun" panose="02010600030101010101" pitchFamily="2" charset="-122"/>
              </a:rPr>
              <a:t>AI</a:t>
            </a:r>
            <a:r>
              <a:rPr lang="zh-CN" altLang="zh-CN" sz="1400" b="1" dirty="0">
                <a:solidFill>
                  <a:schemeClr val="bg1"/>
                </a:solidFill>
                <a:latin typeface="Times New Roman" panose="02020603050405020304" pitchFamily="18" charset="0"/>
                <a:ea typeface="Microsoft YaHei" panose="020B0503020204020204" pitchFamily="34" charset="-122"/>
              </a:rPr>
              <a:t>全流程管理</a:t>
            </a:r>
            <a:r>
              <a:rPr lang="zh-CN" altLang="zh-CN" sz="1400" dirty="0">
                <a:solidFill>
                  <a:schemeClr val="bg1"/>
                </a:solidFill>
                <a:latin typeface="Times New Roman" panose="02020603050405020304" pitchFamily="18" charset="0"/>
                <a:ea typeface="Microsoft YaHei" panose="020B0503020204020204" pitchFamily="34" charset="-122"/>
              </a:rPr>
              <a:t>：支持对模型的管理、评估，支持模型的定期、定点更新与</a:t>
            </a:r>
            <a:r>
              <a:rPr lang="en-US" altLang="zh-CN" sz="1400" dirty="0">
                <a:solidFill>
                  <a:schemeClr val="bg1"/>
                </a:solidFill>
                <a:latin typeface="Times New Roman" panose="02020603050405020304" pitchFamily="18" charset="0"/>
                <a:ea typeface="Microsoft YaHei" panose="020B0503020204020204" pitchFamily="34" charset="-122"/>
              </a:rPr>
              <a:t>fine-tune</a:t>
            </a:r>
            <a:r>
              <a:rPr lang="zh-CN" altLang="zh-CN" sz="1400" dirty="0">
                <a:solidFill>
                  <a:schemeClr val="bg1"/>
                </a:solidFill>
                <a:latin typeface="Times New Roman" panose="02020603050405020304" pitchFamily="18" charset="0"/>
                <a:ea typeface="Microsoft YaHei" panose="020B0503020204020204" pitchFamily="34" charset="-122"/>
              </a:rPr>
              <a:t>等；支持</a:t>
            </a:r>
            <a:r>
              <a:rPr lang="en-US" altLang="zh-CN" sz="1400" dirty="0" err="1">
                <a:solidFill>
                  <a:schemeClr val="bg1"/>
                </a:solidFill>
                <a:latin typeface="Times New Roman" panose="02020603050405020304" pitchFamily="18" charset="0"/>
                <a:ea typeface="Microsoft YaHei" panose="020B0503020204020204" pitchFamily="34" charset="-122"/>
              </a:rPr>
              <a:t>AutoML</a:t>
            </a:r>
            <a:r>
              <a:rPr lang="zh-CN" altLang="zh-CN" sz="1400" dirty="0">
                <a:solidFill>
                  <a:schemeClr val="bg1"/>
                </a:solidFill>
                <a:latin typeface="Times New Roman" panose="02020603050405020304" pitchFamily="18" charset="0"/>
                <a:ea typeface="Microsoft YaHei" panose="020B0503020204020204" pitchFamily="34" charset="-122"/>
              </a:rPr>
              <a:t>能力，具有超参数调优（</a:t>
            </a:r>
            <a:r>
              <a:rPr lang="en-US" altLang="zh-CN" sz="1400" dirty="0">
                <a:solidFill>
                  <a:schemeClr val="bg1"/>
                </a:solidFill>
                <a:latin typeface="Times New Roman" panose="02020603050405020304" pitchFamily="18" charset="0"/>
                <a:ea typeface="Microsoft YaHei" panose="020B0503020204020204" pitchFamily="34" charset="-122"/>
              </a:rPr>
              <a:t>Hyper Parameter Optimization, HPO</a:t>
            </a:r>
            <a:r>
              <a:rPr lang="zh-CN" altLang="zh-CN" sz="1400" dirty="0">
                <a:solidFill>
                  <a:schemeClr val="bg1"/>
                </a:solidFill>
                <a:latin typeface="Times New Roman" panose="02020603050405020304" pitchFamily="18" charset="0"/>
                <a:ea typeface="Microsoft YaHei" panose="020B0503020204020204" pitchFamily="34" charset="-122"/>
              </a:rPr>
              <a:t>）能力；具备特征选择、特征处理、与数据清洗能力。</a:t>
            </a:r>
            <a:endParaRPr lang="zh-CN" altLang="zh-CN" sz="1400" dirty="0">
              <a:solidFill>
                <a:schemeClr val="bg1"/>
              </a:solidFill>
              <a:latin typeface="Times New Roman" panose="02020603050405020304" pitchFamily="18" charset="0"/>
              <a:ea typeface="SimSun" panose="02010600030101010101" pitchFamily="2" charset="-122"/>
            </a:endParaRPr>
          </a:p>
          <a:p>
            <a:pPr marL="285750" indent="-285750">
              <a:lnSpc>
                <a:spcPct val="150000"/>
              </a:lnSpc>
              <a:spcAft>
                <a:spcPts val="0"/>
              </a:spcAft>
              <a:buFont typeface="Arial" panose="020B0604020202020204" pitchFamily="34" charset="0"/>
              <a:buChar char="•"/>
            </a:pPr>
            <a:r>
              <a:rPr lang="en-US" altLang="zh-CN" sz="1400" b="1" dirty="0">
                <a:solidFill>
                  <a:schemeClr val="bg1"/>
                </a:solidFill>
                <a:latin typeface="Microsoft YaHei" panose="020B0503020204020204" pitchFamily="34" charset="-122"/>
                <a:ea typeface="SimSun" panose="02010600030101010101" pitchFamily="2" charset="-122"/>
              </a:rPr>
              <a:t>AI</a:t>
            </a:r>
            <a:r>
              <a:rPr lang="zh-CN" altLang="zh-CN" sz="1400" b="1" dirty="0">
                <a:solidFill>
                  <a:schemeClr val="bg1"/>
                </a:solidFill>
                <a:latin typeface="Times New Roman" panose="02020603050405020304" pitchFamily="18" charset="0"/>
                <a:ea typeface="Microsoft YaHei" panose="020B0503020204020204" pitchFamily="34" charset="-122"/>
              </a:rPr>
              <a:t>执行器</a:t>
            </a:r>
            <a:r>
              <a:rPr lang="zh-CN" altLang="zh-CN" sz="1400" dirty="0">
                <a:solidFill>
                  <a:schemeClr val="bg1"/>
                </a:solidFill>
                <a:latin typeface="Times New Roman" panose="02020603050405020304" pitchFamily="18" charset="0"/>
                <a:ea typeface="Microsoft YaHei" panose="020B0503020204020204" pitchFamily="34" charset="-122"/>
              </a:rPr>
              <a:t>：负责执行</a:t>
            </a:r>
            <a:r>
              <a:rPr lang="en-US" altLang="zh-CN" sz="1400" dirty="0">
                <a:solidFill>
                  <a:schemeClr val="bg1"/>
                </a:solidFill>
                <a:latin typeface="Times New Roman" panose="02020603050405020304" pitchFamily="18" charset="0"/>
                <a:ea typeface="Microsoft YaHei" panose="020B0503020204020204" pitchFamily="34" charset="-122"/>
              </a:rPr>
              <a:t>AI</a:t>
            </a:r>
            <a:r>
              <a:rPr lang="zh-CN" altLang="zh-CN" sz="1400" dirty="0">
                <a:solidFill>
                  <a:schemeClr val="bg1"/>
                </a:solidFill>
                <a:latin typeface="Times New Roman" panose="02020603050405020304" pitchFamily="18" charset="0"/>
                <a:ea typeface="Microsoft YaHei" panose="020B0503020204020204" pitchFamily="34" charset="-122"/>
              </a:rPr>
              <a:t>执行计划，支持算法的并行执行。</a:t>
            </a:r>
            <a:endParaRPr lang="zh-CN" altLang="zh-CN" sz="1400" dirty="0">
              <a:solidFill>
                <a:schemeClr val="bg1"/>
              </a:solidFill>
              <a:latin typeface="Times New Roman" panose="02020603050405020304" pitchFamily="18" charset="0"/>
              <a:ea typeface="SimSun" panose="02010600030101010101" pitchFamily="2" charset="-122"/>
            </a:endParaRPr>
          </a:p>
          <a:p>
            <a:pPr marL="285750" indent="-285750">
              <a:lnSpc>
                <a:spcPct val="150000"/>
              </a:lnSpc>
              <a:spcAft>
                <a:spcPts val="0"/>
              </a:spcAft>
              <a:buFont typeface="Arial" panose="020B0604020202020204" pitchFamily="34" charset="0"/>
              <a:buChar char="•"/>
            </a:pPr>
            <a:r>
              <a:rPr lang="zh-CN" altLang="zh-CN" sz="1400" b="1" dirty="0">
                <a:solidFill>
                  <a:schemeClr val="bg1"/>
                </a:solidFill>
                <a:latin typeface="Times New Roman" panose="02020603050405020304" pitchFamily="18" charset="0"/>
                <a:ea typeface="Microsoft YaHei" panose="020B0503020204020204" pitchFamily="34" charset="-122"/>
              </a:rPr>
              <a:t>存储层</a:t>
            </a:r>
            <a:r>
              <a:rPr lang="zh-CN" altLang="zh-CN" sz="1400" dirty="0">
                <a:solidFill>
                  <a:schemeClr val="bg1"/>
                </a:solidFill>
                <a:latin typeface="Times New Roman" panose="02020603050405020304" pitchFamily="18" charset="0"/>
                <a:ea typeface="Microsoft YaHei" panose="020B0503020204020204" pitchFamily="34" charset="-122"/>
              </a:rPr>
              <a:t>：支持为数据创建快照并进行管理，负责模型文件的存储与组织。</a:t>
            </a:r>
            <a:endParaRPr lang="zh-CN" altLang="zh-CN" sz="1400" dirty="0">
              <a:solidFill>
                <a:schemeClr val="bg1"/>
              </a:solidFill>
              <a:latin typeface="Times New Roman" panose="02020603050405020304" pitchFamily="18" charset="0"/>
              <a:ea typeface="SimSun" panose="02010600030101010101" pitchFamily="2" charset="-122"/>
            </a:endParaRPr>
          </a:p>
          <a:p>
            <a:pPr marL="285750" indent="-285750">
              <a:lnSpc>
                <a:spcPct val="150000"/>
              </a:lnSpc>
              <a:spcAft>
                <a:spcPts val="0"/>
              </a:spcAft>
              <a:buFont typeface="Arial" panose="020B0604020202020204" pitchFamily="34" charset="0"/>
              <a:buChar char="•"/>
            </a:pPr>
            <a:r>
              <a:rPr lang="zh-CN" altLang="zh-CN" sz="1400" b="1" dirty="0">
                <a:solidFill>
                  <a:schemeClr val="bg1"/>
                </a:solidFill>
                <a:latin typeface="Times New Roman" panose="02020603050405020304" pitchFamily="18" charset="0"/>
                <a:ea typeface="Microsoft YaHei" panose="020B0503020204020204" pitchFamily="34" charset="-122"/>
              </a:rPr>
              <a:t>异构计算能力</a:t>
            </a:r>
            <a:r>
              <a:rPr lang="zh-CN" altLang="zh-CN" sz="1400" dirty="0">
                <a:solidFill>
                  <a:schemeClr val="bg1"/>
                </a:solidFill>
                <a:latin typeface="Times New Roman" panose="02020603050405020304" pitchFamily="18" charset="0"/>
                <a:ea typeface="Microsoft YaHei" panose="020B0503020204020204" pitchFamily="34" charset="-122"/>
              </a:rPr>
              <a:t>：支持多种计算平台，包括</a:t>
            </a:r>
            <a:r>
              <a:rPr lang="en-US" altLang="zh-CN" sz="1400" dirty="0">
                <a:solidFill>
                  <a:schemeClr val="bg1"/>
                </a:solidFill>
                <a:latin typeface="Times New Roman" panose="02020603050405020304" pitchFamily="18" charset="0"/>
                <a:ea typeface="Microsoft YaHei" panose="020B0503020204020204" pitchFamily="34" charset="-122"/>
              </a:rPr>
              <a:t>X86</a:t>
            </a:r>
            <a:r>
              <a:rPr lang="zh-CN" altLang="zh-CN" sz="1400" dirty="0">
                <a:solidFill>
                  <a:schemeClr val="bg1"/>
                </a:solidFill>
                <a:latin typeface="Times New Roman" panose="02020603050405020304" pitchFamily="18" charset="0"/>
                <a:ea typeface="Microsoft YaHei" panose="020B0503020204020204" pitchFamily="34" charset="-122"/>
              </a:rPr>
              <a:t>架构、</a:t>
            </a:r>
            <a:r>
              <a:rPr lang="en-US" altLang="zh-CN" sz="1400" dirty="0">
                <a:solidFill>
                  <a:schemeClr val="bg1"/>
                </a:solidFill>
                <a:latin typeface="Times New Roman" panose="02020603050405020304" pitchFamily="18" charset="0"/>
                <a:ea typeface="Microsoft YaHei" panose="020B0503020204020204" pitchFamily="34" charset="-122"/>
              </a:rPr>
              <a:t>ARM</a:t>
            </a:r>
            <a:r>
              <a:rPr lang="zh-CN" altLang="zh-CN" sz="1400" dirty="0">
                <a:solidFill>
                  <a:schemeClr val="bg1"/>
                </a:solidFill>
                <a:latin typeface="Times New Roman" panose="02020603050405020304" pitchFamily="18" charset="0"/>
                <a:ea typeface="Microsoft YaHei" panose="020B0503020204020204" pitchFamily="34" charset="-122"/>
              </a:rPr>
              <a:t>架构、以及具备</a:t>
            </a:r>
            <a:r>
              <a:rPr lang="en-US" altLang="zh-CN" sz="1400" dirty="0">
                <a:solidFill>
                  <a:schemeClr val="bg1"/>
                </a:solidFill>
                <a:latin typeface="Times New Roman" panose="02020603050405020304" pitchFamily="18" charset="0"/>
                <a:ea typeface="Microsoft YaHei" panose="020B0503020204020204" pitchFamily="34" charset="-122"/>
              </a:rPr>
              <a:t>GPU</a:t>
            </a:r>
            <a:r>
              <a:rPr lang="zh-CN" altLang="zh-CN" sz="1400" dirty="0">
                <a:solidFill>
                  <a:schemeClr val="bg1"/>
                </a:solidFill>
                <a:latin typeface="Times New Roman" panose="02020603050405020304" pitchFamily="18" charset="0"/>
                <a:ea typeface="Microsoft YaHei" panose="020B0503020204020204" pitchFamily="34" charset="-122"/>
              </a:rPr>
              <a:t>的环境。</a:t>
            </a:r>
            <a:endParaRPr lang="en-US" altLang="zh-CN" sz="1400" dirty="0">
              <a:solidFill>
                <a:schemeClr val="bg1"/>
              </a:solidFill>
              <a:latin typeface="Times New Roman" panose="02020603050405020304" pitchFamily="18" charset="0"/>
              <a:ea typeface="Microsoft YaHei" panose="020B0503020204020204" pitchFamily="34" charset="-122"/>
            </a:endParaRPr>
          </a:p>
          <a:p>
            <a:pPr marL="285750" indent="-285750">
              <a:lnSpc>
                <a:spcPct val="150000"/>
              </a:lnSpc>
              <a:spcAft>
                <a:spcPts val="0"/>
              </a:spcAft>
              <a:buFont typeface="Arial" panose="020B0604020202020204" pitchFamily="34" charset="0"/>
              <a:buChar char="•"/>
            </a:pPr>
            <a:r>
              <a:rPr lang="en-US" altLang="zh-CN" sz="1400" b="1" dirty="0">
                <a:solidFill>
                  <a:schemeClr val="bg1"/>
                </a:solidFill>
                <a:latin typeface="Times New Roman" panose="02020603050405020304" pitchFamily="18" charset="0"/>
                <a:ea typeface="Microsoft YaHei" panose="020B0503020204020204" pitchFamily="34" charset="-122"/>
              </a:rPr>
              <a:t>AI</a:t>
            </a:r>
            <a:r>
              <a:rPr lang="zh-CN" altLang="en-US" sz="1400" b="1" dirty="0">
                <a:solidFill>
                  <a:schemeClr val="bg1"/>
                </a:solidFill>
                <a:latin typeface="Times New Roman" panose="02020603050405020304" pitchFamily="18" charset="0"/>
                <a:ea typeface="Microsoft YaHei" panose="020B0503020204020204" pitchFamily="34" charset="-122"/>
              </a:rPr>
              <a:t>底座</a:t>
            </a:r>
            <a:r>
              <a:rPr lang="zh-CN" altLang="en-US" sz="1400" dirty="0">
                <a:solidFill>
                  <a:schemeClr val="bg1"/>
                </a:solidFill>
                <a:latin typeface="Times New Roman" panose="02020603050405020304" pitchFamily="18" charset="0"/>
                <a:ea typeface="Microsoft YaHei" panose="020B0503020204020204" pitchFamily="34" charset="-122"/>
              </a:rPr>
              <a:t>：提供数据库内部</a:t>
            </a:r>
            <a:r>
              <a:rPr lang="en-US" altLang="zh-CN" sz="1400" dirty="0">
                <a:solidFill>
                  <a:schemeClr val="bg1"/>
                </a:solidFill>
                <a:latin typeface="Times New Roman" panose="02020603050405020304" pitchFamily="18" charset="0"/>
                <a:ea typeface="Microsoft YaHei" panose="020B0503020204020204" pitchFamily="34" charset="-122"/>
              </a:rPr>
              <a:t>API</a:t>
            </a:r>
            <a:r>
              <a:rPr lang="zh-CN" altLang="en-US" sz="1400" dirty="0">
                <a:solidFill>
                  <a:schemeClr val="bg1"/>
                </a:solidFill>
                <a:latin typeface="Times New Roman" panose="02020603050405020304" pitchFamily="18" charset="0"/>
                <a:ea typeface="Microsoft YaHei" panose="020B0503020204020204" pitchFamily="34" charset="-122"/>
              </a:rPr>
              <a:t>，支持数据库内</a:t>
            </a:r>
            <a:r>
              <a:rPr lang="en-US" altLang="zh-CN" sz="1400" dirty="0">
                <a:solidFill>
                  <a:schemeClr val="bg1"/>
                </a:solidFill>
                <a:latin typeface="Times New Roman" panose="02020603050405020304" pitchFamily="18" charset="0"/>
                <a:ea typeface="Microsoft YaHei" panose="020B0503020204020204" pitchFamily="34" charset="-122"/>
              </a:rPr>
              <a:t>AI</a:t>
            </a:r>
            <a:r>
              <a:rPr lang="zh-CN" altLang="en-US" sz="1400" dirty="0">
                <a:solidFill>
                  <a:schemeClr val="bg1"/>
                </a:solidFill>
                <a:latin typeface="Times New Roman" panose="02020603050405020304" pitchFamily="18" charset="0"/>
                <a:ea typeface="Microsoft YaHei" panose="020B0503020204020204" pitchFamily="34" charset="-122"/>
              </a:rPr>
              <a:t>能力，如</a:t>
            </a:r>
            <a:r>
              <a:rPr lang="en-US" altLang="zh-CN" sz="1400" dirty="0">
                <a:solidFill>
                  <a:schemeClr val="bg1"/>
                </a:solidFill>
                <a:latin typeface="Times New Roman" panose="02020603050405020304" pitchFamily="18" charset="0"/>
                <a:ea typeface="Microsoft YaHei" panose="020B0503020204020204" pitchFamily="34" charset="-122"/>
              </a:rPr>
              <a:t>AI</a:t>
            </a:r>
            <a:r>
              <a:rPr lang="zh-CN" altLang="en-US" sz="1400" dirty="0">
                <a:solidFill>
                  <a:schemeClr val="bg1"/>
                </a:solidFill>
                <a:latin typeface="Times New Roman" panose="02020603050405020304" pitchFamily="18" charset="0"/>
                <a:ea typeface="Microsoft YaHei" panose="020B0503020204020204" pitchFamily="34" charset="-122"/>
              </a:rPr>
              <a:t>优化器、</a:t>
            </a:r>
            <a:r>
              <a:rPr lang="en-US" altLang="zh-CN" sz="1400" dirty="0">
                <a:solidFill>
                  <a:schemeClr val="bg1"/>
                </a:solidFill>
                <a:latin typeface="Times New Roman" panose="02020603050405020304" pitchFamily="18" charset="0"/>
                <a:ea typeface="Microsoft YaHei" panose="020B0503020204020204" pitchFamily="34" charset="-122"/>
              </a:rPr>
              <a:t>AI</a:t>
            </a:r>
            <a:r>
              <a:rPr lang="zh-CN" altLang="en-US" sz="1400" dirty="0">
                <a:solidFill>
                  <a:schemeClr val="bg1"/>
                </a:solidFill>
                <a:latin typeface="Times New Roman" panose="02020603050405020304" pitchFamily="18" charset="0"/>
                <a:ea typeface="Microsoft YaHei" panose="020B0503020204020204" pitchFamily="34" charset="-122"/>
              </a:rPr>
              <a:t> </a:t>
            </a:r>
            <a:r>
              <a:rPr lang="en-US" altLang="zh-CN" sz="1400" dirty="0">
                <a:solidFill>
                  <a:schemeClr val="bg1"/>
                </a:solidFill>
                <a:latin typeface="Times New Roman" panose="02020603050405020304" pitchFamily="18" charset="0"/>
                <a:ea typeface="Microsoft YaHei" panose="020B0503020204020204" pitchFamily="34" charset="-122"/>
              </a:rPr>
              <a:t>buffer</a:t>
            </a:r>
            <a:r>
              <a:rPr lang="zh-CN" altLang="en-US" sz="1400" dirty="0">
                <a:solidFill>
                  <a:schemeClr val="bg1"/>
                </a:solidFill>
                <a:latin typeface="Times New Roman" panose="02020603050405020304" pitchFamily="18" charset="0"/>
                <a:ea typeface="Microsoft YaHei" panose="020B0503020204020204" pitchFamily="34" charset="-122"/>
              </a:rPr>
              <a:t>、</a:t>
            </a:r>
            <a:r>
              <a:rPr lang="en-US" altLang="zh-CN" sz="1400" dirty="0">
                <a:solidFill>
                  <a:schemeClr val="bg1"/>
                </a:solidFill>
                <a:latin typeface="Times New Roman" panose="02020603050405020304" pitchFamily="18" charset="0"/>
                <a:ea typeface="Microsoft YaHei" panose="020B0503020204020204" pitchFamily="34" charset="-122"/>
              </a:rPr>
              <a:t>AI</a:t>
            </a:r>
            <a:r>
              <a:rPr lang="zh-CN" altLang="en-US" sz="1400" dirty="0">
                <a:solidFill>
                  <a:schemeClr val="bg1"/>
                </a:solidFill>
                <a:latin typeface="Times New Roman" panose="02020603050405020304" pitchFamily="18" charset="0"/>
                <a:ea typeface="Microsoft YaHei" panose="020B0503020204020204" pitchFamily="34" charset="-122"/>
              </a:rPr>
              <a:t>索引等。</a:t>
            </a:r>
            <a:endParaRPr lang="zh-CN" altLang="zh-CN" sz="1400" dirty="0">
              <a:solidFill>
                <a:schemeClr val="bg1"/>
              </a:solidFill>
              <a:latin typeface="Times New Roman" panose="02020603050405020304" pitchFamily="18" charset="0"/>
              <a:ea typeface="SimSun" panose="02010600030101010101" pitchFamily="2" charset="-122"/>
            </a:endParaRPr>
          </a:p>
          <a:p>
            <a:pPr marL="285750" indent="-285750" algn="l">
              <a:buFont typeface="Arial" panose="020B0604020202020204" pitchFamily="34" charset="0"/>
              <a:buChar char="•"/>
            </a:pPr>
            <a:endParaRPr kumimoji="1" lang="zh-CN" altLang="en-US" sz="1400" dirty="0" smtClean="0">
              <a:solidFill>
                <a:srgbClr val="000000"/>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fontScale="92500"/>
          </a:bodyPr>
          <a:lstStyle/>
          <a:p>
            <a:r>
              <a:rPr lang="en-US" altLang="zh-CN" dirty="0"/>
              <a:t>openGauss </a:t>
            </a:r>
            <a:r>
              <a:rPr lang="en-US" altLang="zh-CN" dirty="0" smtClean="0"/>
              <a:t>DB4AI SQL</a:t>
            </a:r>
            <a:r>
              <a:rPr lang="zh-CN" altLang="en-US" dirty="0"/>
              <a:t>方式训练和推理的流程</a:t>
            </a:r>
            <a:endParaRPr lang="zh-CN" altLang="en-US" dirty="0"/>
          </a:p>
        </p:txBody>
      </p:sp>
      <p:pic>
        <p:nvPicPr>
          <p:cNvPr id="4" name="图片 3"/>
          <p:cNvPicPr>
            <a:picLocks noChangeAspect="1"/>
          </p:cNvPicPr>
          <p:nvPr/>
        </p:nvPicPr>
        <p:blipFill>
          <a:blip r:embed="rId1"/>
          <a:stretch>
            <a:fillRect/>
          </a:stretch>
        </p:blipFill>
        <p:spPr>
          <a:xfrm>
            <a:off x="877252" y="1405465"/>
            <a:ext cx="5125143" cy="5132291"/>
          </a:xfrm>
          <a:prstGeom prst="rect">
            <a:avLst/>
          </a:prstGeom>
        </p:spPr>
      </p:pic>
      <p:sp>
        <p:nvSpPr>
          <p:cNvPr id="53" name="文本框 52"/>
          <p:cNvSpPr txBox="1"/>
          <p:nvPr/>
        </p:nvSpPr>
        <p:spPr>
          <a:xfrm>
            <a:off x="6335074" y="1324731"/>
            <a:ext cx="5404980" cy="5293757"/>
          </a:xfrm>
          <a:prstGeom prst="rect">
            <a:avLst/>
          </a:prstGeom>
          <a:noFill/>
          <a:ln>
            <a:noFill/>
          </a:ln>
        </p:spPr>
        <p:txBody>
          <a:bodyPr wrap="square">
            <a:spAutoFit/>
          </a:bodyPr>
          <a:lstStyle/>
          <a:p>
            <a:pPr>
              <a:defRPr/>
            </a:pPr>
            <a:r>
              <a:rPr lang="zh-CN" altLang="en-US" dirty="0" smtClean="0">
                <a:solidFill>
                  <a:schemeClr val="bg1"/>
                </a:solidFill>
                <a:latin typeface="Microsoft YaHei" panose="020B0503020204020204" pitchFamily="34" charset="-122"/>
                <a:ea typeface="Microsoft YaHei" panose="020B0503020204020204" pitchFamily="34" charset="-122"/>
              </a:rPr>
              <a:t>使用</a:t>
            </a:r>
            <a:r>
              <a:rPr lang="en-US" altLang="zh-CN" dirty="0" smtClean="0">
                <a:solidFill>
                  <a:schemeClr val="bg1"/>
                </a:solidFill>
                <a:latin typeface="Microsoft YaHei" panose="020B0503020204020204" pitchFamily="34" charset="-122"/>
                <a:ea typeface="Microsoft YaHei" panose="020B0503020204020204" pitchFamily="34" charset="-122"/>
              </a:rPr>
              <a:t>Create Model</a:t>
            </a:r>
            <a:r>
              <a:rPr lang="zh-CN" altLang="en-US" dirty="0" smtClean="0">
                <a:solidFill>
                  <a:schemeClr val="bg1"/>
                </a:solidFill>
                <a:latin typeface="Microsoft YaHei" panose="020B0503020204020204" pitchFamily="34" charset="-122"/>
                <a:ea typeface="Microsoft YaHei" panose="020B0503020204020204" pitchFamily="34" charset="-122"/>
              </a:rPr>
              <a:t>语法实现数据库内</a:t>
            </a:r>
            <a:r>
              <a:rPr lang="en-US" altLang="zh-CN" dirty="0" smtClean="0">
                <a:solidFill>
                  <a:schemeClr val="bg1"/>
                </a:solidFill>
                <a:latin typeface="Microsoft YaHei" panose="020B0503020204020204" pitchFamily="34" charset="-122"/>
                <a:ea typeface="Microsoft YaHei" panose="020B0503020204020204" pitchFamily="34" charset="-122"/>
              </a:rPr>
              <a:t>AI</a:t>
            </a:r>
            <a:r>
              <a:rPr lang="zh-CN" altLang="en-US" dirty="0" smtClean="0">
                <a:solidFill>
                  <a:schemeClr val="bg1"/>
                </a:solidFill>
                <a:latin typeface="Microsoft YaHei" panose="020B0503020204020204" pitchFamily="34" charset="-122"/>
                <a:ea typeface="Microsoft YaHei" panose="020B0503020204020204" pitchFamily="34" charset="-122"/>
              </a:rPr>
              <a:t>训练和模型存储：</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defRPr/>
            </a:pPr>
            <a:r>
              <a:rPr lang="zh-CN" altLang="en-US" dirty="0" smtClean="0">
                <a:solidFill>
                  <a:schemeClr val="bg1"/>
                </a:solidFill>
                <a:latin typeface="Microsoft YaHei" panose="020B0503020204020204" pitchFamily="34" charset="-122"/>
                <a:ea typeface="Microsoft YaHei" panose="020B0503020204020204" pitchFamily="34" charset="-122"/>
              </a:rPr>
              <a:t>通过数据库并行训练算法，实现库内训练加速；</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defRPr/>
            </a:pPr>
            <a:r>
              <a:rPr lang="zh-CN" altLang="en-US" dirty="0" smtClean="0">
                <a:solidFill>
                  <a:schemeClr val="bg1"/>
                </a:solidFill>
                <a:latin typeface="Microsoft YaHei" panose="020B0503020204020204" pitchFamily="34" charset="-122"/>
                <a:ea typeface="Microsoft YaHei" panose="020B0503020204020204" pitchFamily="34" charset="-122"/>
              </a:rPr>
              <a:t>通过执行代价估计及资源管控，实现迭代轮次和模型参数最优化；</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defRPr/>
            </a:pPr>
            <a:r>
              <a:rPr lang="zh-CN" altLang="en-US" dirty="0" smtClean="0">
                <a:solidFill>
                  <a:schemeClr val="bg1"/>
                </a:solidFill>
                <a:latin typeface="Microsoft YaHei" panose="020B0503020204020204" pitchFamily="34" charset="-122"/>
                <a:ea typeface="Microsoft YaHei" panose="020B0503020204020204" pitchFamily="34" charset="-122"/>
              </a:rPr>
              <a:t>提供可视化执行计划，实现</a:t>
            </a:r>
            <a:r>
              <a:rPr lang="en-US" altLang="zh-CN" dirty="0" smtClean="0">
                <a:solidFill>
                  <a:schemeClr val="bg1"/>
                </a:solidFill>
                <a:latin typeface="Microsoft YaHei" panose="020B0503020204020204" pitchFamily="34" charset="-122"/>
                <a:ea typeface="Microsoft YaHei" panose="020B0503020204020204" pitchFamily="34" charset="-122"/>
              </a:rPr>
              <a:t>AI</a:t>
            </a:r>
            <a:r>
              <a:rPr lang="zh-CN" altLang="en-US" dirty="0" smtClean="0">
                <a:solidFill>
                  <a:schemeClr val="bg1"/>
                </a:solidFill>
                <a:latin typeface="Microsoft YaHei" panose="020B0503020204020204" pitchFamily="34" charset="-122"/>
                <a:ea typeface="Microsoft YaHei" panose="020B0503020204020204" pitchFamily="34" charset="-122"/>
              </a:rPr>
              <a:t>可查、可解释性。</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a:defRPr/>
            </a:pP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a:defRPr/>
            </a:pPr>
            <a:r>
              <a:rPr lang="zh-CN" altLang="en-US" sz="1200" dirty="0">
                <a:solidFill>
                  <a:schemeClr val="bg1"/>
                </a:solidFill>
              </a:rPr>
              <a:t>举例：</a:t>
            </a:r>
            <a:r>
              <a:rPr lang="en-US" altLang="zh-CN" sz="1200" b="1" dirty="0">
                <a:solidFill>
                  <a:schemeClr val="bg1"/>
                </a:solidFill>
              </a:rPr>
              <a:t>Create Model </a:t>
            </a:r>
            <a:r>
              <a:rPr lang="en-US" altLang="zh-CN" sz="1200" dirty="0" err="1">
                <a:solidFill>
                  <a:schemeClr val="bg1"/>
                </a:solidFill>
              </a:rPr>
              <a:t>price_model</a:t>
            </a:r>
            <a:r>
              <a:rPr lang="en-US" altLang="zh-CN" sz="1200" dirty="0">
                <a:solidFill>
                  <a:schemeClr val="bg1"/>
                </a:solidFill>
              </a:rPr>
              <a:t> using </a:t>
            </a:r>
            <a:r>
              <a:rPr lang="en-US" altLang="zh-CN" sz="1200" dirty="0" err="1">
                <a:solidFill>
                  <a:schemeClr val="bg1"/>
                </a:solidFill>
              </a:rPr>
              <a:t>logistic_regression</a:t>
            </a:r>
            <a:r>
              <a:rPr lang="en-US" altLang="zh-CN" sz="1200" dirty="0">
                <a:solidFill>
                  <a:schemeClr val="bg1"/>
                </a:solidFill>
              </a:rPr>
              <a:t> Features size, lot Target price &lt; 1000 from Houses;</a:t>
            </a:r>
            <a:endParaRPr lang="en-US" altLang="zh-CN" sz="1200" dirty="0">
              <a:solidFill>
                <a:schemeClr val="bg1"/>
              </a:solidFill>
            </a:endParaRPr>
          </a:p>
          <a:p>
            <a:pPr>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a:defRPr/>
            </a:pPr>
            <a:r>
              <a:rPr lang="zh-CN" altLang="en-US" dirty="0" smtClean="0">
                <a:solidFill>
                  <a:schemeClr val="bg1"/>
                </a:solidFill>
                <a:latin typeface="Microsoft YaHei" panose="020B0503020204020204" pitchFamily="34" charset="-122"/>
                <a:ea typeface="Microsoft YaHei" panose="020B0503020204020204" pitchFamily="34" charset="-122"/>
              </a:rPr>
              <a:t>使用</a:t>
            </a:r>
            <a:r>
              <a:rPr lang="en-US" altLang="zh-CN" dirty="0" smtClean="0">
                <a:solidFill>
                  <a:schemeClr val="bg1"/>
                </a:solidFill>
                <a:latin typeface="Microsoft YaHei" panose="020B0503020204020204" pitchFamily="34" charset="-122"/>
                <a:ea typeface="Microsoft YaHei" panose="020B0503020204020204" pitchFamily="34" charset="-122"/>
              </a:rPr>
              <a:t>Predict By</a:t>
            </a:r>
            <a:r>
              <a:rPr lang="zh-CN" altLang="en-US" dirty="0" smtClean="0">
                <a:solidFill>
                  <a:schemeClr val="bg1"/>
                </a:solidFill>
                <a:latin typeface="Microsoft YaHei" panose="020B0503020204020204" pitchFamily="34" charset="-122"/>
                <a:ea typeface="Microsoft YaHei" panose="020B0503020204020204" pitchFamily="34" charset="-122"/>
              </a:rPr>
              <a:t>语法实现数据库内</a:t>
            </a:r>
            <a:r>
              <a:rPr lang="en-US" altLang="zh-CN" dirty="0" smtClean="0">
                <a:solidFill>
                  <a:schemeClr val="bg1"/>
                </a:solidFill>
                <a:latin typeface="Microsoft YaHei" panose="020B0503020204020204" pitchFamily="34" charset="-122"/>
                <a:ea typeface="Microsoft YaHei" panose="020B0503020204020204" pitchFamily="34" charset="-122"/>
              </a:rPr>
              <a:t>AI</a:t>
            </a:r>
            <a:r>
              <a:rPr lang="zh-CN" altLang="en-US" dirty="0" smtClean="0">
                <a:solidFill>
                  <a:schemeClr val="bg1"/>
                </a:solidFill>
                <a:latin typeface="Microsoft YaHei" panose="020B0503020204020204" pitchFamily="34" charset="-122"/>
                <a:ea typeface="Microsoft YaHei" panose="020B0503020204020204" pitchFamily="34" charset="-122"/>
              </a:rPr>
              <a:t>模型推理：</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defRPr/>
            </a:pPr>
            <a:r>
              <a:rPr lang="zh-CN" altLang="en-US" dirty="0" smtClean="0">
                <a:solidFill>
                  <a:schemeClr val="bg1"/>
                </a:solidFill>
                <a:latin typeface="Microsoft YaHei" panose="020B0503020204020204" pitchFamily="34" charset="-122"/>
                <a:ea typeface="Microsoft YaHei" panose="020B0503020204020204" pitchFamily="34" charset="-122"/>
              </a:rPr>
              <a:t>基于数据集和查询特征进行模型归类；</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defRPr/>
            </a:pPr>
            <a:r>
              <a:rPr lang="zh-CN" altLang="en-US" dirty="0" smtClean="0">
                <a:solidFill>
                  <a:schemeClr val="bg1"/>
                </a:solidFill>
                <a:latin typeface="Microsoft YaHei" panose="020B0503020204020204" pitchFamily="34" charset="-122"/>
                <a:ea typeface="Microsoft YaHei" panose="020B0503020204020204" pitchFamily="34" charset="-122"/>
              </a:rPr>
              <a:t>优化器通过同类模型的精准度，自适应选择算法，实现最优化模型推理</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defRPr/>
            </a:pPr>
            <a:r>
              <a:rPr lang="en-US" altLang="zh-CN" dirty="0" smtClean="0">
                <a:solidFill>
                  <a:schemeClr val="bg1"/>
                </a:solidFill>
                <a:latin typeface="Microsoft YaHei" panose="020B0503020204020204" pitchFamily="34" charset="-122"/>
                <a:ea typeface="Microsoft YaHei" panose="020B0503020204020204" pitchFamily="34" charset="-122"/>
              </a:rPr>
              <a:t>AI</a:t>
            </a:r>
            <a:r>
              <a:rPr lang="zh-CN" altLang="en-US" dirty="0" smtClean="0">
                <a:solidFill>
                  <a:schemeClr val="bg1"/>
                </a:solidFill>
                <a:latin typeface="Microsoft YaHei" panose="020B0503020204020204" pitchFamily="34" charset="-122"/>
                <a:ea typeface="Microsoft YaHei" panose="020B0503020204020204" pitchFamily="34" charset="-122"/>
              </a:rPr>
              <a:t>推理算子结合其他执行算子，实现关联分析</a:t>
            </a:r>
            <a:endParaRPr lang="en-US" altLang="zh-CN" dirty="0" smtClean="0">
              <a:solidFill>
                <a:schemeClr val="bg1"/>
              </a:solidFill>
              <a:latin typeface="Microsoft YaHei" panose="020B0503020204020204" pitchFamily="34" charset="-122"/>
              <a:ea typeface="Microsoft YaHei" panose="020B0503020204020204" pitchFamily="34" charset="-122"/>
            </a:endParaRPr>
          </a:p>
          <a:p>
            <a:pPr>
              <a:defRPr/>
            </a:pPr>
            <a:endParaRPr lang="en-US" altLang="zh-CN" dirty="0">
              <a:solidFill>
                <a:schemeClr val="bg1"/>
              </a:solidFill>
              <a:latin typeface="Microsoft YaHei" panose="020B0503020204020204" pitchFamily="34" charset="-122"/>
              <a:ea typeface="Microsoft YaHei" panose="020B0503020204020204" pitchFamily="34" charset="-122"/>
            </a:endParaRPr>
          </a:p>
          <a:p>
            <a:pPr>
              <a:defRPr/>
            </a:pPr>
            <a:r>
              <a:rPr lang="zh-CN" altLang="en-US" sz="1200" dirty="0">
                <a:solidFill>
                  <a:schemeClr val="bg1"/>
                </a:solidFill>
              </a:rPr>
              <a:t>举例：</a:t>
            </a:r>
            <a:r>
              <a:rPr lang="en-US" altLang="zh-CN" sz="1200" dirty="0">
                <a:solidFill>
                  <a:schemeClr val="bg1"/>
                </a:solidFill>
              </a:rPr>
              <a:t>Select address, </a:t>
            </a:r>
            <a:r>
              <a:rPr lang="en-US" altLang="zh-CN" sz="1200" b="1" dirty="0">
                <a:solidFill>
                  <a:schemeClr val="bg1"/>
                </a:solidFill>
              </a:rPr>
              <a:t>Predict </a:t>
            </a:r>
            <a:r>
              <a:rPr lang="en-US" altLang="zh-CN" sz="1200" b="1" dirty="0" smtClean="0">
                <a:solidFill>
                  <a:schemeClr val="bg1"/>
                </a:solidFill>
              </a:rPr>
              <a:t>By </a:t>
            </a:r>
            <a:r>
              <a:rPr lang="en-US" altLang="zh-CN" sz="1200" dirty="0" err="1">
                <a:solidFill>
                  <a:schemeClr val="bg1"/>
                </a:solidFill>
              </a:rPr>
              <a:t>price_model</a:t>
            </a:r>
            <a:r>
              <a:rPr lang="en-US" altLang="zh-CN" sz="1200" dirty="0">
                <a:solidFill>
                  <a:schemeClr val="bg1"/>
                </a:solidFill>
              </a:rPr>
              <a:t>(Features size, lot), size from houses;</a:t>
            </a:r>
            <a:endParaRPr lang="zh-CN" altLang="en-US" sz="1200" dirty="0">
              <a:solidFill>
                <a:schemeClr val="bg1"/>
              </a:solidFill>
            </a:endParaRPr>
          </a:p>
          <a:p>
            <a:pPr>
              <a:defRPr/>
            </a:pPr>
            <a:endParaRPr lang="en-US" altLang="zh-CN" dirty="0" smtClean="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normAutofit/>
          </a:bodyPr>
          <a:lstStyle/>
          <a:p>
            <a:r>
              <a:rPr lang="en-US" altLang="zh-CN" dirty="0"/>
              <a:t>openGauss </a:t>
            </a:r>
            <a:r>
              <a:rPr lang="en-US" altLang="zh-CN" dirty="0" smtClean="0"/>
              <a:t>DB4AI </a:t>
            </a:r>
            <a:r>
              <a:rPr lang="zh-CN" altLang="en-US" dirty="0" smtClean="0"/>
              <a:t>性能测试 </a:t>
            </a:r>
            <a:r>
              <a:rPr lang="en-US" altLang="zh-CN" dirty="0" smtClean="0"/>
              <a:t>- </a:t>
            </a:r>
            <a:r>
              <a:rPr lang="en-US" altLang="zh-CN" dirty="0" err="1" smtClean="0"/>
              <a:t>XGBoost</a:t>
            </a:r>
            <a:endParaRPr lang="zh-CN" altLang="en-US" dirty="0"/>
          </a:p>
        </p:txBody>
      </p:sp>
      <p:graphicFrame>
        <p:nvGraphicFramePr>
          <p:cNvPr id="5" name="Content Placeholder 4"/>
          <p:cNvGraphicFramePr/>
          <p:nvPr/>
        </p:nvGraphicFramePr>
        <p:xfrm>
          <a:off x="3978343" y="4805978"/>
          <a:ext cx="3816423" cy="1033228"/>
        </p:xfrm>
        <a:graphic>
          <a:graphicData uri="http://schemas.openxmlformats.org/drawingml/2006/table">
            <a:tbl>
              <a:tblPr firstRow="1">
                <a:tableStyleId>{7DF18680-E054-41AD-8BC1-D1AEF772440D}</a:tableStyleId>
              </a:tblPr>
              <a:tblGrid>
                <a:gridCol w="1584176"/>
                <a:gridCol w="1152128"/>
                <a:gridCol w="1080119"/>
              </a:tblGrid>
              <a:tr h="258307">
                <a:tc>
                  <a:txBody>
                    <a:bodyPr/>
                    <a:lstStyle/>
                    <a:p>
                      <a:pPr algn="l" fontAlgn="b"/>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ctr" fontAlgn="b"/>
                      <a:r>
                        <a:rPr lang="en-US" sz="1100" u="none" strike="noStrike" dirty="0" smtClean="0">
                          <a:effectLst/>
                        </a:rPr>
                        <a:t>Classification (s)</a:t>
                      </a:r>
                      <a:endParaRPr lang="en-US" sz="1100" b="1" i="0" u="none" strike="noStrike" dirty="0">
                        <a:solidFill>
                          <a:srgbClr val="000000"/>
                        </a:solidFill>
                        <a:effectLst/>
                        <a:latin typeface="Calibri" panose="020F0502020204030204" charset="0"/>
                      </a:endParaRPr>
                    </a:p>
                  </a:txBody>
                  <a:tcPr marL="9525" marR="9525" marT="9525" marB="0" anchor="b"/>
                </a:tc>
                <a:tc>
                  <a:txBody>
                    <a:bodyPr/>
                    <a:lstStyle/>
                    <a:p>
                      <a:pPr algn="ctr" fontAlgn="b"/>
                      <a:r>
                        <a:rPr lang="en-US" sz="1100" u="none" strike="noStrike" dirty="0" smtClean="0">
                          <a:effectLst/>
                        </a:rPr>
                        <a:t>Prediction (s)</a:t>
                      </a:r>
                      <a:endParaRPr lang="en-US" sz="1100" b="1" i="0" u="none" strike="noStrike" dirty="0">
                        <a:solidFill>
                          <a:srgbClr val="000000"/>
                        </a:solidFill>
                        <a:effectLst/>
                        <a:latin typeface="Calibri" panose="020F0502020204030204" charset="0"/>
                      </a:endParaRPr>
                    </a:p>
                  </a:txBody>
                  <a:tcPr marL="9525" marR="9525" marT="9525" marB="0" anchor="b"/>
                </a:tc>
              </a:tr>
              <a:tr h="258307">
                <a:tc>
                  <a:txBody>
                    <a:bodyPr/>
                    <a:lstStyle/>
                    <a:p>
                      <a:pPr algn="l" fontAlgn="b"/>
                      <a:r>
                        <a:rPr lang="en-US" sz="1100" u="none" strike="noStrike" dirty="0" smtClean="0">
                          <a:effectLst/>
                        </a:rPr>
                        <a:t>Python UDF</a:t>
                      </a:r>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29.29</a:t>
                      </a:r>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227.36</a:t>
                      </a:r>
                      <a:endParaRPr lang="en-US" sz="1100" b="0" i="0" u="none" strike="noStrike" dirty="0">
                        <a:solidFill>
                          <a:srgbClr val="000000"/>
                        </a:solidFill>
                        <a:effectLst/>
                        <a:latin typeface="Calibri" panose="020F0502020204030204" charset="0"/>
                      </a:endParaRPr>
                    </a:p>
                  </a:txBody>
                  <a:tcPr marL="9525" marR="9525" marT="9525" marB="0" anchor="b"/>
                </a:tc>
              </a:tr>
              <a:tr h="258307">
                <a:tc>
                  <a:txBody>
                    <a:bodyPr/>
                    <a:lstStyle/>
                    <a:p>
                      <a:pPr algn="l" fontAlgn="b"/>
                      <a:r>
                        <a:rPr lang="en-US" sz="1100" u="none" strike="noStrike">
                          <a:effectLst/>
                        </a:rPr>
                        <a:t>In-operator</a:t>
                      </a:r>
                      <a:endParaRPr lang="en-US" sz="1100" b="0" i="0" u="none" strike="noStrike">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3.18</a:t>
                      </a:r>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14.46</a:t>
                      </a:r>
                      <a:endParaRPr lang="en-US" sz="1100" b="0" i="0" u="none" strike="noStrike" dirty="0">
                        <a:solidFill>
                          <a:srgbClr val="000000"/>
                        </a:solidFill>
                        <a:effectLst/>
                        <a:latin typeface="Calibri" panose="020F0502020204030204" charset="0"/>
                      </a:endParaRPr>
                    </a:p>
                  </a:txBody>
                  <a:tcPr marL="9525" marR="9525" marT="9525" marB="0" anchor="b"/>
                </a:tc>
              </a:tr>
              <a:tr h="258307">
                <a:tc>
                  <a:txBody>
                    <a:bodyPr/>
                    <a:lstStyle/>
                    <a:p>
                      <a:pPr algn="l" fontAlgn="b"/>
                      <a:r>
                        <a:rPr lang="en-US" sz="1100" b="1" u="none" strike="noStrike" dirty="0" smtClean="0">
                          <a:solidFill>
                            <a:srgbClr val="FF0000"/>
                          </a:solidFill>
                          <a:effectLst/>
                        </a:rPr>
                        <a:t>KPI</a:t>
                      </a:r>
                      <a:r>
                        <a:rPr lang="en-US" sz="1100" b="1" u="none" strike="noStrike" baseline="0" dirty="0" smtClean="0">
                          <a:solidFill>
                            <a:srgbClr val="FF0000"/>
                          </a:solidFill>
                          <a:effectLst/>
                        </a:rPr>
                        <a:t> Speedup</a:t>
                      </a:r>
                      <a:endParaRPr lang="en-US" sz="1100" b="1" i="0" u="none" strike="noStrike" dirty="0">
                        <a:solidFill>
                          <a:srgbClr val="FF0000"/>
                        </a:solidFill>
                        <a:effectLst/>
                        <a:latin typeface="Calibri" panose="020F0502020204030204" charset="0"/>
                      </a:endParaRPr>
                    </a:p>
                  </a:txBody>
                  <a:tcPr marL="9525" marR="9525" marT="9525" marB="0" anchor="b"/>
                </a:tc>
                <a:tc>
                  <a:txBody>
                    <a:bodyPr/>
                    <a:lstStyle/>
                    <a:p>
                      <a:pPr algn="r" fontAlgn="b"/>
                      <a:r>
                        <a:rPr lang="en-US" sz="1100" b="1" u="none" strike="noStrike" dirty="0" smtClean="0">
                          <a:solidFill>
                            <a:srgbClr val="FF0000"/>
                          </a:solidFill>
                          <a:effectLst/>
                        </a:rPr>
                        <a:t>9.2x</a:t>
                      </a:r>
                      <a:endParaRPr lang="en-US" sz="1100" b="1" i="0" u="none" strike="noStrike" dirty="0">
                        <a:solidFill>
                          <a:srgbClr val="FF0000"/>
                        </a:solidFill>
                        <a:effectLst/>
                        <a:latin typeface="Calibri" panose="020F0502020204030204" charset="0"/>
                      </a:endParaRPr>
                    </a:p>
                  </a:txBody>
                  <a:tcPr marL="9525" marR="9525" marT="9525" marB="0" anchor="b"/>
                </a:tc>
                <a:tc>
                  <a:txBody>
                    <a:bodyPr/>
                    <a:lstStyle/>
                    <a:p>
                      <a:pPr algn="r" fontAlgn="b"/>
                      <a:r>
                        <a:rPr lang="en-US" sz="1100" b="1" u="none" strike="noStrike" dirty="0" smtClean="0">
                          <a:solidFill>
                            <a:srgbClr val="FF0000"/>
                          </a:solidFill>
                          <a:effectLst/>
                        </a:rPr>
                        <a:t>15.7x</a:t>
                      </a:r>
                      <a:endParaRPr lang="en-US" sz="1100" b="1" i="0" u="none" strike="noStrike" dirty="0">
                        <a:solidFill>
                          <a:srgbClr val="FF0000"/>
                        </a:solidFill>
                        <a:effectLst/>
                        <a:latin typeface="Calibri" panose="020F0502020204030204" charset="0"/>
                      </a:endParaRPr>
                    </a:p>
                  </a:txBody>
                  <a:tcPr marL="9525" marR="9525" marT="9525" marB="0" anchor="b"/>
                </a:tc>
              </a:tr>
            </a:tbl>
          </a:graphicData>
        </a:graphic>
      </p:graphicFrame>
      <p:graphicFrame>
        <p:nvGraphicFramePr>
          <p:cNvPr id="6" name="Content Placeholder 4"/>
          <p:cNvGraphicFramePr/>
          <p:nvPr/>
        </p:nvGraphicFramePr>
        <p:xfrm>
          <a:off x="8153494" y="4888796"/>
          <a:ext cx="3816423" cy="929418"/>
        </p:xfrm>
        <a:graphic>
          <a:graphicData uri="http://schemas.openxmlformats.org/drawingml/2006/table">
            <a:tbl>
              <a:tblPr firstRow="1">
                <a:tableStyleId>{7DF18680-E054-41AD-8BC1-D1AEF772440D}</a:tableStyleId>
              </a:tblPr>
              <a:tblGrid>
                <a:gridCol w="1584176"/>
                <a:gridCol w="1152128"/>
                <a:gridCol w="1080119"/>
              </a:tblGrid>
              <a:tr h="309806">
                <a:tc>
                  <a:txBody>
                    <a:bodyPr/>
                    <a:lstStyle/>
                    <a:p>
                      <a:pPr algn="l" fontAlgn="b"/>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ctr" fontAlgn="b"/>
                      <a:r>
                        <a:rPr lang="en-US" sz="1100" u="none" strike="noStrike" dirty="0" smtClean="0">
                          <a:effectLst/>
                        </a:rPr>
                        <a:t>Classification (s)</a:t>
                      </a:r>
                      <a:endParaRPr lang="en-US" sz="1100" b="1" i="0" u="none" strike="noStrike" dirty="0">
                        <a:solidFill>
                          <a:srgbClr val="000000"/>
                        </a:solidFill>
                        <a:effectLst/>
                        <a:latin typeface="Calibri" panose="020F0502020204030204" charset="0"/>
                      </a:endParaRPr>
                    </a:p>
                  </a:txBody>
                  <a:tcPr marL="9525" marR="9525" marT="9525" marB="0" anchor="b"/>
                </a:tc>
                <a:tc>
                  <a:txBody>
                    <a:bodyPr/>
                    <a:lstStyle/>
                    <a:p>
                      <a:pPr algn="ctr" fontAlgn="b"/>
                      <a:r>
                        <a:rPr lang="en-US" sz="1100" u="none" strike="noStrike" dirty="0" smtClean="0">
                          <a:effectLst/>
                        </a:rPr>
                        <a:t>Prediction (s)</a:t>
                      </a:r>
                      <a:endParaRPr lang="en-US" sz="1100" b="1" i="0" u="none" strike="noStrike" dirty="0">
                        <a:solidFill>
                          <a:srgbClr val="000000"/>
                        </a:solidFill>
                        <a:effectLst/>
                        <a:latin typeface="Calibri" panose="020F0502020204030204" charset="0"/>
                      </a:endParaRPr>
                    </a:p>
                  </a:txBody>
                  <a:tcPr marL="9525" marR="9525" marT="9525" marB="0" anchor="b"/>
                </a:tc>
              </a:tr>
              <a:tr h="309806">
                <a:tc>
                  <a:txBody>
                    <a:bodyPr/>
                    <a:lstStyle/>
                    <a:p>
                      <a:pPr algn="l" fontAlgn="b"/>
                      <a:r>
                        <a:rPr lang="en-US" sz="1100" u="none" strike="noStrike" dirty="0" smtClean="0">
                          <a:effectLst/>
                        </a:rPr>
                        <a:t>Python UDF</a:t>
                      </a:r>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N/A (Error)</a:t>
                      </a:r>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N/A (Error)</a:t>
                      </a:r>
                      <a:endParaRPr lang="en-US" sz="1100" b="0" i="0" u="none" strike="noStrike" dirty="0">
                        <a:solidFill>
                          <a:srgbClr val="000000"/>
                        </a:solidFill>
                        <a:effectLst/>
                        <a:latin typeface="Calibri" panose="020F0502020204030204" charset="0"/>
                      </a:endParaRPr>
                    </a:p>
                  </a:txBody>
                  <a:tcPr marL="9525" marR="9525" marT="9525" marB="0" anchor="b"/>
                </a:tc>
              </a:tr>
              <a:tr h="309806">
                <a:tc>
                  <a:txBody>
                    <a:bodyPr/>
                    <a:lstStyle/>
                    <a:p>
                      <a:pPr algn="l" fontAlgn="b"/>
                      <a:r>
                        <a:rPr lang="en-US" sz="1100" u="none" strike="noStrike" dirty="0">
                          <a:effectLst/>
                        </a:rPr>
                        <a:t>In-operator</a:t>
                      </a:r>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43.0</a:t>
                      </a:r>
                      <a:endParaRPr lang="en-US" sz="1100" b="0" i="0" u="none" strike="noStrike" dirty="0">
                        <a:solidFill>
                          <a:srgbClr val="000000"/>
                        </a:solidFill>
                        <a:effectLst/>
                        <a:latin typeface="Calibri" panose="020F0502020204030204" charset="0"/>
                      </a:endParaRPr>
                    </a:p>
                  </a:txBody>
                  <a:tcPr marL="9525" marR="9525" marT="9525" marB="0" anchor="b"/>
                </a:tc>
                <a:tc>
                  <a:txBody>
                    <a:bodyPr/>
                    <a:lstStyle/>
                    <a:p>
                      <a:pPr algn="r" fontAlgn="b"/>
                      <a:r>
                        <a:rPr lang="en-US" sz="1100" u="none" strike="noStrike" dirty="0" smtClean="0">
                          <a:effectLst/>
                        </a:rPr>
                        <a:t>204.7</a:t>
                      </a:r>
                      <a:endParaRPr lang="en-US" sz="1100" b="0" i="0" u="none" strike="noStrike" dirty="0">
                        <a:solidFill>
                          <a:srgbClr val="000000"/>
                        </a:solidFill>
                        <a:effectLst/>
                        <a:latin typeface="Calibri" panose="020F0502020204030204" charset="0"/>
                      </a:endParaRPr>
                    </a:p>
                  </a:txBody>
                  <a:tcPr marL="9525" marR="9525" marT="9525" marB="0" anchor="b"/>
                </a:tc>
              </a:tr>
            </a:tbl>
          </a:graphicData>
        </a:graphic>
      </p:graphicFrame>
      <p:sp>
        <p:nvSpPr>
          <p:cNvPr id="7" name="TextBox 10"/>
          <p:cNvSpPr txBox="1"/>
          <p:nvPr/>
        </p:nvSpPr>
        <p:spPr>
          <a:xfrm>
            <a:off x="3857550" y="4428104"/>
            <a:ext cx="2821606" cy="307777"/>
          </a:xfrm>
          <a:prstGeom prst="rect">
            <a:avLst/>
          </a:prstGeom>
          <a:no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Results for dataset with 1m rows:</a:t>
            </a:r>
            <a:endParaRPr lang="en-US" sz="1400" dirty="0" smtClean="0">
              <a:solidFill>
                <a:schemeClr val="bg1"/>
              </a:solidFill>
              <a:latin typeface="Arial" panose="020B0604020202020204" pitchFamily="34" charset="0"/>
              <a:cs typeface="Arial" panose="020B0604020202020204" pitchFamily="34" charset="0"/>
            </a:endParaRPr>
          </a:p>
        </p:txBody>
      </p:sp>
      <p:sp>
        <p:nvSpPr>
          <p:cNvPr id="8" name="TextBox 11"/>
          <p:cNvSpPr txBox="1"/>
          <p:nvPr/>
        </p:nvSpPr>
        <p:spPr>
          <a:xfrm>
            <a:off x="8153494" y="4498201"/>
            <a:ext cx="2920992" cy="307777"/>
          </a:xfrm>
          <a:prstGeom prst="rect">
            <a:avLst/>
          </a:prstGeom>
          <a:no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Results for dataset with 10m rows:</a:t>
            </a:r>
            <a:endParaRPr lang="en-US" sz="1400" dirty="0" smtClean="0">
              <a:solidFill>
                <a:schemeClr val="bg1"/>
              </a:solidFill>
              <a:latin typeface="Arial" panose="020B0604020202020204" pitchFamily="34" charset="0"/>
              <a:cs typeface="Arial" panose="020B0604020202020204" pitchFamily="34" charset="0"/>
            </a:endParaRPr>
          </a:p>
        </p:txBody>
      </p:sp>
      <p:graphicFrame>
        <p:nvGraphicFramePr>
          <p:cNvPr id="9" name="Chart 15"/>
          <p:cNvGraphicFramePr/>
          <p:nvPr/>
        </p:nvGraphicFramePr>
        <p:xfrm>
          <a:off x="3861991" y="1751408"/>
          <a:ext cx="3577609" cy="261141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Chart 16"/>
          <p:cNvGraphicFramePr/>
          <p:nvPr/>
        </p:nvGraphicFramePr>
        <p:xfrm>
          <a:off x="7919053" y="1730417"/>
          <a:ext cx="3577609" cy="2611419"/>
        </p:xfrm>
        <a:graphic>
          <a:graphicData uri="http://schemas.openxmlformats.org/drawingml/2006/chart">
            <c:chart xmlns:c="http://schemas.openxmlformats.org/drawingml/2006/chart" xmlns:r="http://schemas.openxmlformats.org/officeDocument/2006/relationships" r:id="rId2"/>
          </a:graphicData>
        </a:graphic>
      </p:graphicFrame>
      <p:sp>
        <p:nvSpPr>
          <p:cNvPr id="11" name="文本框 10"/>
          <p:cNvSpPr txBox="1"/>
          <p:nvPr/>
        </p:nvSpPr>
        <p:spPr>
          <a:xfrm>
            <a:off x="1268436" y="5818215"/>
            <a:ext cx="8061502" cy="738664"/>
          </a:xfrm>
          <a:prstGeom prst="rect">
            <a:avLst/>
          </a:prstGeom>
          <a:noFill/>
        </p:spPr>
        <p:txBody>
          <a:bodyPr wrap="none" lIns="0" tIns="0" rIns="0" bIns="0" rtlCol="0">
            <a:spAutoFit/>
          </a:bodyPr>
          <a:lstStyle/>
          <a:p>
            <a:r>
              <a:rPr lang="en-US" altLang="zh-CN" sz="1600" dirty="0" err="1" smtClean="0">
                <a:solidFill>
                  <a:schemeClr val="bg1"/>
                </a:solidFill>
              </a:rPr>
              <a:t>xgboost</a:t>
            </a:r>
            <a:endParaRPr lang="en-US" altLang="zh-CN" sz="1600" dirty="0" smtClean="0">
              <a:solidFill>
                <a:schemeClr val="bg1"/>
              </a:solidFill>
            </a:endParaRPr>
          </a:p>
          <a:p>
            <a:r>
              <a:rPr lang="en-US" altLang="zh-CN" sz="1600" dirty="0" smtClean="0">
                <a:solidFill>
                  <a:schemeClr val="bg1"/>
                </a:solidFill>
              </a:rPr>
              <a:t>with </a:t>
            </a:r>
            <a:r>
              <a:rPr lang="en-US" altLang="zh-CN" sz="1600" dirty="0" err="1" smtClean="0">
                <a:solidFill>
                  <a:schemeClr val="bg1"/>
                </a:solidFill>
              </a:rPr>
              <a:t>hyperparams</a:t>
            </a:r>
            <a:r>
              <a:rPr lang="en-US" altLang="zh-CN" sz="1600" dirty="0" smtClean="0">
                <a:solidFill>
                  <a:schemeClr val="bg1"/>
                </a:solidFill>
              </a:rPr>
              <a:t>: “</a:t>
            </a:r>
            <a:r>
              <a:rPr lang="en-US" altLang="zh-CN" sz="1600" dirty="0" err="1" smtClean="0">
                <a:solidFill>
                  <a:schemeClr val="bg1"/>
                </a:solidFill>
              </a:rPr>
              <a:t>n_iter</a:t>
            </a:r>
            <a:r>
              <a:rPr lang="en-US" altLang="zh-CN" sz="1600" dirty="0" smtClean="0">
                <a:solidFill>
                  <a:schemeClr val="bg1"/>
                </a:solidFill>
              </a:rPr>
              <a:t>=10, </a:t>
            </a:r>
            <a:r>
              <a:rPr lang="en-US" altLang="zh-CN" sz="1600" dirty="0" err="1" smtClean="0">
                <a:solidFill>
                  <a:schemeClr val="bg1"/>
                </a:solidFill>
              </a:rPr>
              <a:t>max_depth</a:t>
            </a:r>
            <a:r>
              <a:rPr lang="en-US" altLang="zh-CN" sz="1600" dirty="0" smtClean="0">
                <a:solidFill>
                  <a:schemeClr val="bg1"/>
                </a:solidFill>
              </a:rPr>
              <a:t>=5, </a:t>
            </a:r>
            <a:r>
              <a:rPr lang="en-US" altLang="zh-CN" sz="1600" dirty="0" err="1" smtClean="0">
                <a:solidFill>
                  <a:schemeClr val="bg1"/>
                </a:solidFill>
              </a:rPr>
              <a:t>min_child_weight</a:t>
            </a:r>
            <a:r>
              <a:rPr lang="en-US" altLang="zh-CN" sz="1600" dirty="0" smtClean="0">
                <a:solidFill>
                  <a:schemeClr val="bg1"/>
                </a:solidFill>
              </a:rPr>
              <a:t>=1, </a:t>
            </a:r>
            <a:r>
              <a:rPr lang="en-US" altLang="zh-CN" sz="1600" dirty="0" err="1" smtClean="0">
                <a:solidFill>
                  <a:schemeClr val="bg1"/>
                </a:solidFill>
              </a:rPr>
              <a:t>nthread</a:t>
            </a:r>
            <a:r>
              <a:rPr lang="en-US" altLang="zh-CN" sz="1600" dirty="0" smtClean="0">
                <a:solidFill>
                  <a:schemeClr val="bg1"/>
                </a:solidFill>
              </a:rPr>
              <a:t>=10,</a:t>
            </a:r>
            <a:endParaRPr lang="en-US" altLang="zh-CN" sz="1600" dirty="0" smtClean="0">
              <a:solidFill>
                <a:schemeClr val="bg1"/>
              </a:solidFill>
            </a:endParaRPr>
          </a:p>
          <a:p>
            <a:r>
              <a:rPr lang="en-US" altLang="zh-CN" sz="1600" dirty="0" smtClean="0">
                <a:solidFill>
                  <a:schemeClr val="bg1"/>
                </a:solidFill>
              </a:rPr>
              <a:t> eta=0.1, booster='</a:t>
            </a:r>
            <a:r>
              <a:rPr lang="en-US" altLang="zh-CN" sz="1600" dirty="0" err="1" smtClean="0">
                <a:solidFill>
                  <a:schemeClr val="bg1"/>
                </a:solidFill>
              </a:rPr>
              <a:t>gbtree</a:t>
            </a:r>
            <a:r>
              <a:rPr lang="en-US" altLang="zh-CN" sz="1600" dirty="0" smtClean="0">
                <a:solidFill>
                  <a:schemeClr val="bg1"/>
                </a:solidFill>
              </a:rPr>
              <a:t>'”</a:t>
            </a:r>
            <a:endParaRPr kumimoji="1" lang="zh-CN" altLang="en-US" sz="1600" dirty="0" smtClean="0">
              <a:solidFill>
                <a:schemeClr val="bg1"/>
              </a:solidFill>
              <a:latin typeface="Microsoft YaHei" panose="020B0503020204020204" pitchFamily="34" charset="-122"/>
              <a:ea typeface="Microsoft YaHei" panose="020B0503020204020204" pitchFamily="34" charset="-122"/>
            </a:endParaRPr>
          </a:p>
        </p:txBody>
      </p:sp>
      <p:sp>
        <p:nvSpPr>
          <p:cNvPr id="12" name="文本框 11"/>
          <p:cNvSpPr txBox="1"/>
          <p:nvPr/>
        </p:nvSpPr>
        <p:spPr>
          <a:xfrm>
            <a:off x="530370" y="2299990"/>
            <a:ext cx="3119358" cy="3231654"/>
          </a:xfrm>
          <a:prstGeom prst="rect">
            <a:avLst/>
          </a:prstGeom>
          <a:noFill/>
        </p:spPr>
        <p:txBody>
          <a:bodyPr wrap="square" lIns="0" tIns="0" rIns="0" bIns="0" rtlCol="0">
            <a:spAutoFit/>
          </a:bodyPr>
          <a:lstStyle/>
          <a:p>
            <a:pPr algn="l">
              <a:lnSpc>
                <a:spcPct val="150000"/>
              </a:lnSpc>
            </a:pPr>
            <a:r>
              <a:rPr kumimoji="1" lang="zh-CN" altLang="en-US" sz="2000" b="1" dirty="0">
                <a:solidFill>
                  <a:schemeClr val="bg1"/>
                </a:solidFill>
                <a:latin typeface="Microsoft YaHei" panose="020B0503020204020204" pitchFamily="34" charset="-122"/>
                <a:ea typeface="Microsoft YaHei" panose="020B0503020204020204" pitchFamily="34" charset="-122"/>
              </a:rPr>
              <a:t>结果分析</a:t>
            </a:r>
            <a:r>
              <a:rPr kumimoji="1" lang="zh-CN" altLang="en-US" sz="2000" b="1" dirty="0" smtClean="0">
                <a:solidFill>
                  <a:schemeClr val="bg1"/>
                </a:solidFill>
                <a:latin typeface="Microsoft YaHei" panose="020B0503020204020204" pitchFamily="34" charset="-122"/>
                <a:ea typeface="Microsoft YaHei" panose="020B0503020204020204" pitchFamily="34" charset="-122"/>
              </a:rPr>
              <a:t>：</a:t>
            </a:r>
            <a:endParaRPr kumimoji="1" lang="en-US" altLang="zh-CN" sz="2000" b="1" dirty="0" smtClean="0">
              <a:solidFill>
                <a:schemeClr val="bg1"/>
              </a:solidFill>
              <a:latin typeface="Microsoft YaHei" panose="020B0503020204020204" pitchFamily="34" charset="-122"/>
              <a:ea typeface="Microsoft YaHei" panose="020B0503020204020204" pitchFamily="34" charset="-122"/>
            </a:endParaRPr>
          </a:p>
          <a:p>
            <a:pPr algn="l">
              <a:lnSpc>
                <a:spcPct val="150000"/>
              </a:lnSpc>
            </a:pPr>
            <a:r>
              <a:rPr kumimoji="1" lang="en-US" altLang="zh-CN" sz="2000" dirty="0" smtClean="0">
                <a:solidFill>
                  <a:schemeClr val="bg1"/>
                </a:solidFill>
                <a:latin typeface="Microsoft YaHei" panose="020B0503020204020204" pitchFamily="34" charset="-122"/>
                <a:ea typeface="Microsoft YaHei" panose="020B0503020204020204" pitchFamily="34" charset="-122"/>
              </a:rPr>
              <a:t>1</a:t>
            </a:r>
            <a:r>
              <a:rPr kumimoji="1" lang="zh-CN" altLang="en-US" sz="2000" dirty="0" smtClean="0">
                <a:solidFill>
                  <a:schemeClr val="bg1"/>
                </a:solidFill>
                <a:latin typeface="Microsoft YaHei" panose="020B0503020204020204" pitchFamily="34" charset="-122"/>
                <a:ea typeface="Microsoft YaHei" panose="020B0503020204020204" pitchFamily="34" charset="-122"/>
              </a:rPr>
              <a:t>、数据读取</a:t>
            </a:r>
            <a:r>
              <a:rPr kumimoji="1" lang="en-US" altLang="zh-CN" sz="2000" dirty="0" smtClean="0">
                <a:solidFill>
                  <a:schemeClr val="bg1"/>
                </a:solidFill>
                <a:latin typeface="Microsoft YaHei" panose="020B0503020204020204" pitchFamily="34" charset="-122"/>
                <a:ea typeface="Microsoft YaHei" panose="020B0503020204020204" pitchFamily="34" charset="-122"/>
              </a:rPr>
              <a:t>(</a:t>
            </a:r>
            <a:r>
              <a:rPr kumimoji="1" lang="zh-CN" altLang="en-US" sz="2000" dirty="0" smtClean="0">
                <a:solidFill>
                  <a:schemeClr val="bg1"/>
                </a:solidFill>
                <a:latin typeface="Microsoft YaHei" panose="020B0503020204020204" pitchFamily="34" charset="-122"/>
                <a:ea typeface="Microsoft YaHei" panose="020B0503020204020204" pitchFamily="34" charset="-122"/>
              </a:rPr>
              <a:t>批次读取</a:t>
            </a:r>
            <a:r>
              <a:rPr kumimoji="1" lang="en-US" altLang="zh-CN" sz="2000" dirty="0" smtClean="0">
                <a:solidFill>
                  <a:schemeClr val="bg1"/>
                </a:solidFill>
                <a:latin typeface="Microsoft YaHei" panose="020B0503020204020204" pitchFamily="34" charset="-122"/>
                <a:ea typeface="Microsoft YaHei" panose="020B0503020204020204" pitchFamily="34" charset="-122"/>
              </a:rPr>
              <a:t>)</a:t>
            </a:r>
            <a:endParaRPr kumimoji="1" lang="en-US" altLang="zh-CN" sz="2000" dirty="0" smtClean="0">
              <a:solidFill>
                <a:schemeClr val="bg1"/>
              </a:solidFill>
              <a:latin typeface="Microsoft YaHei" panose="020B0503020204020204" pitchFamily="34" charset="-122"/>
              <a:ea typeface="Microsoft YaHei" panose="020B0503020204020204" pitchFamily="34" charset="-122"/>
            </a:endParaRPr>
          </a:p>
          <a:p>
            <a:pPr algn="l">
              <a:lnSpc>
                <a:spcPct val="150000"/>
              </a:lnSpc>
            </a:pPr>
            <a:r>
              <a:rPr kumimoji="1" lang="en-US" altLang="zh-CN" sz="2000" dirty="0" smtClean="0">
                <a:solidFill>
                  <a:schemeClr val="bg1"/>
                </a:solidFill>
                <a:latin typeface="Microsoft YaHei" panose="020B0503020204020204" pitchFamily="34" charset="-122"/>
                <a:ea typeface="Microsoft YaHei" panose="020B0503020204020204" pitchFamily="34" charset="-122"/>
              </a:rPr>
              <a:t>2</a:t>
            </a:r>
            <a:r>
              <a:rPr kumimoji="1" lang="zh-CN" altLang="en-US" sz="2000" dirty="0" smtClean="0">
                <a:solidFill>
                  <a:schemeClr val="bg1"/>
                </a:solidFill>
                <a:latin typeface="Microsoft YaHei" panose="020B0503020204020204" pitchFamily="34" charset="-122"/>
                <a:ea typeface="Microsoft YaHei" panose="020B0503020204020204" pitchFamily="34" charset="-122"/>
              </a:rPr>
              <a:t>、</a:t>
            </a:r>
            <a:r>
              <a:rPr kumimoji="1" lang="en-US" altLang="zh-CN" sz="2000" dirty="0" smtClean="0">
                <a:solidFill>
                  <a:schemeClr val="bg1"/>
                </a:solidFill>
                <a:latin typeface="Microsoft YaHei" panose="020B0503020204020204" pitchFamily="34" charset="-122"/>
                <a:ea typeface="Microsoft YaHei" panose="020B0503020204020204" pitchFamily="34" charset="-122"/>
              </a:rPr>
              <a:t>Python UDF</a:t>
            </a:r>
            <a:r>
              <a:rPr kumimoji="1" lang="zh-CN" altLang="en-US" sz="2000" dirty="0" smtClean="0">
                <a:solidFill>
                  <a:schemeClr val="bg1"/>
                </a:solidFill>
                <a:latin typeface="Microsoft YaHei" panose="020B0503020204020204" pitchFamily="34" charset="-122"/>
                <a:ea typeface="Microsoft YaHei" panose="020B0503020204020204" pitchFamily="34" charset="-122"/>
              </a:rPr>
              <a:t>在计算过程中存在大量的数据转写环节</a:t>
            </a:r>
            <a:endParaRPr kumimoji="1" lang="en-US" altLang="zh-CN" sz="2000" dirty="0" smtClean="0">
              <a:solidFill>
                <a:schemeClr val="bg1"/>
              </a:solidFill>
              <a:latin typeface="Microsoft YaHei" panose="020B0503020204020204" pitchFamily="34" charset="-122"/>
              <a:ea typeface="Microsoft YaHei" panose="020B0503020204020204" pitchFamily="34" charset="-122"/>
            </a:endParaRPr>
          </a:p>
          <a:p>
            <a:pPr algn="l">
              <a:lnSpc>
                <a:spcPct val="150000"/>
              </a:lnSpc>
            </a:pPr>
            <a:r>
              <a:rPr kumimoji="1" lang="en-US" altLang="zh-CN" sz="2000" dirty="0" smtClean="0">
                <a:solidFill>
                  <a:schemeClr val="bg1"/>
                </a:solidFill>
                <a:latin typeface="Microsoft YaHei" panose="020B0503020204020204" pitchFamily="34" charset="-122"/>
                <a:ea typeface="Microsoft YaHei" panose="020B0503020204020204" pitchFamily="34" charset="-122"/>
              </a:rPr>
              <a:t>3</a:t>
            </a:r>
            <a:r>
              <a:rPr kumimoji="1" lang="zh-CN" altLang="en-US" sz="2000" dirty="0" smtClean="0">
                <a:solidFill>
                  <a:schemeClr val="bg1"/>
                </a:solidFill>
                <a:latin typeface="Microsoft YaHei" panose="020B0503020204020204" pitchFamily="34" charset="-122"/>
                <a:ea typeface="Microsoft YaHei" panose="020B0503020204020204" pitchFamily="34" charset="-122"/>
              </a:rPr>
              <a:t>、</a:t>
            </a:r>
            <a:r>
              <a:rPr kumimoji="1" lang="en-US" altLang="zh-CN" sz="2000" dirty="0" smtClean="0">
                <a:solidFill>
                  <a:schemeClr val="bg1"/>
                </a:solidFill>
                <a:latin typeface="Microsoft YaHei" panose="020B0503020204020204" pitchFamily="34" charset="-122"/>
                <a:ea typeface="Microsoft YaHei" panose="020B0503020204020204" pitchFamily="34" charset="-122"/>
              </a:rPr>
              <a:t>DB4AI</a:t>
            </a:r>
            <a:r>
              <a:rPr kumimoji="1" lang="zh-CN" altLang="en-US" sz="2000" dirty="0" smtClean="0">
                <a:solidFill>
                  <a:schemeClr val="bg1"/>
                </a:solidFill>
                <a:latin typeface="Microsoft YaHei" panose="020B0503020204020204" pitchFamily="34" charset="-122"/>
                <a:ea typeface="Microsoft YaHei" panose="020B0503020204020204" pitchFamily="34" charset="-122"/>
              </a:rPr>
              <a:t>存在指令集加速</a:t>
            </a:r>
            <a:r>
              <a:rPr kumimoji="1" lang="en-US" altLang="zh-CN" sz="2000" dirty="0" smtClean="0">
                <a:solidFill>
                  <a:schemeClr val="bg1"/>
                </a:solidFill>
                <a:latin typeface="Microsoft YaHei" panose="020B0503020204020204" pitchFamily="34" charset="-122"/>
                <a:ea typeface="Microsoft YaHei" panose="020B0503020204020204" pitchFamily="34" charset="-122"/>
              </a:rPr>
              <a:t>:(option)</a:t>
            </a:r>
            <a:endParaRPr kumimoji="1" lang="zh-CN" altLang="en-US" sz="2000" dirty="0" smtClean="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a:t>
            </a:r>
            <a:r>
              <a:rPr lang="zh-CN" altLang="en-US" dirty="0" smtClean="0"/>
              <a:t>核心技术总结</a:t>
            </a:r>
            <a:endParaRPr lang="zh-CN" altLang="en-US" dirty="0"/>
          </a:p>
        </p:txBody>
      </p:sp>
      <p:sp>
        <p:nvSpPr>
          <p:cNvPr id="39" name="文本框 38"/>
          <p:cNvSpPr txBox="1"/>
          <p:nvPr/>
        </p:nvSpPr>
        <p:spPr>
          <a:xfrm>
            <a:off x="768378" y="1428939"/>
            <a:ext cx="10983740" cy="4950586"/>
          </a:xfrm>
          <a:prstGeom prst="rect">
            <a:avLst/>
          </a:prstGeom>
          <a:noFill/>
        </p:spPr>
        <p:txBody>
          <a:bodyPr wrap="square" rtlCol="0">
            <a:spAutoFit/>
          </a:bodyPr>
          <a:lstStyle/>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、在</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CPU </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 NUMA </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多核的硬件发展趋势下，</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openGauss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通过线程绑核，</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NUMA</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化数据结构改造，数据分区和原子指令优化实现</a:t>
            </a: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150W </a:t>
            </a:r>
            <a:r>
              <a:rPr lang="en-US" altLang="zh-CN" sz="1800" dirty="0" err="1"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tpmc</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2</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、企业可用性指标为</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RPO</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和</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RTO</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openGauss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支持双机同步保证</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RPO=0</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，通过极致</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RTO</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技术保证</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RTO&lt;10s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3</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、企业的性能指标为吞吐量和时延，</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openGauss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通过服务器线程池支持企业的高并发，通过增量检查点保证</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IO</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性能的稳定性。</a:t>
            </a:r>
            <a:endPar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4</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、企业的业务场景为</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OLTP</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和</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OLAP</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openGauss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通过行列混合引擎同时支持行存和列存，适应企业混合场景。</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5</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、在风控，计费等极端性能企业场景下，</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openGauss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通过免锁内存表，内存索引算法保证高吞吐，低时延，满足企业场景要求。</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6</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、在云化的发展趋势下，</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openGauss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通过全密态实现端到端加密，解决企业上云安全顾虑。</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7</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、通过</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DB4AI</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和</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AI4DB</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，实现</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openGauss</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自运维和调优，减少企业应用开发和维护的</a:t>
            </a:r>
            <a:r>
              <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TCO</a:t>
            </a:r>
            <a:r>
              <a:rPr lang="zh-CN" altLang="en-US"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CN" sz="1800" dirty="0" smtClean="0">
              <a:solidFill>
                <a:schemeClr val="bg1"/>
              </a:solidFill>
              <a:latin typeface="Microsoft YaHei" panose="020B0503020204020204" pitchFamily="34" charset="-122"/>
              <a:ea typeface="Microsoft YaHei" panose="020B0503020204020204" pitchFamily="34" charset="-122"/>
              <a:cs typeface="Segoe UI" panose="020B0502040204020203" pitchFamily="34" charset="0"/>
            </a:endParaRPr>
          </a:p>
          <a:p>
            <a:pPr algn="just">
              <a:lnSpc>
                <a:spcPct val="120000"/>
              </a:lnSpc>
              <a:spcAft>
                <a:spcPts val="600"/>
              </a:spcAft>
            </a:pPr>
            <a:endParaRPr lang="en-US" altLang="zh-CN"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877253" y="665625"/>
            <a:ext cx="6735898" cy="540000"/>
          </a:xfrm>
        </p:spPr>
        <p:txBody>
          <a:bodyPr/>
          <a:lstStyle/>
          <a:p>
            <a:r>
              <a:rPr lang="en-US" altLang="zh-CN" dirty="0" smtClean="0"/>
              <a:t>openGauss</a:t>
            </a:r>
            <a:r>
              <a:rPr lang="zh-CN" altLang="en-US" dirty="0"/>
              <a:t> </a:t>
            </a:r>
            <a:r>
              <a:rPr lang="zh-CN" altLang="en-US" dirty="0" smtClean="0"/>
              <a:t>核心技术及实践</a:t>
            </a:r>
            <a:endParaRPr lang="zh-CN" altLang="en-US" dirty="0"/>
          </a:p>
        </p:txBody>
      </p:sp>
      <p:sp>
        <p:nvSpPr>
          <p:cNvPr id="7" name="文本占位符 2"/>
          <p:cNvSpPr txBox="1"/>
          <p:nvPr/>
        </p:nvSpPr>
        <p:spPr>
          <a:xfrm>
            <a:off x="1184334" y="2575070"/>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架构</a:t>
            </a:r>
            <a:endParaRPr lang="zh-CN" altLang="en-US" dirty="0"/>
          </a:p>
        </p:txBody>
      </p:sp>
      <p:sp>
        <p:nvSpPr>
          <p:cNvPr id="8" name="文本占位符 2"/>
          <p:cNvSpPr txBox="1"/>
          <p:nvPr/>
        </p:nvSpPr>
        <p:spPr>
          <a:xfrm>
            <a:off x="1182624" y="3344261"/>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核心技术及实践</a:t>
            </a:r>
            <a:endParaRPr lang="zh-CN" altLang="en-US" dirty="0"/>
          </a:p>
        </p:txBody>
      </p:sp>
      <p:sp>
        <p:nvSpPr>
          <p:cNvPr id="11" name="文本占位符 2"/>
          <p:cNvSpPr txBox="1"/>
          <p:nvPr/>
        </p:nvSpPr>
        <p:spPr>
          <a:xfrm>
            <a:off x="1180869" y="1875408"/>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开</a:t>
            </a:r>
            <a:r>
              <a:rPr lang="zh-CN" altLang="en-US" dirty="0" smtClean="0"/>
              <a:t>源社区介绍</a:t>
            </a:r>
            <a:endParaRPr lang="zh-CN" altLang="en-US" dirty="0"/>
          </a:p>
        </p:txBody>
      </p:sp>
      <p:sp>
        <p:nvSpPr>
          <p:cNvPr id="12" name="文本占位符 2"/>
          <p:cNvSpPr txBox="1"/>
          <p:nvPr/>
        </p:nvSpPr>
        <p:spPr>
          <a:xfrm>
            <a:off x="1137595" y="4140894"/>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b="1" dirty="0" smtClean="0"/>
              <a:t>openGauss </a:t>
            </a:r>
            <a:r>
              <a:rPr lang="zh-CN" altLang="en-US" b="1" dirty="0" smtClean="0"/>
              <a:t>未来技术发展方向</a:t>
            </a:r>
            <a:endParaRPr lang="zh-CN" alt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10213344" cy="540000"/>
          </a:xfrm>
        </p:spPr>
        <p:txBody>
          <a:bodyPr>
            <a:noAutofit/>
          </a:bodyPr>
          <a:lstStyle/>
          <a:p>
            <a:r>
              <a:rPr lang="en-US" altLang="zh-CN" dirty="0" smtClean="0">
                <a:sym typeface="+mn-ea"/>
              </a:rPr>
              <a:t>openGauss</a:t>
            </a:r>
            <a:r>
              <a:rPr lang="zh-CN" altLang="en-US" dirty="0">
                <a:sym typeface="+mn-ea"/>
              </a:rPr>
              <a:t>未来技术方向：</a:t>
            </a:r>
            <a:r>
              <a:rPr lang="zh-CN" altLang="en-US" b="1" dirty="0">
                <a:sym typeface="+mn-ea"/>
              </a:rPr>
              <a:t>更智能</a:t>
            </a:r>
            <a:r>
              <a:rPr lang="zh-CN" altLang="en-US" dirty="0">
                <a:sym typeface="+mn-ea"/>
              </a:rPr>
              <a:t>、更安全、更高效</a:t>
            </a:r>
            <a:endParaRPr lang="en-US" altLang="zh-CN" dirty="0"/>
          </a:p>
        </p:txBody>
      </p:sp>
      <p:grpSp>
        <p:nvGrpSpPr>
          <p:cNvPr id="4" name="组合 3"/>
          <p:cNvGrpSpPr/>
          <p:nvPr/>
        </p:nvGrpSpPr>
        <p:grpSpPr>
          <a:xfrm>
            <a:off x="551349" y="1760145"/>
            <a:ext cx="4252726" cy="1584176"/>
            <a:chOff x="474" y="5498"/>
            <a:chExt cx="22038" cy="11218"/>
          </a:xfrm>
        </p:grpSpPr>
        <p:pic>
          <p:nvPicPr>
            <p:cNvPr id="5" name="图片 4"/>
            <p:cNvPicPr>
              <a:picLocks noChangeAspect="1"/>
            </p:cNvPicPr>
            <p:nvPr/>
          </p:nvPicPr>
          <p:blipFill>
            <a:blip r:embed="rId1"/>
            <a:stretch>
              <a:fillRect/>
            </a:stretch>
          </p:blipFill>
          <p:spPr>
            <a:xfrm>
              <a:off x="474" y="5679"/>
              <a:ext cx="22038" cy="10819"/>
            </a:xfrm>
            <a:prstGeom prst="rect">
              <a:avLst/>
            </a:prstGeom>
          </p:spPr>
        </p:pic>
        <p:sp>
          <p:nvSpPr>
            <p:cNvPr id="6" name="矩形 5"/>
            <p:cNvSpPr/>
            <p:nvPr/>
          </p:nvSpPr>
          <p:spPr bwMode="auto">
            <a:xfrm>
              <a:off x="8941" y="5498"/>
              <a:ext cx="4573" cy="11218"/>
            </a:xfrm>
            <a:prstGeom prst="rect">
              <a:avLst/>
            </a:prstGeom>
            <a:noFill/>
            <a:ln w="38100" cap="flat" cmpd="sng" algn="ctr">
              <a:solidFill>
                <a:srgbClr val="C00000"/>
              </a:solidFill>
              <a:prstDash val="solid"/>
              <a:round/>
              <a:headEnd type="none" w="med" len="med"/>
              <a:tailEnd type="none" w="med" len="med"/>
            </a:ln>
            <a:effectLst/>
          </p:spPr>
          <p:txBody>
            <a:bodyPr vert="horz" wrap="square" lIns="182880" tIns="91440" rIns="182880" bIns="91440" numCol="1" rtlCol="0" anchor="t" anchorCtr="0" compatLnSpc="1"/>
            <a:lstStyle/>
            <a:p>
              <a:pPr defTabSz="1828800" fontAlgn="base">
                <a:spcBef>
                  <a:spcPct val="0"/>
                </a:spcBef>
                <a:spcAft>
                  <a:spcPct val="0"/>
                </a:spcAft>
              </a:pPr>
              <a:endParaRPr lang="zh-CN" altLang="en-US" sz="1600">
                <a:solidFill>
                  <a:srgbClr val="3A11BA"/>
                </a:solidFill>
                <a:latin typeface="Arial" panose="020B0604020202020204" pitchFamily="34" charset="0"/>
              </a:endParaRPr>
            </a:p>
          </p:txBody>
        </p:sp>
      </p:grpSp>
      <p:sp>
        <p:nvSpPr>
          <p:cNvPr id="7" name="文本框 6"/>
          <p:cNvSpPr txBox="1"/>
          <p:nvPr/>
        </p:nvSpPr>
        <p:spPr>
          <a:xfrm>
            <a:off x="2544805" y="3344320"/>
            <a:ext cx="1221104" cy="338554"/>
          </a:xfrm>
          <a:prstGeom prst="rect">
            <a:avLst/>
          </a:prstGeom>
          <a:noFill/>
        </p:spPr>
        <p:txBody>
          <a:bodyPr wrap="none" rtlCol="0">
            <a:spAutoFit/>
          </a:bodyPr>
          <a:lstStyle/>
          <a:p>
            <a:r>
              <a:rPr lang="en-US" altLang="zh-CN" sz="1600" b="1" dirty="0">
                <a:solidFill>
                  <a:srgbClr val="FF0000"/>
                </a:solidFill>
              </a:rPr>
              <a:t>We are here</a:t>
            </a:r>
            <a:endParaRPr lang="en-US" altLang="zh-CN" sz="1600" b="1" dirty="0">
              <a:solidFill>
                <a:srgbClr val="FF0000"/>
              </a:solidFill>
            </a:endParaRPr>
          </a:p>
        </p:txBody>
      </p:sp>
      <p:sp>
        <p:nvSpPr>
          <p:cNvPr id="8" name="上箭头 7"/>
          <p:cNvSpPr/>
          <p:nvPr/>
        </p:nvSpPr>
        <p:spPr>
          <a:xfrm>
            <a:off x="2977635" y="3112079"/>
            <a:ext cx="275994" cy="33868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TextBox 12"/>
          <p:cNvSpPr txBox="1"/>
          <p:nvPr/>
        </p:nvSpPr>
        <p:spPr>
          <a:xfrm>
            <a:off x="551349" y="3662700"/>
            <a:ext cx="4287012" cy="1785104"/>
          </a:xfrm>
          <a:prstGeom prst="rect">
            <a:avLst/>
          </a:prstGeom>
          <a:noFill/>
        </p:spPr>
        <p:txBody>
          <a:bodyPr wrap="square" rtlCol="0">
            <a:spAutoFit/>
          </a:bodyPr>
          <a:lstStyle/>
          <a:p>
            <a:pPr marL="182880" indent="-182880">
              <a:spcBef>
                <a:spcPts val="1200"/>
              </a:spcBef>
              <a:buFont typeface="Arial" panose="020B0604020202020204" pitchFamily="34" charset="0"/>
              <a:buChar char="•"/>
            </a:pPr>
            <a:r>
              <a:rPr lang="en-US" altLang="zh-CN" sz="1400" b="1" dirty="0">
                <a:solidFill>
                  <a:schemeClr val="bg1"/>
                </a:solidFill>
                <a:latin typeface="Microsoft YaHei" panose="020B0503020204020204" pitchFamily="34" charset="-122"/>
                <a:ea typeface="Microsoft YaHei" panose="020B0503020204020204" pitchFamily="34" charset="-122"/>
              </a:rPr>
              <a:t>AI</a:t>
            </a:r>
            <a:r>
              <a:rPr lang="zh-CN" altLang="en-US" sz="1400" b="1" dirty="0">
                <a:solidFill>
                  <a:schemeClr val="bg1"/>
                </a:solidFill>
                <a:latin typeface="Microsoft YaHei" panose="020B0503020204020204" pitchFamily="34" charset="-122"/>
                <a:ea typeface="Microsoft YaHei" panose="020B0503020204020204" pitchFamily="34" charset="-122"/>
              </a:rPr>
              <a:t>算法加持，解决传统数据库问题</a:t>
            </a:r>
            <a:endParaRPr lang="en-US" altLang="zh-CN" sz="1400" b="1" dirty="0">
              <a:solidFill>
                <a:schemeClr val="bg1"/>
              </a:solidFill>
              <a:latin typeface="Microsoft YaHei" panose="020B0503020204020204" pitchFamily="34" charset="-122"/>
              <a:ea typeface="Microsoft YaHei" panose="020B0503020204020204" pitchFamily="34" charset="-122"/>
            </a:endParaRPr>
          </a:p>
          <a:p>
            <a:pPr marL="640080" lvl="2" indent="-182880">
              <a:spcBef>
                <a:spcPts val="1200"/>
              </a:spcBef>
              <a:buFont typeface="Arial" panose="020B0604020202020204" pitchFamily="34" charset="0"/>
              <a:buChar char="•"/>
            </a:pPr>
            <a:r>
              <a:rPr lang="zh-CN" altLang="en-US" sz="1400" dirty="0" smtClean="0">
                <a:solidFill>
                  <a:schemeClr val="bg1"/>
                </a:solidFill>
                <a:latin typeface="Microsoft YaHei" panose="020B0503020204020204" pitchFamily="34" charset="-122"/>
                <a:ea typeface="Microsoft YaHei" panose="020B0503020204020204" pitchFamily="34" charset="-122"/>
              </a:rPr>
              <a:t>学习</a:t>
            </a:r>
            <a:r>
              <a:rPr lang="zh-CN" altLang="en-US" sz="1400" dirty="0">
                <a:solidFill>
                  <a:schemeClr val="bg1"/>
                </a:solidFill>
                <a:latin typeface="Microsoft YaHei" panose="020B0503020204020204" pitchFamily="34" charset="-122"/>
                <a:ea typeface="Microsoft YaHei" panose="020B0503020204020204" pitchFamily="34" charset="-122"/>
              </a:rPr>
              <a:t>型数据库组件，</a:t>
            </a:r>
            <a:r>
              <a:rPr lang="zh-CN" altLang="en-US" sz="1400" dirty="0" smtClean="0">
                <a:solidFill>
                  <a:schemeClr val="bg1"/>
                </a:solidFill>
                <a:latin typeface="Microsoft YaHei" panose="020B0503020204020204" pitchFamily="34" charset="-122"/>
                <a:ea typeface="Microsoft YaHei" panose="020B0503020204020204" pitchFamily="34" charset="-122"/>
              </a:rPr>
              <a:t>如</a:t>
            </a:r>
            <a:r>
              <a:rPr lang="en-US" altLang="zh-CN" sz="1400" dirty="0" smtClean="0">
                <a:solidFill>
                  <a:schemeClr val="bg1"/>
                </a:solidFill>
                <a:latin typeface="Microsoft YaHei" panose="020B0503020204020204" pitchFamily="34" charset="-122"/>
                <a:ea typeface="Microsoft YaHei" panose="020B0503020204020204" pitchFamily="34" charset="-122"/>
              </a:rPr>
              <a:t>AI-Based Optimizer</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pPr marL="640080" lvl="2" indent="-182880">
              <a:spcBef>
                <a:spcPts val="1200"/>
              </a:spcBef>
              <a:buFont typeface="Arial" panose="020B0604020202020204" pitchFamily="34" charset="0"/>
              <a:buChar char="•"/>
            </a:pPr>
            <a:r>
              <a:rPr lang="en-US" altLang="zh-CN" sz="1400" dirty="0" smtClean="0">
                <a:solidFill>
                  <a:schemeClr val="bg1"/>
                </a:solidFill>
                <a:latin typeface="Microsoft YaHei" panose="020B0503020204020204" pitchFamily="34" charset="-122"/>
                <a:ea typeface="Microsoft YaHei" panose="020B0503020204020204" pitchFamily="34" charset="-122"/>
              </a:rPr>
              <a:t>SQL</a:t>
            </a:r>
            <a:r>
              <a:rPr lang="zh-CN" altLang="en-US" sz="1400" dirty="0" smtClean="0">
                <a:solidFill>
                  <a:schemeClr val="bg1"/>
                </a:solidFill>
                <a:latin typeface="Microsoft YaHei" panose="020B0503020204020204" pitchFamily="34" charset="-122"/>
                <a:ea typeface="Microsoft YaHei" panose="020B0503020204020204" pitchFamily="34" charset="-122"/>
              </a:rPr>
              <a:t>自优化：</a:t>
            </a:r>
            <a:r>
              <a:rPr lang="en-US" altLang="zh-CN" sz="1400" dirty="0" smtClean="0">
                <a:solidFill>
                  <a:schemeClr val="bg1"/>
                </a:solidFill>
                <a:latin typeface="Microsoft YaHei" panose="020B0503020204020204" pitchFamily="34" charset="-122"/>
                <a:ea typeface="Microsoft YaHei" panose="020B0503020204020204" pitchFamily="34" charset="-122"/>
              </a:rPr>
              <a:t>hint</a:t>
            </a:r>
            <a:r>
              <a:rPr lang="zh-CN" altLang="en-US" sz="1400" dirty="0" smtClean="0">
                <a:solidFill>
                  <a:schemeClr val="bg1"/>
                </a:solidFill>
                <a:latin typeface="Microsoft YaHei" panose="020B0503020204020204" pitchFamily="34" charset="-122"/>
                <a:ea typeface="Microsoft YaHei" panose="020B0503020204020204" pitchFamily="34" charset="-122"/>
              </a:rPr>
              <a:t>推荐、查询重写</a:t>
            </a:r>
            <a:endParaRPr lang="zh-CN" altLang="en-US" sz="1400" dirty="0">
              <a:solidFill>
                <a:schemeClr val="bg1"/>
              </a:solidFill>
              <a:latin typeface="Microsoft YaHei" panose="020B0503020204020204" pitchFamily="34" charset="-122"/>
              <a:ea typeface="Microsoft YaHei" panose="020B0503020204020204" pitchFamily="34" charset="-122"/>
            </a:endParaRPr>
          </a:p>
          <a:p>
            <a:pPr marL="182880" indent="-182880">
              <a:spcBef>
                <a:spcPts val="1200"/>
              </a:spcBef>
              <a:buFont typeface="Arial" panose="020B0604020202020204" pitchFamily="34" charset="0"/>
              <a:buChar char="•"/>
            </a:pPr>
            <a:r>
              <a:rPr lang="zh-CN" altLang="en-US" sz="1400" b="1" dirty="0">
                <a:solidFill>
                  <a:schemeClr val="bg1"/>
                </a:solidFill>
                <a:latin typeface="Microsoft YaHei" panose="020B0503020204020204" pitchFamily="34" charset="-122"/>
                <a:ea typeface="Microsoft YaHei" panose="020B0503020204020204" pitchFamily="34" charset="-122"/>
              </a:rPr>
              <a:t>数据库系统的软硬件故障自诊断与自定位</a:t>
            </a:r>
            <a:r>
              <a:rPr lang="zh-CN" altLang="en-US" sz="1400" b="1" dirty="0" smtClean="0">
                <a:solidFill>
                  <a:schemeClr val="bg1"/>
                </a:solidFill>
                <a:latin typeface="Microsoft YaHei" panose="020B0503020204020204" pitchFamily="34" charset="-122"/>
                <a:ea typeface="Microsoft YaHei" panose="020B0503020204020204" pitchFamily="34" charset="-122"/>
              </a:rPr>
              <a:t>技术</a:t>
            </a:r>
            <a:endParaRPr lang="en-US" altLang="zh-CN" sz="1400" b="1" dirty="0" smtClean="0">
              <a:solidFill>
                <a:schemeClr val="bg1"/>
              </a:solidFill>
              <a:latin typeface="Microsoft YaHei" panose="020B0503020204020204" pitchFamily="34" charset="-122"/>
              <a:ea typeface="Microsoft YaHei" panose="020B0503020204020204" pitchFamily="34" charset="-122"/>
            </a:endParaRPr>
          </a:p>
          <a:p>
            <a:pPr marL="182880" indent="-182880">
              <a:spcBef>
                <a:spcPts val="1200"/>
              </a:spcBef>
              <a:buFont typeface="Arial" panose="020B0604020202020204" pitchFamily="34" charset="0"/>
              <a:buChar char="•"/>
            </a:pPr>
            <a:r>
              <a:rPr lang="zh-CN" altLang="en-US" sz="1400" b="1" dirty="0">
                <a:solidFill>
                  <a:schemeClr val="bg1"/>
                </a:solidFill>
                <a:latin typeface="Microsoft YaHei" panose="020B0503020204020204" pitchFamily="34" charset="-122"/>
                <a:ea typeface="Microsoft YaHei" panose="020B0503020204020204" pitchFamily="34" charset="-122"/>
              </a:rPr>
              <a:t>数据库</a:t>
            </a:r>
            <a:r>
              <a:rPr lang="zh-CN" altLang="en-US" sz="1400" b="1" dirty="0" smtClean="0">
                <a:solidFill>
                  <a:schemeClr val="bg1"/>
                </a:solidFill>
                <a:latin typeface="Microsoft YaHei" panose="020B0503020204020204" pitchFamily="34" charset="-122"/>
                <a:ea typeface="Microsoft YaHei" panose="020B0503020204020204" pitchFamily="34" charset="-122"/>
              </a:rPr>
              <a:t>内</a:t>
            </a:r>
            <a:r>
              <a:rPr lang="en-US" altLang="zh-CN" sz="1400" b="1" dirty="0" smtClean="0">
                <a:solidFill>
                  <a:schemeClr val="bg1"/>
                </a:solidFill>
                <a:latin typeface="Microsoft YaHei" panose="020B0503020204020204" pitchFamily="34" charset="-122"/>
                <a:ea typeface="Microsoft YaHei" panose="020B0503020204020204" pitchFamily="34" charset="-122"/>
              </a:rPr>
              <a:t>AI</a:t>
            </a:r>
            <a:r>
              <a:rPr lang="zh-CN" altLang="en-US" sz="1400" b="1" dirty="0" smtClean="0">
                <a:solidFill>
                  <a:schemeClr val="bg1"/>
                </a:solidFill>
                <a:latin typeface="Microsoft YaHei" panose="020B0503020204020204" pitchFamily="34" charset="-122"/>
                <a:ea typeface="Microsoft YaHei" panose="020B0503020204020204" pitchFamily="34" charset="-122"/>
              </a:rPr>
              <a:t>技术：全流程</a:t>
            </a:r>
            <a:r>
              <a:rPr lang="en-US" altLang="zh-CN" sz="1400" b="1" dirty="0" smtClean="0">
                <a:solidFill>
                  <a:schemeClr val="bg1"/>
                </a:solidFill>
                <a:latin typeface="Microsoft YaHei" panose="020B0503020204020204" pitchFamily="34" charset="-122"/>
                <a:ea typeface="Microsoft YaHei" panose="020B0503020204020204" pitchFamily="34" charset="-122"/>
              </a:rPr>
              <a:t>AI</a:t>
            </a:r>
            <a:endParaRPr lang="zh-CN" altLang="en-US" sz="1400" b="1" dirty="0">
              <a:solidFill>
                <a:schemeClr val="bg1"/>
              </a:solidFill>
              <a:latin typeface="Microsoft YaHei" panose="020B0503020204020204" pitchFamily="34" charset="-122"/>
              <a:ea typeface="Microsoft YaHei" panose="020B0503020204020204" pitchFamily="34" charset="-122"/>
            </a:endParaRPr>
          </a:p>
        </p:txBody>
      </p:sp>
      <p:grpSp>
        <p:nvGrpSpPr>
          <p:cNvPr id="10" name="组合 9"/>
          <p:cNvGrpSpPr/>
          <p:nvPr/>
        </p:nvGrpSpPr>
        <p:grpSpPr>
          <a:xfrm>
            <a:off x="4963024" y="2037134"/>
            <a:ext cx="6331893" cy="3657084"/>
            <a:chOff x="5751693" y="1605426"/>
            <a:chExt cx="5525197" cy="4514568"/>
          </a:xfrm>
        </p:grpSpPr>
        <p:sp>
          <p:nvSpPr>
            <p:cNvPr id="11" name="矩形 10"/>
            <p:cNvSpPr/>
            <p:nvPr/>
          </p:nvSpPr>
          <p:spPr bwMode="auto">
            <a:xfrm>
              <a:off x="5751693" y="2244558"/>
              <a:ext cx="3128111" cy="520893"/>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自调优</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12" name="矩形 11"/>
            <p:cNvSpPr/>
            <p:nvPr/>
          </p:nvSpPr>
          <p:spPr bwMode="auto">
            <a:xfrm>
              <a:off x="6506094" y="2430079"/>
              <a:ext cx="564180" cy="302260"/>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智能推荐</a:t>
              </a:r>
              <a:endParaRPr kumimoji="0" lang="zh-CN" altLang="en-US" sz="80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13" name="矩形 12"/>
            <p:cNvSpPr/>
            <p:nvPr/>
          </p:nvSpPr>
          <p:spPr bwMode="auto">
            <a:xfrm>
              <a:off x="5751693" y="4495714"/>
              <a:ext cx="3106571" cy="543335"/>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存储引擎</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00000"/>
                </a:lnSpc>
                <a:spcBef>
                  <a:spcPct val="0"/>
                </a:spcBef>
                <a:spcAft>
                  <a:spcPct val="0"/>
                </a:spcAft>
                <a:buClrTx/>
                <a:buSzTx/>
                <a:buFontTx/>
                <a:buNone/>
                <a:defRPr/>
              </a:pP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14" name="矩形 13"/>
            <p:cNvSpPr/>
            <p:nvPr/>
          </p:nvSpPr>
          <p:spPr bwMode="auto">
            <a:xfrm>
              <a:off x="5913785" y="4737689"/>
              <a:ext cx="838669" cy="262610"/>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基于学习</a:t>
              </a: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Index</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15" name="矩形 14"/>
            <p:cNvSpPr/>
            <p:nvPr/>
          </p:nvSpPr>
          <p:spPr bwMode="auto">
            <a:xfrm>
              <a:off x="5816641" y="2432540"/>
              <a:ext cx="648000" cy="299798"/>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参数自调优</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16" name="矩形 15"/>
            <p:cNvSpPr/>
            <p:nvPr/>
          </p:nvSpPr>
          <p:spPr bwMode="auto">
            <a:xfrm>
              <a:off x="5751693" y="3716792"/>
              <a:ext cx="3114403" cy="708569"/>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执行引擎</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17" name="矩形 16"/>
            <p:cNvSpPr/>
            <p:nvPr/>
          </p:nvSpPr>
          <p:spPr bwMode="auto">
            <a:xfrm>
              <a:off x="7119394" y="2451096"/>
              <a:ext cx="576000" cy="28124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智能调度</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18" name="矩形 17"/>
            <p:cNvSpPr/>
            <p:nvPr/>
          </p:nvSpPr>
          <p:spPr bwMode="auto">
            <a:xfrm>
              <a:off x="7738063" y="2451096"/>
              <a:ext cx="576000" cy="28124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负载预测</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19" name="矩形 18"/>
            <p:cNvSpPr/>
            <p:nvPr/>
          </p:nvSpPr>
          <p:spPr bwMode="auto">
            <a:xfrm>
              <a:off x="5751693" y="2803580"/>
              <a:ext cx="3127410" cy="846447"/>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SQL</a:t>
              </a: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引擎</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20" name="矩形 19"/>
            <p:cNvSpPr/>
            <p:nvPr/>
          </p:nvSpPr>
          <p:spPr bwMode="auto">
            <a:xfrm>
              <a:off x="5849302" y="3294312"/>
              <a:ext cx="972001" cy="267487"/>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基于学习查询重写</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21" name="矩形 20"/>
            <p:cNvSpPr/>
            <p:nvPr/>
          </p:nvSpPr>
          <p:spPr bwMode="auto">
            <a:xfrm>
              <a:off x="6883859" y="3294312"/>
              <a:ext cx="972001" cy="267487"/>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基于学习代价估计</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22" name="矩形 21"/>
            <p:cNvSpPr/>
            <p:nvPr/>
          </p:nvSpPr>
          <p:spPr bwMode="auto">
            <a:xfrm>
              <a:off x="7910825" y="3307374"/>
              <a:ext cx="877573" cy="254424"/>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基于学习优化器</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23" name="矩形 22"/>
            <p:cNvSpPr/>
            <p:nvPr/>
          </p:nvSpPr>
          <p:spPr bwMode="auto">
            <a:xfrm>
              <a:off x="7851096" y="4117885"/>
              <a:ext cx="972000" cy="196164"/>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lang="en-US" altLang="zh-CN" sz="800" kern="0" dirty="0" smtClean="0">
                  <a:solidFill>
                    <a:srgbClr val="000000"/>
                  </a:solidFill>
                  <a:latin typeface="Microsoft YaHei" panose="020B0503020204020204" pitchFamily="34" charset="-122"/>
                  <a:ea typeface="Microsoft YaHei" panose="020B0503020204020204" pitchFamily="34" charset="-122"/>
                </a:rPr>
                <a:t>AI </a:t>
              </a:r>
              <a:r>
                <a:rPr lang="zh-CN" altLang="en-US" sz="800" kern="0" dirty="0" smtClean="0">
                  <a:solidFill>
                    <a:srgbClr val="000000"/>
                  </a:solidFill>
                  <a:latin typeface="Microsoft YaHei" panose="020B0503020204020204" pitchFamily="34" charset="-122"/>
                  <a:ea typeface="Microsoft YaHei" panose="020B0503020204020204" pitchFamily="34" charset="-122"/>
                </a:rPr>
                <a:t>调度器</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24" name="矩形 23"/>
            <p:cNvSpPr/>
            <p:nvPr/>
          </p:nvSpPr>
          <p:spPr bwMode="auto">
            <a:xfrm>
              <a:off x="7765188" y="4720040"/>
              <a:ext cx="972001" cy="278973"/>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基于学习存储引擎</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25" name="矩形 24"/>
            <p:cNvSpPr/>
            <p:nvPr/>
          </p:nvSpPr>
          <p:spPr bwMode="auto">
            <a:xfrm>
              <a:off x="8917489" y="2244558"/>
              <a:ext cx="723186" cy="914994"/>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自诊断</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26" name="矩形 25"/>
            <p:cNvSpPr/>
            <p:nvPr/>
          </p:nvSpPr>
          <p:spPr bwMode="auto">
            <a:xfrm>
              <a:off x="8956250" y="2732691"/>
              <a:ext cx="648000" cy="23353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软硬件诊断</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27" name="矩形 26"/>
            <p:cNvSpPr/>
            <p:nvPr/>
          </p:nvSpPr>
          <p:spPr bwMode="auto">
            <a:xfrm>
              <a:off x="8917489" y="3213709"/>
              <a:ext cx="723186" cy="754425"/>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自愈</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28" name="矩形 27"/>
            <p:cNvSpPr/>
            <p:nvPr/>
          </p:nvSpPr>
          <p:spPr bwMode="auto">
            <a:xfrm>
              <a:off x="8955883" y="3565561"/>
              <a:ext cx="648000" cy="209888"/>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错误恢复</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29" name="矩形 28"/>
            <p:cNvSpPr/>
            <p:nvPr/>
          </p:nvSpPr>
          <p:spPr bwMode="auto">
            <a:xfrm>
              <a:off x="8917489" y="4006190"/>
              <a:ext cx="723186" cy="1040962"/>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自监控</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30" name="矩形 29"/>
            <p:cNvSpPr/>
            <p:nvPr/>
          </p:nvSpPr>
          <p:spPr bwMode="auto">
            <a:xfrm>
              <a:off x="8981183" y="4341786"/>
              <a:ext cx="620532" cy="356634"/>
            </a:xfrm>
            <a:prstGeom prst="rect">
              <a:avLst/>
            </a:prstGeom>
            <a:solidFill>
              <a:schemeClr val="tx2"/>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rPr>
                <a:t>数据统计</a:t>
              </a:r>
              <a:endParaRPr kumimoji="0" lang="en-US" altLang="zh-CN"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00000"/>
                </a:lnSpc>
                <a:spcBef>
                  <a:spcPct val="0"/>
                </a:spcBef>
                <a:spcAft>
                  <a:spcPct val="0"/>
                </a:spcAft>
                <a:buClrTx/>
                <a:buSzTx/>
                <a:buFontTx/>
                <a:buNone/>
                <a:defRPr/>
              </a:pPr>
              <a:r>
                <a:rPr lang="zh-CN" altLang="en-US" sz="800" kern="0" dirty="0" smtClean="0">
                  <a:solidFill>
                    <a:schemeClr val="bg1"/>
                  </a:solidFill>
                  <a:latin typeface="Microsoft YaHei" panose="020B0503020204020204" pitchFamily="34" charset="-122"/>
                  <a:ea typeface="Microsoft YaHei" panose="020B0503020204020204" pitchFamily="34" charset="-122"/>
                </a:rPr>
                <a:t>系统统计</a:t>
              </a:r>
              <a:endParaRPr kumimoji="0" lang="zh-CN" altLang="en-US"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p:txBody>
        </p:sp>
        <p:sp>
          <p:nvSpPr>
            <p:cNvPr id="31" name="矩形 30"/>
            <p:cNvSpPr/>
            <p:nvPr/>
          </p:nvSpPr>
          <p:spPr bwMode="auto">
            <a:xfrm>
              <a:off x="8971348" y="4772686"/>
              <a:ext cx="630365" cy="213940"/>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负载统计</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32" name="矩形 31"/>
            <p:cNvSpPr/>
            <p:nvPr/>
          </p:nvSpPr>
          <p:spPr bwMode="auto">
            <a:xfrm>
              <a:off x="9702203" y="2244559"/>
              <a:ext cx="723186" cy="2806214"/>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自安全</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33" name="矩形 32"/>
            <p:cNvSpPr/>
            <p:nvPr/>
          </p:nvSpPr>
          <p:spPr bwMode="auto">
            <a:xfrm>
              <a:off x="9765897" y="2673903"/>
              <a:ext cx="645757" cy="1410076"/>
            </a:xfrm>
            <a:prstGeom prst="rect">
              <a:avLst/>
            </a:prstGeom>
            <a:solidFill>
              <a:schemeClr val="tx2"/>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3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rPr>
                <a:t>审计</a:t>
              </a:r>
              <a:endParaRPr kumimoji="0" lang="en-US" altLang="zh-CN"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3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rPr>
                <a:t>透明加密</a:t>
              </a:r>
              <a:endParaRPr kumimoji="0" lang="en-US" altLang="zh-CN"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30000"/>
                </a:lnSpc>
                <a:spcBef>
                  <a:spcPct val="0"/>
                </a:spcBef>
                <a:spcAft>
                  <a:spcPct val="0"/>
                </a:spcAft>
                <a:buClrTx/>
                <a:buSzTx/>
                <a:buFontTx/>
                <a:buNone/>
                <a:defRPr/>
              </a:pPr>
              <a:r>
                <a:rPr lang="zh-CN" altLang="en-US" sz="800" kern="0" dirty="0" smtClean="0">
                  <a:solidFill>
                    <a:schemeClr val="bg1"/>
                  </a:solidFill>
                  <a:latin typeface="Microsoft YaHei" panose="020B0503020204020204" pitchFamily="34" charset="-122"/>
                  <a:ea typeface="Microsoft YaHei" panose="020B0503020204020204" pitchFamily="34" charset="-122"/>
                </a:rPr>
                <a:t>权限管理</a:t>
              </a:r>
              <a:endParaRPr kumimoji="0" lang="en-US" altLang="zh-CN"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3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rPr>
                <a:t>访问控制</a:t>
              </a:r>
              <a:endParaRPr kumimoji="0" lang="en-US" altLang="zh-CN"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30000"/>
                </a:lnSpc>
                <a:spcBef>
                  <a:spcPct val="0"/>
                </a:spcBef>
                <a:spcAft>
                  <a:spcPct val="0"/>
                </a:spcAft>
                <a:buClrTx/>
                <a:buSzTx/>
                <a:buFontTx/>
                <a:buNone/>
                <a:defRPr/>
              </a:pPr>
              <a:r>
                <a:rPr lang="zh-CN" altLang="en-US" sz="800" kern="0" dirty="0">
                  <a:solidFill>
                    <a:schemeClr val="bg1"/>
                  </a:solidFill>
                  <a:latin typeface="Microsoft YaHei" panose="020B0503020204020204" pitchFamily="34" charset="-122"/>
                  <a:ea typeface="Microsoft YaHei" panose="020B0503020204020204" pitchFamily="34" charset="-122"/>
                </a:rPr>
                <a:t>密态</a:t>
              </a:r>
              <a:r>
                <a:rPr lang="zh-CN" altLang="en-US" sz="800" kern="0" dirty="0" smtClean="0">
                  <a:solidFill>
                    <a:schemeClr val="bg1"/>
                  </a:solidFill>
                  <a:latin typeface="Microsoft YaHei" panose="020B0503020204020204" pitchFamily="34" charset="-122"/>
                  <a:ea typeface="Microsoft YaHei" panose="020B0503020204020204" pitchFamily="34" charset="-122"/>
                </a:rPr>
                <a:t>计算</a:t>
              </a:r>
              <a:endParaRPr kumimoji="0" lang="zh-CN" altLang="en-US" sz="800" b="0" i="0" u="none" strike="noStrike" kern="0" cap="none" spc="0" normalizeH="0" baseline="0" noProof="0" dirty="0" smtClean="0">
                <a:ln>
                  <a:noFill/>
                </a:ln>
                <a:solidFill>
                  <a:schemeClr val="bg1"/>
                </a:solidFill>
                <a:effectLst/>
                <a:uLnTx/>
                <a:uFillTx/>
                <a:latin typeface="Microsoft YaHei" panose="020B0503020204020204" pitchFamily="34" charset="-122"/>
                <a:ea typeface="Microsoft YaHei" panose="020B0503020204020204" pitchFamily="34" charset="-122"/>
              </a:endParaRPr>
            </a:p>
          </p:txBody>
        </p:sp>
        <p:sp>
          <p:nvSpPr>
            <p:cNvPr id="34" name="矩形 33"/>
            <p:cNvSpPr/>
            <p:nvPr/>
          </p:nvSpPr>
          <p:spPr bwMode="auto">
            <a:xfrm>
              <a:off x="9765898" y="4192187"/>
              <a:ext cx="590789" cy="259495"/>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数据脱敏</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35" name="矩形 34"/>
            <p:cNvSpPr/>
            <p:nvPr/>
          </p:nvSpPr>
          <p:spPr bwMode="auto">
            <a:xfrm>
              <a:off x="9765898" y="4559888"/>
              <a:ext cx="597384" cy="387695"/>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AI</a:t>
              </a:r>
              <a:endPar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行为分析</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36" name="矩形 35"/>
            <p:cNvSpPr/>
            <p:nvPr/>
          </p:nvSpPr>
          <p:spPr bwMode="auto">
            <a:xfrm>
              <a:off x="5751693" y="5147255"/>
              <a:ext cx="4673696" cy="496595"/>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AI </a:t>
              </a: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框架</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37" name="矩形 36"/>
            <p:cNvSpPr/>
            <p:nvPr/>
          </p:nvSpPr>
          <p:spPr bwMode="auto">
            <a:xfrm>
              <a:off x="5983997" y="5270500"/>
              <a:ext cx="612000" cy="32254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algn="ctr" defTabSz="914400" eaLnBrk="0" fontAlgn="base" hangingPunct="0">
                <a:spcBef>
                  <a:spcPct val="0"/>
                </a:spcBef>
                <a:spcAft>
                  <a:spcPct val="0"/>
                </a:spcAft>
              </a:pPr>
              <a:r>
                <a:rPr lang="en-US" altLang="zh-CN" sz="800" kern="0" dirty="0">
                  <a:solidFill>
                    <a:srgbClr val="000000"/>
                  </a:solidFill>
                  <a:latin typeface="Microsoft YaHei" panose="020B0503020204020204" pitchFamily="34" charset="-122"/>
                  <a:ea typeface="Microsoft YaHei" panose="020B0503020204020204" pitchFamily="34" charset="-122"/>
                </a:rPr>
                <a:t>AI as UDF</a:t>
              </a:r>
              <a:endParaRPr lang="zh-CN" altLang="en-US" sz="800" kern="0" dirty="0">
                <a:solidFill>
                  <a:srgbClr val="000000"/>
                </a:solidFill>
                <a:latin typeface="Microsoft YaHei" panose="020B0503020204020204" pitchFamily="34" charset="-122"/>
                <a:ea typeface="Microsoft YaHei" panose="020B0503020204020204" pitchFamily="34" charset="-122"/>
              </a:endParaRPr>
            </a:p>
          </p:txBody>
        </p:sp>
        <p:sp>
          <p:nvSpPr>
            <p:cNvPr id="38" name="矩形 37"/>
            <p:cNvSpPr/>
            <p:nvPr/>
          </p:nvSpPr>
          <p:spPr bwMode="auto">
            <a:xfrm>
              <a:off x="6668700" y="5295874"/>
              <a:ext cx="648000" cy="30609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AI as View</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0" name="矩形 39"/>
            <p:cNvSpPr/>
            <p:nvPr/>
          </p:nvSpPr>
          <p:spPr bwMode="auto">
            <a:xfrm>
              <a:off x="7390310" y="5295874"/>
              <a:ext cx="730710" cy="297166"/>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AI as API</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1" name="矩形 40"/>
            <p:cNvSpPr/>
            <p:nvPr/>
          </p:nvSpPr>
          <p:spPr bwMode="auto">
            <a:xfrm>
              <a:off x="8165932" y="5295874"/>
              <a:ext cx="1248794" cy="297167"/>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Machine Learning Lib</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2" name="矩形 41"/>
            <p:cNvSpPr/>
            <p:nvPr/>
          </p:nvSpPr>
          <p:spPr bwMode="auto">
            <a:xfrm>
              <a:off x="9529688" y="5272676"/>
              <a:ext cx="857264" cy="329289"/>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Deep Learning</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3" name="矩形 42"/>
            <p:cNvSpPr/>
            <p:nvPr/>
          </p:nvSpPr>
          <p:spPr bwMode="auto">
            <a:xfrm>
              <a:off x="5751693" y="5714202"/>
              <a:ext cx="4682515" cy="405792"/>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异构硬件</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44" name="矩形 43"/>
            <p:cNvSpPr/>
            <p:nvPr/>
          </p:nvSpPr>
          <p:spPr bwMode="auto">
            <a:xfrm>
              <a:off x="6941765" y="5945591"/>
              <a:ext cx="570853" cy="13861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effectLst/>
                  <a:uLnTx/>
                  <a:uFillTx/>
                  <a:latin typeface="Microsoft YaHei" panose="020B0503020204020204" pitchFamily="34" charset="-122"/>
                  <a:ea typeface="Microsoft YaHei" panose="020B0503020204020204" pitchFamily="34" charset="-122"/>
                </a:rPr>
                <a:t>鲲鹏</a:t>
              </a:r>
              <a:endParaRPr kumimoji="0" lang="zh-CN" altLang="en-US" sz="800" b="0" i="0" u="none" strike="noStrike" kern="0" cap="none" spc="0" normalizeH="0" baseline="0" noProof="0" dirty="0" smtClean="0">
                <a:ln>
                  <a:noFill/>
                </a:ln>
                <a:effectLst/>
                <a:uLnTx/>
                <a:uFillTx/>
                <a:latin typeface="Microsoft YaHei" panose="020B0503020204020204" pitchFamily="34" charset="-122"/>
                <a:ea typeface="Microsoft YaHei" panose="020B0503020204020204" pitchFamily="34" charset="-122"/>
              </a:endParaRPr>
            </a:p>
          </p:txBody>
        </p:sp>
        <p:sp>
          <p:nvSpPr>
            <p:cNvPr id="45" name="矩形 44"/>
            <p:cNvSpPr/>
            <p:nvPr/>
          </p:nvSpPr>
          <p:spPr bwMode="auto">
            <a:xfrm>
              <a:off x="7962142" y="5946879"/>
              <a:ext cx="532334" cy="136033"/>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lang="zh-CN" altLang="en-US" sz="800" kern="0" dirty="0">
                  <a:latin typeface="Microsoft YaHei" panose="020B0503020204020204" pitchFamily="34" charset="-122"/>
                  <a:ea typeface="Microsoft YaHei" panose="020B0503020204020204" pitchFamily="34" charset="-122"/>
                </a:rPr>
                <a:t>昇</a:t>
              </a:r>
              <a:r>
                <a:rPr kumimoji="0" lang="zh-CN" altLang="en-US" sz="800" b="0" i="0" u="none" strike="noStrike" kern="0" cap="none" spc="0" normalizeH="0" baseline="0" noProof="0" dirty="0" smtClean="0">
                  <a:ln>
                    <a:noFill/>
                  </a:ln>
                  <a:effectLst/>
                  <a:uLnTx/>
                  <a:uFillTx/>
                  <a:latin typeface="Microsoft YaHei" panose="020B0503020204020204" pitchFamily="34" charset="-122"/>
                  <a:ea typeface="Microsoft YaHei" panose="020B0503020204020204" pitchFamily="34" charset="-122"/>
                </a:rPr>
                <a:t>腾</a:t>
              </a:r>
              <a:endParaRPr kumimoji="0" lang="zh-CN" altLang="en-US" sz="800" b="0" i="0" u="none" strike="noStrike" kern="0" cap="none" spc="0" normalizeH="0" baseline="0" noProof="0" dirty="0" smtClean="0">
                <a:ln>
                  <a:noFill/>
                </a:ln>
                <a:effectLst/>
                <a:uLnTx/>
                <a:uFillTx/>
                <a:latin typeface="Microsoft YaHei" panose="020B0503020204020204" pitchFamily="34" charset="-122"/>
                <a:ea typeface="Microsoft YaHei" panose="020B0503020204020204" pitchFamily="34" charset="-122"/>
              </a:endParaRPr>
            </a:p>
          </p:txBody>
        </p:sp>
        <p:sp>
          <p:nvSpPr>
            <p:cNvPr id="46" name="矩形 45"/>
            <p:cNvSpPr/>
            <p:nvPr/>
          </p:nvSpPr>
          <p:spPr bwMode="auto">
            <a:xfrm>
              <a:off x="8835560" y="5945492"/>
              <a:ext cx="532334" cy="136033"/>
            </a:xfrm>
            <a:prstGeom prst="rect">
              <a:avLst/>
            </a:prstGeom>
            <a:solidFill>
              <a:srgbClr val="FFFFFF">
                <a:lumMod val="75000"/>
              </a:srgb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FFFFFF"/>
                  </a:solidFill>
                  <a:effectLst/>
                  <a:uLnTx/>
                  <a:uFillTx/>
                  <a:latin typeface="Microsoft YaHei" panose="020B0503020204020204" pitchFamily="34" charset="-122"/>
                  <a:ea typeface="Microsoft YaHei" panose="020B0503020204020204" pitchFamily="34" charset="-122"/>
                </a:rPr>
                <a:t>others</a:t>
              </a:r>
              <a:endParaRPr kumimoji="0" lang="zh-CN" altLang="en-US" sz="800" b="0" i="0" u="none" strike="noStrike" kern="0" cap="none" spc="0" normalizeH="0" baseline="0" noProof="0" dirty="0" smtClean="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47" name="矩形 46"/>
            <p:cNvSpPr/>
            <p:nvPr/>
          </p:nvSpPr>
          <p:spPr bwMode="auto">
            <a:xfrm>
              <a:off x="5858093" y="3026112"/>
              <a:ext cx="1369097" cy="188938"/>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lang="en-US" altLang="zh-CN" sz="800" kern="0" dirty="0" smtClean="0">
                  <a:solidFill>
                    <a:srgbClr val="000000"/>
                  </a:solidFill>
                  <a:latin typeface="Microsoft YaHei" panose="020B0503020204020204" pitchFamily="34" charset="-122"/>
                  <a:ea typeface="Microsoft YaHei" panose="020B0503020204020204" pitchFamily="34" charset="-122"/>
                </a:rPr>
                <a:t>UDF</a:t>
              </a:r>
              <a:r>
                <a:rPr lang="zh-CN" altLang="en-US" sz="800" kern="0" dirty="0" smtClean="0">
                  <a:solidFill>
                    <a:srgbClr val="000000"/>
                  </a:solidFill>
                  <a:latin typeface="Microsoft YaHei" panose="020B0503020204020204" pitchFamily="34" charset="-122"/>
                  <a:ea typeface="Microsoft YaHei" panose="020B0503020204020204" pitchFamily="34" charset="-122"/>
                </a:rPr>
                <a:t>训练框架</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8" name="矩形 47"/>
            <p:cNvSpPr/>
            <p:nvPr/>
          </p:nvSpPr>
          <p:spPr bwMode="auto">
            <a:xfrm>
              <a:off x="6839486" y="4737689"/>
              <a:ext cx="838669" cy="260147"/>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基于学习</a:t>
              </a: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Buffer</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49" name="矩形 48"/>
            <p:cNvSpPr/>
            <p:nvPr/>
          </p:nvSpPr>
          <p:spPr bwMode="auto">
            <a:xfrm>
              <a:off x="5801976" y="4117885"/>
              <a:ext cx="972000" cy="196164"/>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lang="en-US" altLang="zh-CN" sz="800" kern="0" dirty="0" smtClean="0">
                  <a:solidFill>
                    <a:srgbClr val="000000"/>
                  </a:solidFill>
                  <a:latin typeface="Microsoft YaHei" panose="020B0503020204020204" pitchFamily="34" charset="-122"/>
                  <a:ea typeface="Microsoft YaHei" panose="020B0503020204020204" pitchFamily="34" charset="-122"/>
                </a:rPr>
                <a:t>AI</a:t>
              </a:r>
              <a:r>
                <a:rPr lang="zh-CN" altLang="en-US" sz="800" kern="0" dirty="0" smtClean="0">
                  <a:solidFill>
                    <a:srgbClr val="000000"/>
                  </a:solidFill>
                  <a:latin typeface="Microsoft YaHei" panose="020B0503020204020204" pitchFamily="34" charset="-122"/>
                  <a:ea typeface="Microsoft YaHei" panose="020B0503020204020204" pitchFamily="34" charset="-122"/>
                </a:rPr>
                <a:t>执行算子</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0" name="矩形 49"/>
            <p:cNvSpPr/>
            <p:nvPr/>
          </p:nvSpPr>
          <p:spPr bwMode="auto">
            <a:xfrm>
              <a:off x="5751693" y="1605426"/>
              <a:ext cx="5525197" cy="576900"/>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lang="zh-CN" altLang="en-US" sz="800" b="1" kern="0" noProof="0" dirty="0">
                  <a:solidFill>
                    <a:srgbClr val="C00000"/>
                  </a:solidFill>
                  <a:latin typeface="Microsoft YaHei" panose="020B0503020204020204" pitchFamily="34" charset="-122"/>
                  <a:ea typeface="Microsoft YaHei" panose="020B0503020204020204" pitchFamily="34" charset="-122"/>
                </a:rPr>
                <a:t>全</a:t>
              </a:r>
              <a:r>
                <a:rPr lang="zh-CN" altLang="en-US" sz="800" b="1" kern="0" noProof="0" dirty="0" smtClean="0">
                  <a:solidFill>
                    <a:srgbClr val="C00000"/>
                  </a:solidFill>
                  <a:latin typeface="Microsoft YaHei" panose="020B0503020204020204" pitchFamily="34" charset="-122"/>
                  <a:ea typeface="Microsoft YaHei" panose="020B0503020204020204" pitchFamily="34" charset="-122"/>
                </a:rPr>
                <a:t>流程</a:t>
              </a:r>
              <a:r>
                <a:rPr lang="en-US" altLang="zh-CN" sz="800" b="1" kern="0" noProof="0" dirty="0" smtClean="0">
                  <a:solidFill>
                    <a:srgbClr val="C00000"/>
                  </a:solidFill>
                  <a:latin typeface="Microsoft YaHei" panose="020B0503020204020204" pitchFamily="34" charset="-122"/>
                  <a:ea typeface="Microsoft YaHei" panose="020B0503020204020204" pitchFamily="34" charset="-122"/>
                </a:rPr>
                <a:t>AI</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51" name="矩形 50"/>
            <p:cNvSpPr/>
            <p:nvPr/>
          </p:nvSpPr>
          <p:spPr bwMode="auto">
            <a:xfrm>
              <a:off x="8350146" y="2424436"/>
              <a:ext cx="496900" cy="30790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lang="zh-CN" altLang="en-US" sz="800" kern="0" dirty="0" smtClean="0">
                  <a:solidFill>
                    <a:srgbClr val="000000"/>
                  </a:solidFill>
                  <a:latin typeface="Microsoft YaHei" panose="020B0503020204020204" pitchFamily="34" charset="-122"/>
                  <a:ea typeface="Microsoft YaHei" panose="020B0503020204020204" pitchFamily="34" charset="-122"/>
                </a:rPr>
                <a:t>慢</a:t>
              </a:r>
              <a:r>
                <a:rPr lang="en-US" altLang="zh-CN" sz="800" kern="0" dirty="0" smtClean="0">
                  <a:solidFill>
                    <a:srgbClr val="000000"/>
                  </a:solidFill>
                  <a:latin typeface="Microsoft YaHei" panose="020B0503020204020204" pitchFamily="34" charset="-122"/>
                  <a:ea typeface="Microsoft YaHei" panose="020B0503020204020204" pitchFamily="34" charset="-122"/>
                </a:rPr>
                <a:t>SQL</a:t>
              </a:r>
              <a:r>
                <a:rPr lang="zh-CN" altLang="en-US" sz="800" kern="0" dirty="0" smtClean="0">
                  <a:solidFill>
                    <a:srgbClr val="000000"/>
                  </a:solidFill>
                  <a:latin typeface="Microsoft YaHei" panose="020B0503020204020204" pitchFamily="34" charset="-122"/>
                  <a:ea typeface="Microsoft YaHei" panose="020B0503020204020204" pitchFamily="34" charset="-122"/>
                </a:rPr>
                <a:t>诊断</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2" name="矩形 51"/>
            <p:cNvSpPr/>
            <p:nvPr/>
          </p:nvSpPr>
          <p:spPr bwMode="auto">
            <a:xfrm>
              <a:off x="7443355" y="1899387"/>
              <a:ext cx="648000" cy="21580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时序预测</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3" name="矩形 52"/>
            <p:cNvSpPr/>
            <p:nvPr/>
          </p:nvSpPr>
          <p:spPr bwMode="auto">
            <a:xfrm>
              <a:off x="8195166" y="1899387"/>
              <a:ext cx="648000" cy="21580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模型管理</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4" name="矩形 53"/>
            <p:cNvSpPr/>
            <p:nvPr/>
          </p:nvSpPr>
          <p:spPr bwMode="auto">
            <a:xfrm>
              <a:off x="8946977" y="1899387"/>
              <a:ext cx="648000" cy="21580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图像检索</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5" name="矩形 54"/>
            <p:cNvSpPr/>
            <p:nvPr/>
          </p:nvSpPr>
          <p:spPr bwMode="auto">
            <a:xfrm>
              <a:off x="9698788" y="1899387"/>
              <a:ext cx="648000" cy="21580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关联挖掘</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6" name="矩形 55"/>
            <p:cNvSpPr/>
            <p:nvPr/>
          </p:nvSpPr>
          <p:spPr bwMode="auto">
            <a:xfrm>
              <a:off x="7424366" y="3024682"/>
              <a:ext cx="1368000" cy="188938"/>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lang="en-US" altLang="zh-CN" sz="800" kern="0" dirty="0" smtClean="0">
                  <a:solidFill>
                    <a:srgbClr val="000000"/>
                  </a:solidFill>
                  <a:latin typeface="Microsoft YaHei" panose="020B0503020204020204" pitchFamily="34" charset="-122"/>
                  <a:ea typeface="Microsoft YaHei" panose="020B0503020204020204" pitchFamily="34" charset="-122"/>
                </a:rPr>
                <a:t>DB</a:t>
              </a:r>
              <a:r>
                <a:rPr lang="zh-CN" altLang="en-US" sz="800" kern="0" dirty="0" smtClean="0">
                  <a:solidFill>
                    <a:srgbClr val="000000"/>
                  </a:solidFill>
                  <a:latin typeface="Microsoft YaHei" panose="020B0503020204020204" pitchFamily="34" charset="-122"/>
                  <a:ea typeface="Microsoft YaHei" panose="020B0503020204020204" pitchFamily="34" charset="-122"/>
                </a:rPr>
                <a:t>原生</a:t>
              </a:r>
              <a:r>
                <a:rPr lang="en-US" altLang="zh-CN" sz="800" kern="0" dirty="0" smtClean="0">
                  <a:solidFill>
                    <a:srgbClr val="000000"/>
                  </a:solidFill>
                  <a:latin typeface="Microsoft YaHei" panose="020B0503020204020204" pitchFamily="34" charset="-122"/>
                  <a:ea typeface="Microsoft YaHei" panose="020B0503020204020204" pitchFamily="34" charset="-122"/>
                </a:rPr>
                <a:t>AI</a:t>
              </a:r>
              <a:r>
                <a:rPr lang="zh-CN" altLang="en-US" sz="800" kern="0" dirty="0" smtClean="0">
                  <a:solidFill>
                    <a:srgbClr val="000000"/>
                  </a:solidFill>
                  <a:latin typeface="Microsoft YaHei" panose="020B0503020204020204" pitchFamily="34" charset="-122"/>
                  <a:ea typeface="Microsoft YaHei" panose="020B0503020204020204" pitchFamily="34" charset="-122"/>
                </a:rPr>
                <a:t>训练框架</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7" name="矩形 56"/>
            <p:cNvSpPr/>
            <p:nvPr/>
          </p:nvSpPr>
          <p:spPr bwMode="auto">
            <a:xfrm>
              <a:off x="5939732" y="1899388"/>
              <a:ext cx="728967" cy="21580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Drift train</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8" name="矩形 57"/>
            <p:cNvSpPr/>
            <p:nvPr/>
          </p:nvSpPr>
          <p:spPr bwMode="auto">
            <a:xfrm>
              <a:off x="6691543" y="1899388"/>
              <a:ext cx="698766" cy="21580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Snapshot</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59" name="矩形 58"/>
            <p:cNvSpPr/>
            <p:nvPr/>
          </p:nvSpPr>
          <p:spPr bwMode="auto">
            <a:xfrm>
              <a:off x="6819096" y="4117885"/>
              <a:ext cx="983355" cy="196018"/>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effectLst/>
                  <a:uLnTx/>
                  <a:uFillTx/>
                  <a:latin typeface="Microsoft YaHei" panose="020B0503020204020204" pitchFamily="34" charset="-122"/>
                  <a:ea typeface="Microsoft YaHei" panose="020B0503020204020204" pitchFamily="34" charset="-122"/>
                </a:rPr>
                <a:t>异构执行框架</a:t>
              </a:r>
              <a:endParaRPr kumimoji="0" lang="zh-CN" altLang="en-US" sz="800" b="0" i="0" u="none" strike="noStrike" kern="0" cap="none" spc="0" normalizeH="0" baseline="0" noProof="0" dirty="0" smtClean="0">
                <a:ln>
                  <a:noFill/>
                </a:ln>
                <a:effectLst/>
                <a:uLnTx/>
                <a:uFillTx/>
                <a:latin typeface="Microsoft YaHei" panose="020B0503020204020204" pitchFamily="34" charset="-122"/>
                <a:ea typeface="Microsoft YaHei" panose="020B0503020204020204" pitchFamily="34" charset="-122"/>
              </a:endParaRPr>
            </a:p>
          </p:txBody>
        </p:sp>
        <p:sp>
          <p:nvSpPr>
            <p:cNvPr id="60" name="矩形 59"/>
            <p:cNvSpPr/>
            <p:nvPr/>
          </p:nvSpPr>
          <p:spPr bwMode="auto">
            <a:xfrm>
              <a:off x="10505293" y="2244558"/>
              <a:ext cx="771597" cy="3858656"/>
            </a:xfrm>
            <a:prstGeom prst="rect">
              <a:avLst/>
            </a:prstGeom>
            <a:solidFill>
              <a:schemeClr val="bg1">
                <a:lumMod val="20000"/>
                <a:lumOff val="80000"/>
              </a:schemeClr>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t"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自组装</a:t>
              </a:r>
              <a:endParaRPr kumimoji="0" lang="zh-CN" altLang="en-US" sz="800" b="1" i="0" u="none" strike="noStrike" kern="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p:txBody>
        </p:sp>
        <p:sp>
          <p:nvSpPr>
            <p:cNvPr id="61" name="矩形 60"/>
            <p:cNvSpPr/>
            <p:nvPr/>
          </p:nvSpPr>
          <p:spPr bwMode="auto">
            <a:xfrm>
              <a:off x="10524285" y="2545247"/>
              <a:ext cx="738578" cy="22020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函数自组装</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62" name="矩形 61"/>
            <p:cNvSpPr/>
            <p:nvPr/>
          </p:nvSpPr>
          <p:spPr bwMode="auto">
            <a:xfrm>
              <a:off x="10524285" y="3544871"/>
              <a:ext cx="738578" cy="171922"/>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引擎自组装</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63" name="矩形 62"/>
            <p:cNvSpPr/>
            <p:nvPr/>
          </p:nvSpPr>
          <p:spPr bwMode="auto">
            <a:xfrm>
              <a:off x="10524285" y="4044681"/>
              <a:ext cx="720204" cy="198670"/>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节点自组装</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64" name="矩形 63"/>
            <p:cNvSpPr/>
            <p:nvPr/>
          </p:nvSpPr>
          <p:spPr bwMode="auto">
            <a:xfrm>
              <a:off x="10549125" y="4544492"/>
              <a:ext cx="690727" cy="264885"/>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AI</a:t>
              </a: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算法</a:t>
              </a:r>
              <a:endPar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自组装</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65" name="矩形 64"/>
            <p:cNvSpPr/>
            <p:nvPr/>
          </p:nvSpPr>
          <p:spPr bwMode="auto">
            <a:xfrm>
              <a:off x="10549125" y="4947583"/>
              <a:ext cx="690727" cy="430874"/>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多模</a:t>
              </a:r>
              <a:endPar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数据自组装</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66" name="矩形 65"/>
            <p:cNvSpPr/>
            <p:nvPr/>
          </p:nvSpPr>
          <p:spPr bwMode="auto">
            <a:xfrm>
              <a:off x="10549125" y="5516662"/>
              <a:ext cx="690727" cy="430875"/>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硬件芯片</a:t>
              </a:r>
              <a:endParaRPr kumimoji="0" lang="en-US" altLang="zh-CN"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数据自组装</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67" name="矩形 66"/>
            <p:cNvSpPr/>
            <p:nvPr/>
          </p:nvSpPr>
          <p:spPr bwMode="auto">
            <a:xfrm>
              <a:off x="10524285" y="3045059"/>
              <a:ext cx="738578" cy="19867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6858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功能自组装</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sp>
          <p:nvSpPr>
            <p:cNvPr id="68" name="矩形 67"/>
            <p:cNvSpPr/>
            <p:nvPr/>
          </p:nvSpPr>
          <p:spPr bwMode="auto">
            <a:xfrm>
              <a:off x="10450600" y="1899387"/>
              <a:ext cx="648000" cy="215801"/>
            </a:xfrm>
            <a:prstGeom prst="rect">
              <a:avLst/>
            </a:prstGeom>
            <a:solidFill>
              <a:srgbClr val="99CCFF"/>
            </a:solidFill>
            <a:ln w="9525" cap="flat" cmpd="sng" algn="ctr">
              <a:solidFill>
                <a:srgbClr val="000000"/>
              </a:solidFill>
              <a:prstDash val="solid"/>
              <a:round/>
              <a:headEnd type="none" w="med" len="med"/>
              <a:tailEnd type="none" w="med" len="med"/>
            </a:ln>
            <a:effectLst/>
          </p:spPr>
          <p:txBody>
            <a:bodyPr vert="horz" wrap="square" lIns="68562" tIns="34281" rIns="68562" bIns="34281" numCol="1" rtlCol="0" anchor="ctr" anchorCtr="0" compatLnSpc="1"/>
            <a:lstStyle/>
            <a:p>
              <a:pPr marL="0" marR="0" lvl="0" indent="0" algn="ctr" defTabSz="914400" eaLnBrk="0" fontAlgn="base" latinLnBrk="0" hangingPunct="0">
                <a:lnSpc>
                  <a:spcPct val="100000"/>
                </a:lnSpc>
                <a:spcBef>
                  <a:spcPct val="0"/>
                </a:spcBef>
                <a:spcAft>
                  <a:spcPct val="0"/>
                </a:spcAft>
                <a:buClrTx/>
                <a:buSzTx/>
                <a:buFontTx/>
                <a:buNone/>
                <a:defRPr/>
              </a:pPr>
              <a:r>
                <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rPr>
                <a:t>文本处理</a:t>
              </a:r>
              <a:endParaRPr kumimoji="0" lang="zh-CN" altLang="en-US" sz="800" b="0" i="0" u="none" strike="noStrike" kern="0" cap="none" spc="0" normalizeH="0" baseline="0" noProof="0" dirty="0" smtClean="0">
                <a:ln>
                  <a:noFill/>
                </a:ln>
                <a:solidFill>
                  <a:srgbClr val="000000"/>
                </a:solidFill>
                <a:effectLst/>
                <a:uLnTx/>
                <a:uFillTx/>
                <a:latin typeface="Microsoft YaHei" panose="020B0503020204020204" pitchFamily="34" charset="-122"/>
                <a:ea typeface="Microsoft YaHei" panose="020B0503020204020204" pitchFamily="34" charset="-122"/>
              </a:endParaRPr>
            </a:p>
          </p:txBody>
        </p:sp>
      </p:grpSp>
      <p:sp>
        <p:nvSpPr>
          <p:cNvPr id="69" name="文本框 68"/>
          <p:cNvSpPr txBox="1"/>
          <p:nvPr/>
        </p:nvSpPr>
        <p:spPr>
          <a:xfrm>
            <a:off x="7387598" y="1635242"/>
            <a:ext cx="1943815" cy="214854"/>
          </a:xfrm>
          <a:prstGeom prst="rect">
            <a:avLst/>
          </a:prstGeom>
          <a:noFill/>
        </p:spPr>
        <p:txBody>
          <a:bodyPr wrap="square" lIns="0" tIns="0" rIns="0" bIns="0" rtlCol="0">
            <a:spAutoFit/>
          </a:bodyPr>
          <a:lstStyle/>
          <a:p>
            <a:pPr algn="l"/>
            <a:r>
              <a:rPr kumimoji="1" lang="en-US" altLang="zh-CN" sz="1400" dirty="0" smtClean="0">
                <a:solidFill>
                  <a:schemeClr val="bg1"/>
                </a:solidFill>
                <a:latin typeface="Microsoft YaHei" panose="020B0503020204020204" pitchFamily="34" charset="-122"/>
                <a:ea typeface="Microsoft YaHei" panose="020B0503020204020204" pitchFamily="34" charset="-122"/>
              </a:rPr>
              <a:t>DBMind</a:t>
            </a:r>
            <a:r>
              <a:rPr kumimoji="1" lang="zh-CN" altLang="en-US" sz="1400" dirty="0" smtClean="0">
                <a:solidFill>
                  <a:schemeClr val="bg1"/>
                </a:solidFill>
                <a:latin typeface="Microsoft YaHei" panose="020B0503020204020204" pitchFamily="34" charset="-122"/>
                <a:ea typeface="Microsoft YaHei" panose="020B0503020204020204" pitchFamily="34" charset="-122"/>
              </a:rPr>
              <a:t>功能全景图</a:t>
            </a:r>
            <a:endParaRPr kumimoji="1" lang="zh-CN" altLang="en-US" sz="1400" dirty="0" smtClean="0">
              <a:solidFill>
                <a:schemeClr val="bg1"/>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1" y="634803"/>
            <a:ext cx="10178675" cy="540000"/>
          </a:xfrm>
        </p:spPr>
        <p:txBody>
          <a:bodyPr>
            <a:noAutofit/>
          </a:bodyPr>
          <a:lstStyle/>
          <a:p>
            <a:r>
              <a:rPr lang="en-US" altLang="zh-CN" b="1" dirty="0" smtClean="0">
                <a:cs typeface="SimHei" panose="02010609060101010101" pitchFamily="49" charset="-122"/>
                <a:sym typeface="+mn-ea"/>
              </a:rPr>
              <a:t>openGauss</a:t>
            </a:r>
            <a:r>
              <a:rPr lang="zh-CN" altLang="en-US" b="1" dirty="0">
                <a:cs typeface="SimHei" panose="02010609060101010101" pitchFamily="49" charset="-122"/>
                <a:sym typeface="+mn-ea"/>
              </a:rPr>
              <a:t>未来技术方向：</a:t>
            </a:r>
            <a:r>
              <a:rPr lang="zh-CN" altLang="en-US" dirty="0">
                <a:cs typeface="SimHei" panose="02010609060101010101" pitchFamily="49" charset="-122"/>
                <a:sym typeface="+mn-ea"/>
              </a:rPr>
              <a:t>更智能、</a:t>
            </a:r>
            <a:r>
              <a:rPr lang="zh-CN" altLang="en-US" b="1" dirty="0">
                <a:cs typeface="SimHei" panose="02010609060101010101" pitchFamily="49" charset="-122"/>
                <a:sym typeface="+mn-ea"/>
              </a:rPr>
              <a:t>更安全、</a:t>
            </a:r>
            <a:r>
              <a:rPr lang="zh-CN" altLang="en-US" dirty="0">
                <a:cs typeface="SimHei" panose="02010609060101010101" pitchFamily="49" charset="-122"/>
                <a:sym typeface="+mn-ea"/>
              </a:rPr>
              <a:t>更高效</a:t>
            </a:r>
            <a:endParaRPr lang="en-US" altLang="zh-CN" dirty="0">
              <a:cs typeface="SimHei" panose="02010609060101010101" pitchFamily="49" charset="-122"/>
            </a:endParaRPr>
          </a:p>
        </p:txBody>
      </p:sp>
      <p:grpSp>
        <p:nvGrpSpPr>
          <p:cNvPr id="4" name="组合 3"/>
          <p:cNvGrpSpPr/>
          <p:nvPr/>
        </p:nvGrpSpPr>
        <p:grpSpPr>
          <a:xfrm>
            <a:off x="696191" y="1576027"/>
            <a:ext cx="10359736" cy="4149363"/>
            <a:chOff x="527330" y="1032912"/>
            <a:chExt cx="10732792" cy="4736943"/>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79989" y="2727831"/>
              <a:ext cx="5185875" cy="2229373"/>
            </a:xfrm>
            <a:prstGeom prst="rect">
              <a:avLst/>
            </a:prstGeom>
          </p:spPr>
        </p:pic>
        <p:grpSp>
          <p:nvGrpSpPr>
            <p:cNvPr id="6" name="组合 5"/>
            <p:cNvGrpSpPr/>
            <p:nvPr/>
          </p:nvGrpSpPr>
          <p:grpSpPr>
            <a:xfrm>
              <a:off x="2288577" y="3447108"/>
              <a:ext cx="656183" cy="773339"/>
              <a:chOff x="666605" y="1385612"/>
              <a:chExt cx="659194" cy="776887"/>
            </a:xfrm>
          </p:grpSpPr>
          <p:grpSp>
            <p:nvGrpSpPr>
              <p:cNvPr id="58" name="组合 57"/>
              <p:cNvGrpSpPr/>
              <p:nvPr/>
            </p:nvGrpSpPr>
            <p:grpSpPr>
              <a:xfrm>
                <a:off x="830562" y="1385612"/>
                <a:ext cx="442489" cy="459212"/>
                <a:chOff x="3747270" y="4406884"/>
                <a:chExt cx="508855" cy="583688"/>
              </a:xfrm>
              <a:solidFill>
                <a:srgbClr val="0070C0"/>
              </a:solidFill>
            </p:grpSpPr>
            <p:sp>
              <p:nvSpPr>
                <p:cNvPr id="60" name="Oval 302"/>
                <p:cNvSpPr>
                  <a:spLocks noChangeArrowheads="1"/>
                </p:cNvSpPr>
                <p:nvPr/>
              </p:nvSpPr>
              <p:spPr bwMode="auto">
                <a:xfrm>
                  <a:off x="3868663" y="4406884"/>
                  <a:ext cx="89798" cy="113079"/>
                </a:xfrm>
                <a:prstGeom prst="ellipse">
                  <a:avLst/>
                </a:pr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1" name="Freeform 303"/>
                <p:cNvSpPr>
                  <a:spLocks noEditPoints="1"/>
                </p:cNvSpPr>
                <p:nvPr/>
              </p:nvSpPr>
              <p:spPr bwMode="auto">
                <a:xfrm>
                  <a:off x="3747270" y="4529941"/>
                  <a:ext cx="325933" cy="460631"/>
                </a:xfrm>
                <a:custGeom>
                  <a:avLst/>
                  <a:gdLst>
                    <a:gd name="T0" fmla="*/ 156 w 156"/>
                    <a:gd name="T1" fmla="*/ 34 h 221"/>
                    <a:gd name="T2" fmla="*/ 155 w 156"/>
                    <a:gd name="T3" fmla="*/ 33 h 221"/>
                    <a:gd name="T4" fmla="*/ 148 w 156"/>
                    <a:gd name="T5" fmla="*/ 27 h 221"/>
                    <a:gd name="T6" fmla="*/ 116 w 156"/>
                    <a:gd name="T7" fmla="*/ 4 h 221"/>
                    <a:gd name="T8" fmla="*/ 109 w 156"/>
                    <a:gd name="T9" fmla="*/ 1 h 221"/>
                    <a:gd name="T10" fmla="*/ 98 w 156"/>
                    <a:gd name="T11" fmla="*/ 1 h 221"/>
                    <a:gd name="T12" fmla="*/ 96 w 156"/>
                    <a:gd name="T13" fmla="*/ 14 h 221"/>
                    <a:gd name="T14" fmla="*/ 87 w 156"/>
                    <a:gd name="T15" fmla="*/ 55 h 221"/>
                    <a:gd name="T16" fmla="*/ 87 w 156"/>
                    <a:gd name="T17" fmla="*/ 9 h 221"/>
                    <a:gd name="T18" fmla="*/ 75 w 156"/>
                    <a:gd name="T19" fmla="*/ 0 h 221"/>
                    <a:gd name="T20" fmla="*/ 74 w 156"/>
                    <a:gd name="T21" fmla="*/ 11 h 221"/>
                    <a:gd name="T22" fmla="*/ 58 w 156"/>
                    <a:gd name="T23" fmla="*/ 23 h 221"/>
                    <a:gd name="T24" fmla="*/ 52 w 156"/>
                    <a:gd name="T25" fmla="*/ 9 h 221"/>
                    <a:gd name="T26" fmla="*/ 61 w 156"/>
                    <a:gd name="T27" fmla="*/ 0 h 221"/>
                    <a:gd name="T28" fmla="*/ 49 w 156"/>
                    <a:gd name="T29" fmla="*/ 2 h 221"/>
                    <a:gd name="T30" fmla="*/ 3 w 156"/>
                    <a:gd name="T31" fmla="*/ 46 h 221"/>
                    <a:gd name="T32" fmla="*/ 3 w 156"/>
                    <a:gd name="T33" fmla="*/ 46 h 221"/>
                    <a:gd name="T34" fmla="*/ 1 w 156"/>
                    <a:gd name="T35" fmla="*/ 62 h 221"/>
                    <a:gd name="T36" fmla="*/ 2 w 156"/>
                    <a:gd name="T37" fmla="*/ 62 h 221"/>
                    <a:gd name="T38" fmla="*/ 3 w 156"/>
                    <a:gd name="T39" fmla="*/ 64 h 221"/>
                    <a:gd name="T40" fmla="*/ 7 w 156"/>
                    <a:gd name="T41" fmla="*/ 73 h 221"/>
                    <a:gd name="T42" fmla="*/ 26 w 156"/>
                    <a:gd name="T43" fmla="*/ 109 h 221"/>
                    <a:gd name="T44" fmla="*/ 42 w 156"/>
                    <a:gd name="T45" fmla="*/ 116 h 221"/>
                    <a:gd name="T46" fmla="*/ 45 w 156"/>
                    <a:gd name="T47" fmla="*/ 117 h 221"/>
                    <a:gd name="T48" fmla="*/ 78 w 156"/>
                    <a:gd name="T49" fmla="*/ 221 h 221"/>
                    <a:gd name="T50" fmla="*/ 72 w 156"/>
                    <a:gd name="T51" fmla="*/ 142 h 221"/>
                    <a:gd name="T52" fmla="*/ 115 w 156"/>
                    <a:gd name="T53" fmla="*/ 43 h 221"/>
                    <a:gd name="T54" fmla="*/ 121 w 156"/>
                    <a:gd name="T55" fmla="*/ 40 h 221"/>
                    <a:gd name="T56" fmla="*/ 97 w 156"/>
                    <a:gd name="T57" fmla="*/ 58 h 221"/>
                    <a:gd name="T58" fmla="*/ 115 w 156"/>
                    <a:gd name="T59" fmla="*/ 43 h 221"/>
                    <a:gd name="T60" fmla="*/ 39 w 156"/>
                    <a:gd name="T61" fmla="*/ 72 h 221"/>
                    <a:gd name="T62" fmla="*/ 30 w 156"/>
                    <a:gd name="T63" fmla="*/ 56 h 221"/>
                    <a:gd name="T64" fmla="*/ 43 w 156"/>
                    <a:gd name="T65" fmla="*/ 7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221">
                      <a:moveTo>
                        <a:pt x="155" y="54"/>
                      </a:moveTo>
                      <a:cubicBezTo>
                        <a:pt x="155" y="45"/>
                        <a:pt x="156" y="31"/>
                        <a:pt x="156" y="34"/>
                      </a:cubicBezTo>
                      <a:cubicBezTo>
                        <a:pt x="156" y="34"/>
                        <a:pt x="156" y="34"/>
                        <a:pt x="156" y="34"/>
                      </a:cubicBezTo>
                      <a:cubicBezTo>
                        <a:pt x="155" y="33"/>
                        <a:pt x="155" y="33"/>
                        <a:pt x="155" y="33"/>
                      </a:cubicBezTo>
                      <a:cubicBezTo>
                        <a:pt x="153" y="31"/>
                        <a:pt x="153" y="31"/>
                        <a:pt x="153" y="31"/>
                      </a:cubicBezTo>
                      <a:cubicBezTo>
                        <a:pt x="148" y="27"/>
                        <a:pt x="148" y="27"/>
                        <a:pt x="148" y="27"/>
                      </a:cubicBezTo>
                      <a:cubicBezTo>
                        <a:pt x="137" y="20"/>
                        <a:pt x="137" y="20"/>
                        <a:pt x="137" y="20"/>
                      </a:cubicBezTo>
                      <a:cubicBezTo>
                        <a:pt x="116" y="4"/>
                        <a:pt x="116" y="4"/>
                        <a:pt x="116" y="4"/>
                      </a:cubicBezTo>
                      <a:cubicBezTo>
                        <a:pt x="114" y="2"/>
                        <a:pt x="111" y="2"/>
                        <a:pt x="109" y="1"/>
                      </a:cubicBezTo>
                      <a:cubicBezTo>
                        <a:pt x="109" y="1"/>
                        <a:pt x="109" y="1"/>
                        <a:pt x="109" y="1"/>
                      </a:cubicBezTo>
                      <a:cubicBezTo>
                        <a:pt x="105" y="1"/>
                        <a:pt x="101" y="1"/>
                        <a:pt x="98" y="0"/>
                      </a:cubicBezTo>
                      <a:cubicBezTo>
                        <a:pt x="98" y="1"/>
                        <a:pt x="98" y="1"/>
                        <a:pt x="98" y="1"/>
                      </a:cubicBezTo>
                      <a:cubicBezTo>
                        <a:pt x="107" y="9"/>
                        <a:pt x="107" y="9"/>
                        <a:pt x="107" y="9"/>
                      </a:cubicBezTo>
                      <a:cubicBezTo>
                        <a:pt x="96" y="14"/>
                        <a:pt x="96" y="14"/>
                        <a:pt x="96" y="14"/>
                      </a:cubicBezTo>
                      <a:cubicBezTo>
                        <a:pt x="101" y="23"/>
                        <a:pt x="101" y="23"/>
                        <a:pt x="101" y="23"/>
                      </a:cubicBezTo>
                      <a:cubicBezTo>
                        <a:pt x="87" y="55"/>
                        <a:pt x="87" y="55"/>
                        <a:pt x="87" y="55"/>
                      </a:cubicBezTo>
                      <a:cubicBezTo>
                        <a:pt x="85" y="11"/>
                        <a:pt x="85" y="11"/>
                        <a:pt x="85" y="11"/>
                      </a:cubicBezTo>
                      <a:cubicBezTo>
                        <a:pt x="87" y="9"/>
                        <a:pt x="87" y="9"/>
                        <a:pt x="87" y="9"/>
                      </a:cubicBezTo>
                      <a:cubicBezTo>
                        <a:pt x="84" y="0"/>
                        <a:pt x="84" y="0"/>
                        <a:pt x="84" y="0"/>
                      </a:cubicBezTo>
                      <a:cubicBezTo>
                        <a:pt x="75" y="0"/>
                        <a:pt x="75" y="0"/>
                        <a:pt x="75" y="0"/>
                      </a:cubicBezTo>
                      <a:cubicBezTo>
                        <a:pt x="72" y="9"/>
                        <a:pt x="72" y="9"/>
                        <a:pt x="72" y="9"/>
                      </a:cubicBezTo>
                      <a:cubicBezTo>
                        <a:pt x="74" y="11"/>
                        <a:pt x="74" y="11"/>
                        <a:pt x="74" y="11"/>
                      </a:cubicBezTo>
                      <a:cubicBezTo>
                        <a:pt x="72" y="55"/>
                        <a:pt x="72" y="55"/>
                        <a:pt x="72" y="55"/>
                      </a:cubicBezTo>
                      <a:cubicBezTo>
                        <a:pt x="58" y="23"/>
                        <a:pt x="58" y="23"/>
                        <a:pt x="58" y="23"/>
                      </a:cubicBezTo>
                      <a:cubicBezTo>
                        <a:pt x="63" y="14"/>
                        <a:pt x="63" y="14"/>
                        <a:pt x="63" y="14"/>
                      </a:cubicBezTo>
                      <a:cubicBezTo>
                        <a:pt x="52" y="9"/>
                        <a:pt x="52" y="9"/>
                        <a:pt x="52" y="9"/>
                      </a:cubicBezTo>
                      <a:cubicBezTo>
                        <a:pt x="61" y="1"/>
                        <a:pt x="61" y="1"/>
                        <a:pt x="61" y="1"/>
                      </a:cubicBezTo>
                      <a:cubicBezTo>
                        <a:pt x="61" y="0"/>
                        <a:pt x="61" y="0"/>
                        <a:pt x="61" y="0"/>
                      </a:cubicBezTo>
                      <a:cubicBezTo>
                        <a:pt x="58" y="1"/>
                        <a:pt x="54" y="1"/>
                        <a:pt x="50" y="1"/>
                      </a:cubicBezTo>
                      <a:cubicBezTo>
                        <a:pt x="50" y="1"/>
                        <a:pt x="50" y="1"/>
                        <a:pt x="49" y="2"/>
                      </a:cubicBezTo>
                      <a:cubicBezTo>
                        <a:pt x="46" y="2"/>
                        <a:pt x="43" y="3"/>
                        <a:pt x="40" y="6"/>
                      </a:cubicBezTo>
                      <a:cubicBezTo>
                        <a:pt x="3" y="46"/>
                        <a:pt x="3" y="46"/>
                        <a:pt x="3" y="46"/>
                      </a:cubicBezTo>
                      <a:cubicBezTo>
                        <a:pt x="3" y="46"/>
                        <a:pt x="3" y="46"/>
                        <a:pt x="3" y="46"/>
                      </a:cubicBezTo>
                      <a:cubicBezTo>
                        <a:pt x="3" y="46"/>
                        <a:pt x="3" y="46"/>
                        <a:pt x="3" y="46"/>
                      </a:cubicBezTo>
                      <a:cubicBezTo>
                        <a:pt x="0" y="77"/>
                        <a:pt x="2" y="55"/>
                        <a:pt x="1" y="62"/>
                      </a:cubicBezTo>
                      <a:cubicBezTo>
                        <a:pt x="1" y="62"/>
                        <a:pt x="1" y="62"/>
                        <a:pt x="1" y="62"/>
                      </a:cubicBezTo>
                      <a:cubicBezTo>
                        <a:pt x="1" y="62"/>
                        <a:pt x="1" y="62"/>
                        <a:pt x="1" y="62"/>
                      </a:cubicBezTo>
                      <a:cubicBezTo>
                        <a:pt x="2" y="62"/>
                        <a:pt x="2" y="62"/>
                        <a:pt x="2" y="62"/>
                      </a:cubicBezTo>
                      <a:cubicBezTo>
                        <a:pt x="2" y="63"/>
                        <a:pt x="2" y="63"/>
                        <a:pt x="2" y="63"/>
                      </a:cubicBezTo>
                      <a:cubicBezTo>
                        <a:pt x="3" y="64"/>
                        <a:pt x="3" y="64"/>
                        <a:pt x="3" y="64"/>
                      </a:cubicBezTo>
                      <a:cubicBezTo>
                        <a:pt x="4" y="67"/>
                        <a:pt x="4" y="67"/>
                        <a:pt x="4" y="67"/>
                      </a:cubicBezTo>
                      <a:cubicBezTo>
                        <a:pt x="7" y="73"/>
                        <a:pt x="7" y="73"/>
                        <a:pt x="7" y="73"/>
                      </a:cubicBezTo>
                      <a:cubicBezTo>
                        <a:pt x="13" y="85"/>
                        <a:pt x="13" y="85"/>
                        <a:pt x="13" y="85"/>
                      </a:cubicBezTo>
                      <a:cubicBezTo>
                        <a:pt x="26" y="109"/>
                        <a:pt x="26" y="109"/>
                        <a:pt x="26" y="109"/>
                      </a:cubicBezTo>
                      <a:cubicBezTo>
                        <a:pt x="31" y="107"/>
                        <a:pt x="37" y="104"/>
                        <a:pt x="42" y="101"/>
                      </a:cubicBezTo>
                      <a:cubicBezTo>
                        <a:pt x="42" y="106"/>
                        <a:pt x="42" y="111"/>
                        <a:pt x="42" y="116"/>
                      </a:cubicBezTo>
                      <a:cubicBezTo>
                        <a:pt x="42" y="116"/>
                        <a:pt x="42" y="117"/>
                        <a:pt x="42" y="117"/>
                      </a:cubicBezTo>
                      <a:cubicBezTo>
                        <a:pt x="43" y="117"/>
                        <a:pt x="44" y="117"/>
                        <a:pt x="45" y="117"/>
                      </a:cubicBezTo>
                      <a:cubicBezTo>
                        <a:pt x="48" y="221"/>
                        <a:pt x="48" y="221"/>
                        <a:pt x="48" y="221"/>
                      </a:cubicBezTo>
                      <a:cubicBezTo>
                        <a:pt x="78" y="221"/>
                        <a:pt x="78" y="221"/>
                        <a:pt x="78" y="221"/>
                      </a:cubicBezTo>
                      <a:cubicBezTo>
                        <a:pt x="78" y="208"/>
                        <a:pt x="78" y="191"/>
                        <a:pt x="78" y="174"/>
                      </a:cubicBezTo>
                      <a:cubicBezTo>
                        <a:pt x="74" y="164"/>
                        <a:pt x="72" y="153"/>
                        <a:pt x="72" y="142"/>
                      </a:cubicBezTo>
                      <a:cubicBezTo>
                        <a:pt x="72" y="95"/>
                        <a:pt x="109" y="57"/>
                        <a:pt x="155" y="54"/>
                      </a:cubicBezTo>
                      <a:close/>
                      <a:moveTo>
                        <a:pt x="115" y="43"/>
                      </a:moveTo>
                      <a:cubicBezTo>
                        <a:pt x="115" y="40"/>
                        <a:pt x="115" y="38"/>
                        <a:pt x="115" y="35"/>
                      </a:cubicBezTo>
                      <a:cubicBezTo>
                        <a:pt x="121" y="40"/>
                        <a:pt x="121" y="40"/>
                        <a:pt x="121" y="40"/>
                      </a:cubicBezTo>
                      <a:cubicBezTo>
                        <a:pt x="124" y="43"/>
                        <a:pt x="124" y="43"/>
                        <a:pt x="124" y="43"/>
                      </a:cubicBezTo>
                      <a:cubicBezTo>
                        <a:pt x="97" y="58"/>
                        <a:pt x="97" y="58"/>
                        <a:pt x="97" y="58"/>
                      </a:cubicBezTo>
                      <a:cubicBezTo>
                        <a:pt x="95" y="54"/>
                        <a:pt x="95" y="54"/>
                        <a:pt x="95" y="54"/>
                      </a:cubicBezTo>
                      <a:lnTo>
                        <a:pt x="115" y="43"/>
                      </a:lnTo>
                      <a:close/>
                      <a:moveTo>
                        <a:pt x="43" y="78"/>
                      </a:moveTo>
                      <a:cubicBezTo>
                        <a:pt x="39" y="72"/>
                        <a:pt x="39" y="72"/>
                        <a:pt x="39" y="72"/>
                      </a:cubicBezTo>
                      <a:cubicBezTo>
                        <a:pt x="32" y="60"/>
                        <a:pt x="32" y="60"/>
                        <a:pt x="32" y="60"/>
                      </a:cubicBezTo>
                      <a:cubicBezTo>
                        <a:pt x="30" y="56"/>
                        <a:pt x="30" y="56"/>
                        <a:pt x="30" y="56"/>
                      </a:cubicBezTo>
                      <a:cubicBezTo>
                        <a:pt x="44" y="40"/>
                        <a:pt x="44" y="40"/>
                        <a:pt x="44" y="40"/>
                      </a:cubicBezTo>
                      <a:cubicBezTo>
                        <a:pt x="43" y="53"/>
                        <a:pt x="43" y="65"/>
                        <a:pt x="43" y="78"/>
                      </a:cubicBez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2" name="Freeform 304"/>
                <p:cNvSpPr/>
                <p:nvPr/>
              </p:nvSpPr>
              <p:spPr bwMode="auto">
                <a:xfrm>
                  <a:off x="3920214" y="4912413"/>
                  <a:ext cx="64855" cy="78158"/>
                </a:xfrm>
                <a:custGeom>
                  <a:avLst/>
                  <a:gdLst>
                    <a:gd name="T0" fmla="*/ 0 w 31"/>
                    <a:gd name="T1" fmla="*/ 0 h 37"/>
                    <a:gd name="T2" fmla="*/ 1 w 31"/>
                    <a:gd name="T3" fmla="*/ 37 h 37"/>
                    <a:gd name="T4" fmla="*/ 31 w 31"/>
                    <a:gd name="T5" fmla="*/ 37 h 37"/>
                    <a:gd name="T6" fmla="*/ 31 w 31"/>
                    <a:gd name="T7" fmla="*/ 33 h 37"/>
                    <a:gd name="T8" fmla="*/ 0 w 31"/>
                    <a:gd name="T9" fmla="*/ 0 h 37"/>
                  </a:gdLst>
                  <a:ahLst/>
                  <a:cxnLst>
                    <a:cxn ang="0">
                      <a:pos x="T0" y="T1"/>
                    </a:cxn>
                    <a:cxn ang="0">
                      <a:pos x="T2" y="T3"/>
                    </a:cxn>
                    <a:cxn ang="0">
                      <a:pos x="T4" y="T5"/>
                    </a:cxn>
                    <a:cxn ang="0">
                      <a:pos x="T6" y="T7"/>
                    </a:cxn>
                    <a:cxn ang="0">
                      <a:pos x="T8" y="T9"/>
                    </a:cxn>
                  </a:cxnLst>
                  <a:rect l="0" t="0" r="r" b="b"/>
                  <a:pathLst>
                    <a:path w="31" h="37">
                      <a:moveTo>
                        <a:pt x="0" y="0"/>
                      </a:moveTo>
                      <a:cubicBezTo>
                        <a:pt x="1" y="37"/>
                        <a:pt x="1" y="37"/>
                        <a:pt x="1" y="37"/>
                      </a:cubicBezTo>
                      <a:cubicBezTo>
                        <a:pt x="31" y="37"/>
                        <a:pt x="31" y="37"/>
                        <a:pt x="31" y="37"/>
                      </a:cubicBezTo>
                      <a:cubicBezTo>
                        <a:pt x="31" y="36"/>
                        <a:pt x="31" y="35"/>
                        <a:pt x="31" y="33"/>
                      </a:cubicBezTo>
                      <a:cubicBezTo>
                        <a:pt x="18" y="25"/>
                        <a:pt x="7" y="14"/>
                        <a:pt x="0" y="0"/>
                      </a:cubicBez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3" name="Freeform 305"/>
                <p:cNvSpPr/>
                <p:nvPr/>
              </p:nvSpPr>
              <p:spPr bwMode="auto">
                <a:xfrm>
                  <a:off x="4066552" y="4652997"/>
                  <a:ext cx="56539" cy="44899"/>
                </a:xfrm>
                <a:custGeom>
                  <a:avLst/>
                  <a:gdLst>
                    <a:gd name="T0" fmla="*/ 29 w 34"/>
                    <a:gd name="T1" fmla="*/ 0 h 27"/>
                    <a:gd name="T2" fmla="*/ 24 w 34"/>
                    <a:gd name="T3" fmla="*/ 0 h 27"/>
                    <a:gd name="T4" fmla="*/ 10 w 34"/>
                    <a:gd name="T5" fmla="*/ 0 h 27"/>
                    <a:gd name="T6" fmla="*/ 4 w 34"/>
                    <a:gd name="T7" fmla="*/ 0 h 27"/>
                    <a:gd name="T8" fmla="*/ 0 w 34"/>
                    <a:gd name="T9" fmla="*/ 27 h 27"/>
                    <a:gd name="T10" fmla="*/ 10 w 34"/>
                    <a:gd name="T11" fmla="*/ 27 h 27"/>
                    <a:gd name="T12" fmla="*/ 24 w 34"/>
                    <a:gd name="T13" fmla="*/ 27 h 27"/>
                    <a:gd name="T14" fmla="*/ 34 w 34"/>
                    <a:gd name="T15" fmla="*/ 27 h 27"/>
                    <a:gd name="T16" fmla="*/ 29 w 3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7">
                      <a:moveTo>
                        <a:pt x="29" y="0"/>
                      </a:moveTo>
                      <a:lnTo>
                        <a:pt x="24" y="0"/>
                      </a:lnTo>
                      <a:lnTo>
                        <a:pt x="10" y="0"/>
                      </a:lnTo>
                      <a:lnTo>
                        <a:pt x="4" y="0"/>
                      </a:lnTo>
                      <a:lnTo>
                        <a:pt x="0" y="27"/>
                      </a:lnTo>
                      <a:lnTo>
                        <a:pt x="10" y="27"/>
                      </a:lnTo>
                      <a:lnTo>
                        <a:pt x="24" y="27"/>
                      </a:lnTo>
                      <a:lnTo>
                        <a:pt x="34" y="27"/>
                      </a:lnTo>
                      <a:lnTo>
                        <a:pt x="29" y="0"/>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4" name="Freeform 306"/>
                <p:cNvSpPr/>
                <p:nvPr/>
              </p:nvSpPr>
              <p:spPr bwMode="auto">
                <a:xfrm>
                  <a:off x="3991720" y="4662974"/>
                  <a:ext cx="64855" cy="63191"/>
                </a:xfrm>
                <a:custGeom>
                  <a:avLst/>
                  <a:gdLst>
                    <a:gd name="T0" fmla="*/ 21 w 39"/>
                    <a:gd name="T1" fmla="*/ 0 h 38"/>
                    <a:gd name="T2" fmla="*/ 16 w 39"/>
                    <a:gd name="T3" fmla="*/ 3 h 38"/>
                    <a:gd name="T4" fmla="*/ 5 w 39"/>
                    <a:gd name="T5" fmla="*/ 9 h 38"/>
                    <a:gd name="T6" fmla="*/ 0 w 39"/>
                    <a:gd name="T7" fmla="*/ 13 h 38"/>
                    <a:gd name="T8" fmla="*/ 10 w 39"/>
                    <a:gd name="T9" fmla="*/ 38 h 38"/>
                    <a:gd name="T10" fmla="*/ 17 w 39"/>
                    <a:gd name="T11" fmla="*/ 33 h 38"/>
                    <a:gd name="T12" fmla="*/ 30 w 39"/>
                    <a:gd name="T13" fmla="*/ 25 h 38"/>
                    <a:gd name="T14" fmla="*/ 39 w 39"/>
                    <a:gd name="T15" fmla="*/ 20 h 38"/>
                    <a:gd name="T16" fmla="*/ 21 w 39"/>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21" y="0"/>
                      </a:moveTo>
                      <a:lnTo>
                        <a:pt x="16" y="3"/>
                      </a:lnTo>
                      <a:lnTo>
                        <a:pt x="5" y="9"/>
                      </a:lnTo>
                      <a:lnTo>
                        <a:pt x="0" y="13"/>
                      </a:lnTo>
                      <a:lnTo>
                        <a:pt x="10" y="38"/>
                      </a:lnTo>
                      <a:lnTo>
                        <a:pt x="17" y="33"/>
                      </a:lnTo>
                      <a:lnTo>
                        <a:pt x="30" y="25"/>
                      </a:lnTo>
                      <a:lnTo>
                        <a:pt x="39" y="20"/>
                      </a:lnTo>
                      <a:lnTo>
                        <a:pt x="21" y="0"/>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5" name="Freeform 307"/>
                <p:cNvSpPr/>
                <p:nvPr/>
              </p:nvSpPr>
              <p:spPr bwMode="auto">
                <a:xfrm>
                  <a:off x="3935180" y="4712862"/>
                  <a:ext cx="63191" cy="64855"/>
                </a:xfrm>
                <a:custGeom>
                  <a:avLst/>
                  <a:gdLst>
                    <a:gd name="T0" fmla="*/ 13 w 38"/>
                    <a:gd name="T1" fmla="*/ 0 h 39"/>
                    <a:gd name="T2" fmla="*/ 9 w 38"/>
                    <a:gd name="T3" fmla="*/ 5 h 39"/>
                    <a:gd name="T4" fmla="*/ 3 w 38"/>
                    <a:gd name="T5" fmla="*/ 18 h 39"/>
                    <a:gd name="T6" fmla="*/ 0 w 38"/>
                    <a:gd name="T7" fmla="*/ 23 h 39"/>
                    <a:gd name="T8" fmla="*/ 20 w 38"/>
                    <a:gd name="T9" fmla="*/ 39 h 39"/>
                    <a:gd name="T10" fmla="*/ 25 w 38"/>
                    <a:gd name="T11" fmla="*/ 31 h 39"/>
                    <a:gd name="T12" fmla="*/ 33 w 38"/>
                    <a:gd name="T13" fmla="*/ 19 h 39"/>
                    <a:gd name="T14" fmla="*/ 38 w 38"/>
                    <a:gd name="T15" fmla="*/ 10 h 39"/>
                    <a:gd name="T16" fmla="*/ 13 w 3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9">
                      <a:moveTo>
                        <a:pt x="13" y="0"/>
                      </a:moveTo>
                      <a:lnTo>
                        <a:pt x="9" y="5"/>
                      </a:lnTo>
                      <a:lnTo>
                        <a:pt x="3" y="18"/>
                      </a:lnTo>
                      <a:lnTo>
                        <a:pt x="0" y="23"/>
                      </a:lnTo>
                      <a:lnTo>
                        <a:pt x="20" y="39"/>
                      </a:lnTo>
                      <a:lnTo>
                        <a:pt x="25" y="31"/>
                      </a:lnTo>
                      <a:lnTo>
                        <a:pt x="33" y="19"/>
                      </a:lnTo>
                      <a:lnTo>
                        <a:pt x="38" y="10"/>
                      </a:lnTo>
                      <a:lnTo>
                        <a:pt x="13" y="0"/>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6" name="Freeform 308"/>
                <p:cNvSpPr/>
                <p:nvPr/>
              </p:nvSpPr>
              <p:spPr bwMode="auto">
                <a:xfrm>
                  <a:off x="3918551" y="4787694"/>
                  <a:ext cx="43236" cy="54877"/>
                </a:xfrm>
                <a:custGeom>
                  <a:avLst/>
                  <a:gdLst>
                    <a:gd name="T0" fmla="*/ 0 w 26"/>
                    <a:gd name="T1" fmla="*/ 4 h 33"/>
                    <a:gd name="T2" fmla="*/ 0 w 26"/>
                    <a:gd name="T3" fmla="*/ 10 h 33"/>
                    <a:gd name="T4" fmla="*/ 0 w 26"/>
                    <a:gd name="T5" fmla="*/ 24 h 33"/>
                    <a:gd name="T6" fmla="*/ 0 w 26"/>
                    <a:gd name="T7" fmla="*/ 29 h 33"/>
                    <a:gd name="T8" fmla="*/ 26 w 26"/>
                    <a:gd name="T9" fmla="*/ 33 h 33"/>
                    <a:gd name="T10" fmla="*/ 26 w 26"/>
                    <a:gd name="T11" fmla="*/ 24 h 33"/>
                    <a:gd name="T12" fmla="*/ 26 w 26"/>
                    <a:gd name="T13" fmla="*/ 10 h 33"/>
                    <a:gd name="T14" fmla="*/ 26 w 26"/>
                    <a:gd name="T15" fmla="*/ 0 h 33"/>
                    <a:gd name="T16" fmla="*/ 0 w 26"/>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3">
                      <a:moveTo>
                        <a:pt x="0" y="4"/>
                      </a:moveTo>
                      <a:lnTo>
                        <a:pt x="0" y="10"/>
                      </a:lnTo>
                      <a:lnTo>
                        <a:pt x="0" y="24"/>
                      </a:lnTo>
                      <a:lnTo>
                        <a:pt x="0" y="29"/>
                      </a:lnTo>
                      <a:lnTo>
                        <a:pt x="26" y="33"/>
                      </a:lnTo>
                      <a:lnTo>
                        <a:pt x="26" y="24"/>
                      </a:lnTo>
                      <a:lnTo>
                        <a:pt x="26" y="10"/>
                      </a:lnTo>
                      <a:lnTo>
                        <a:pt x="26" y="0"/>
                      </a:lnTo>
                      <a:lnTo>
                        <a:pt x="0" y="4"/>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7" name="Freeform 309"/>
                <p:cNvSpPr/>
                <p:nvPr/>
              </p:nvSpPr>
              <p:spPr bwMode="auto">
                <a:xfrm>
                  <a:off x="3928529" y="4854211"/>
                  <a:ext cx="61529" cy="64855"/>
                </a:xfrm>
                <a:custGeom>
                  <a:avLst/>
                  <a:gdLst>
                    <a:gd name="T0" fmla="*/ 0 w 37"/>
                    <a:gd name="T1" fmla="*/ 17 h 39"/>
                    <a:gd name="T2" fmla="*/ 3 w 37"/>
                    <a:gd name="T3" fmla="*/ 22 h 39"/>
                    <a:gd name="T4" fmla="*/ 9 w 37"/>
                    <a:gd name="T5" fmla="*/ 34 h 39"/>
                    <a:gd name="T6" fmla="*/ 12 w 37"/>
                    <a:gd name="T7" fmla="*/ 39 h 39"/>
                    <a:gd name="T8" fmla="*/ 37 w 37"/>
                    <a:gd name="T9" fmla="*/ 29 h 39"/>
                    <a:gd name="T10" fmla="*/ 33 w 37"/>
                    <a:gd name="T11" fmla="*/ 20 h 39"/>
                    <a:gd name="T12" fmla="*/ 25 w 37"/>
                    <a:gd name="T13" fmla="*/ 9 h 39"/>
                    <a:gd name="T14" fmla="*/ 20 w 37"/>
                    <a:gd name="T15" fmla="*/ 0 h 39"/>
                    <a:gd name="T16" fmla="*/ 0 w 37"/>
                    <a:gd name="T17" fmla="*/ 1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0" y="17"/>
                      </a:moveTo>
                      <a:lnTo>
                        <a:pt x="3" y="22"/>
                      </a:lnTo>
                      <a:lnTo>
                        <a:pt x="9" y="34"/>
                      </a:lnTo>
                      <a:lnTo>
                        <a:pt x="12" y="39"/>
                      </a:lnTo>
                      <a:lnTo>
                        <a:pt x="37" y="29"/>
                      </a:lnTo>
                      <a:lnTo>
                        <a:pt x="33" y="20"/>
                      </a:lnTo>
                      <a:lnTo>
                        <a:pt x="25" y="9"/>
                      </a:lnTo>
                      <a:lnTo>
                        <a:pt x="20" y="0"/>
                      </a:lnTo>
                      <a:lnTo>
                        <a:pt x="0" y="17"/>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8" name="Freeform 310"/>
                <p:cNvSpPr/>
                <p:nvPr/>
              </p:nvSpPr>
              <p:spPr bwMode="auto">
                <a:xfrm>
                  <a:off x="3978416" y="4912413"/>
                  <a:ext cx="64855" cy="63191"/>
                </a:xfrm>
                <a:custGeom>
                  <a:avLst/>
                  <a:gdLst>
                    <a:gd name="T0" fmla="*/ 0 w 39"/>
                    <a:gd name="T1" fmla="*/ 26 h 38"/>
                    <a:gd name="T2" fmla="*/ 5 w 39"/>
                    <a:gd name="T3" fmla="*/ 28 h 38"/>
                    <a:gd name="T4" fmla="*/ 18 w 39"/>
                    <a:gd name="T5" fmla="*/ 36 h 38"/>
                    <a:gd name="T6" fmla="*/ 23 w 39"/>
                    <a:gd name="T7" fmla="*/ 38 h 38"/>
                    <a:gd name="T8" fmla="*/ 39 w 39"/>
                    <a:gd name="T9" fmla="*/ 17 h 38"/>
                    <a:gd name="T10" fmla="*/ 30 w 39"/>
                    <a:gd name="T11" fmla="*/ 12 h 38"/>
                    <a:gd name="T12" fmla="*/ 19 w 39"/>
                    <a:gd name="T13" fmla="*/ 6 h 38"/>
                    <a:gd name="T14" fmla="*/ 10 w 39"/>
                    <a:gd name="T15" fmla="*/ 0 h 38"/>
                    <a:gd name="T16" fmla="*/ 0 w 39"/>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8">
                      <a:moveTo>
                        <a:pt x="0" y="26"/>
                      </a:moveTo>
                      <a:lnTo>
                        <a:pt x="5" y="28"/>
                      </a:lnTo>
                      <a:lnTo>
                        <a:pt x="18" y="36"/>
                      </a:lnTo>
                      <a:lnTo>
                        <a:pt x="23" y="38"/>
                      </a:lnTo>
                      <a:lnTo>
                        <a:pt x="39" y="17"/>
                      </a:lnTo>
                      <a:lnTo>
                        <a:pt x="30" y="12"/>
                      </a:lnTo>
                      <a:lnTo>
                        <a:pt x="19" y="6"/>
                      </a:lnTo>
                      <a:lnTo>
                        <a:pt x="10" y="0"/>
                      </a:lnTo>
                      <a:lnTo>
                        <a:pt x="0" y="26"/>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69" name="Freeform 311"/>
                <p:cNvSpPr/>
                <p:nvPr/>
              </p:nvSpPr>
              <p:spPr bwMode="auto">
                <a:xfrm>
                  <a:off x="4054911" y="4947335"/>
                  <a:ext cx="53214" cy="43236"/>
                </a:xfrm>
                <a:custGeom>
                  <a:avLst/>
                  <a:gdLst>
                    <a:gd name="T0" fmla="*/ 3 w 32"/>
                    <a:gd name="T1" fmla="*/ 26 h 26"/>
                    <a:gd name="T2" fmla="*/ 8 w 32"/>
                    <a:gd name="T3" fmla="*/ 26 h 26"/>
                    <a:gd name="T4" fmla="*/ 23 w 32"/>
                    <a:gd name="T5" fmla="*/ 26 h 26"/>
                    <a:gd name="T6" fmla="*/ 28 w 32"/>
                    <a:gd name="T7" fmla="*/ 26 h 26"/>
                    <a:gd name="T8" fmla="*/ 32 w 32"/>
                    <a:gd name="T9" fmla="*/ 0 h 26"/>
                    <a:gd name="T10" fmla="*/ 23 w 32"/>
                    <a:gd name="T11" fmla="*/ 0 h 26"/>
                    <a:gd name="T12" fmla="*/ 8 w 32"/>
                    <a:gd name="T13" fmla="*/ 0 h 26"/>
                    <a:gd name="T14" fmla="*/ 0 w 32"/>
                    <a:gd name="T15" fmla="*/ 0 h 26"/>
                    <a:gd name="T16" fmla="*/ 3 w 32"/>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 y="26"/>
                      </a:moveTo>
                      <a:lnTo>
                        <a:pt x="8" y="26"/>
                      </a:lnTo>
                      <a:lnTo>
                        <a:pt x="23" y="26"/>
                      </a:lnTo>
                      <a:lnTo>
                        <a:pt x="28" y="26"/>
                      </a:lnTo>
                      <a:lnTo>
                        <a:pt x="32" y="0"/>
                      </a:lnTo>
                      <a:lnTo>
                        <a:pt x="23" y="0"/>
                      </a:lnTo>
                      <a:lnTo>
                        <a:pt x="8" y="0"/>
                      </a:lnTo>
                      <a:lnTo>
                        <a:pt x="0" y="0"/>
                      </a:lnTo>
                      <a:lnTo>
                        <a:pt x="3" y="26"/>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70" name="Freeform 312"/>
                <p:cNvSpPr/>
                <p:nvPr/>
              </p:nvSpPr>
              <p:spPr bwMode="auto">
                <a:xfrm>
                  <a:off x="4121428" y="4919065"/>
                  <a:ext cx="61529" cy="63191"/>
                </a:xfrm>
                <a:custGeom>
                  <a:avLst/>
                  <a:gdLst>
                    <a:gd name="T0" fmla="*/ 16 w 37"/>
                    <a:gd name="T1" fmla="*/ 38 h 38"/>
                    <a:gd name="T2" fmla="*/ 21 w 37"/>
                    <a:gd name="T3" fmla="*/ 35 h 38"/>
                    <a:gd name="T4" fmla="*/ 34 w 37"/>
                    <a:gd name="T5" fmla="*/ 28 h 38"/>
                    <a:gd name="T6" fmla="*/ 37 w 37"/>
                    <a:gd name="T7" fmla="*/ 25 h 38"/>
                    <a:gd name="T8" fmla="*/ 29 w 37"/>
                    <a:gd name="T9" fmla="*/ 0 h 38"/>
                    <a:gd name="T10" fmla="*/ 20 w 37"/>
                    <a:gd name="T11" fmla="*/ 5 h 38"/>
                    <a:gd name="T12" fmla="*/ 7 w 37"/>
                    <a:gd name="T13" fmla="*/ 12 h 38"/>
                    <a:gd name="T14" fmla="*/ 0 w 37"/>
                    <a:gd name="T15" fmla="*/ 17 h 38"/>
                    <a:gd name="T16" fmla="*/ 16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16" y="38"/>
                      </a:moveTo>
                      <a:lnTo>
                        <a:pt x="21" y="35"/>
                      </a:lnTo>
                      <a:lnTo>
                        <a:pt x="34" y="28"/>
                      </a:lnTo>
                      <a:lnTo>
                        <a:pt x="37" y="25"/>
                      </a:lnTo>
                      <a:lnTo>
                        <a:pt x="29" y="0"/>
                      </a:lnTo>
                      <a:lnTo>
                        <a:pt x="20" y="5"/>
                      </a:lnTo>
                      <a:lnTo>
                        <a:pt x="7" y="12"/>
                      </a:lnTo>
                      <a:lnTo>
                        <a:pt x="0" y="17"/>
                      </a:lnTo>
                      <a:lnTo>
                        <a:pt x="16" y="38"/>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71" name="Freeform 313"/>
                <p:cNvSpPr/>
                <p:nvPr/>
              </p:nvSpPr>
              <p:spPr bwMode="auto">
                <a:xfrm>
                  <a:off x="4179631" y="4867515"/>
                  <a:ext cx="61529" cy="63191"/>
                </a:xfrm>
                <a:custGeom>
                  <a:avLst/>
                  <a:gdLst>
                    <a:gd name="T0" fmla="*/ 25 w 37"/>
                    <a:gd name="T1" fmla="*/ 38 h 38"/>
                    <a:gd name="T2" fmla="*/ 27 w 37"/>
                    <a:gd name="T3" fmla="*/ 33 h 38"/>
                    <a:gd name="T4" fmla="*/ 34 w 37"/>
                    <a:gd name="T5" fmla="*/ 21 h 38"/>
                    <a:gd name="T6" fmla="*/ 37 w 37"/>
                    <a:gd name="T7" fmla="*/ 16 h 38"/>
                    <a:gd name="T8" fmla="*/ 16 w 37"/>
                    <a:gd name="T9" fmla="*/ 0 h 38"/>
                    <a:gd name="T10" fmla="*/ 11 w 37"/>
                    <a:gd name="T11" fmla="*/ 7 h 38"/>
                    <a:gd name="T12" fmla="*/ 5 w 37"/>
                    <a:gd name="T13" fmla="*/ 20 h 38"/>
                    <a:gd name="T14" fmla="*/ 0 w 37"/>
                    <a:gd name="T15" fmla="*/ 27 h 38"/>
                    <a:gd name="T16" fmla="*/ 25 w 3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25" y="38"/>
                      </a:moveTo>
                      <a:lnTo>
                        <a:pt x="27" y="33"/>
                      </a:lnTo>
                      <a:lnTo>
                        <a:pt x="34" y="21"/>
                      </a:lnTo>
                      <a:lnTo>
                        <a:pt x="37" y="16"/>
                      </a:lnTo>
                      <a:lnTo>
                        <a:pt x="16" y="0"/>
                      </a:lnTo>
                      <a:lnTo>
                        <a:pt x="11" y="7"/>
                      </a:lnTo>
                      <a:lnTo>
                        <a:pt x="5" y="20"/>
                      </a:lnTo>
                      <a:lnTo>
                        <a:pt x="0" y="27"/>
                      </a:lnTo>
                      <a:lnTo>
                        <a:pt x="25" y="38"/>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72" name="Freeform 314"/>
                <p:cNvSpPr/>
                <p:nvPr/>
              </p:nvSpPr>
              <p:spPr bwMode="auto">
                <a:xfrm>
                  <a:off x="4212889" y="4800998"/>
                  <a:ext cx="43236" cy="56539"/>
                </a:xfrm>
                <a:custGeom>
                  <a:avLst/>
                  <a:gdLst>
                    <a:gd name="T0" fmla="*/ 26 w 26"/>
                    <a:gd name="T1" fmla="*/ 30 h 34"/>
                    <a:gd name="T2" fmla="*/ 26 w 26"/>
                    <a:gd name="T3" fmla="*/ 24 h 34"/>
                    <a:gd name="T4" fmla="*/ 26 w 26"/>
                    <a:gd name="T5" fmla="*/ 10 h 34"/>
                    <a:gd name="T6" fmla="*/ 26 w 26"/>
                    <a:gd name="T7" fmla="*/ 5 h 34"/>
                    <a:gd name="T8" fmla="*/ 0 w 26"/>
                    <a:gd name="T9" fmla="*/ 0 h 34"/>
                    <a:gd name="T10" fmla="*/ 0 w 26"/>
                    <a:gd name="T11" fmla="*/ 10 h 34"/>
                    <a:gd name="T12" fmla="*/ 0 w 26"/>
                    <a:gd name="T13" fmla="*/ 24 h 34"/>
                    <a:gd name="T14" fmla="*/ 0 w 26"/>
                    <a:gd name="T15" fmla="*/ 34 h 34"/>
                    <a:gd name="T16" fmla="*/ 26 w 26"/>
                    <a:gd name="T1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4">
                      <a:moveTo>
                        <a:pt x="26" y="30"/>
                      </a:moveTo>
                      <a:lnTo>
                        <a:pt x="26" y="24"/>
                      </a:lnTo>
                      <a:lnTo>
                        <a:pt x="26" y="10"/>
                      </a:lnTo>
                      <a:lnTo>
                        <a:pt x="26" y="5"/>
                      </a:lnTo>
                      <a:lnTo>
                        <a:pt x="0" y="0"/>
                      </a:lnTo>
                      <a:lnTo>
                        <a:pt x="0" y="10"/>
                      </a:lnTo>
                      <a:lnTo>
                        <a:pt x="0" y="24"/>
                      </a:lnTo>
                      <a:lnTo>
                        <a:pt x="0" y="34"/>
                      </a:lnTo>
                      <a:lnTo>
                        <a:pt x="26" y="30"/>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73" name="Freeform 315"/>
                <p:cNvSpPr/>
                <p:nvPr/>
              </p:nvSpPr>
              <p:spPr bwMode="auto">
                <a:xfrm>
                  <a:off x="4186282" y="4726166"/>
                  <a:ext cx="61529" cy="64855"/>
                </a:xfrm>
                <a:custGeom>
                  <a:avLst/>
                  <a:gdLst>
                    <a:gd name="T0" fmla="*/ 37 w 37"/>
                    <a:gd name="T1" fmla="*/ 21 h 39"/>
                    <a:gd name="T2" fmla="*/ 35 w 37"/>
                    <a:gd name="T3" fmla="*/ 16 h 39"/>
                    <a:gd name="T4" fmla="*/ 27 w 37"/>
                    <a:gd name="T5" fmla="*/ 5 h 39"/>
                    <a:gd name="T6" fmla="*/ 25 w 37"/>
                    <a:gd name="T7" fmla="*/ 0 h 39"/>
                    <a:gd name="T8" fmla="*/ 0 w 37"/>
                    <a:gd name="T9" fmla="*/ 10 h 39"/>
                    <a:gd name="T10" fmla="*/ 5 w 37"/>
                    <a:gd name="T11" fmla="*/ 17 h 39"/>
                    <a:gd name="T12" fmla="*/ 11 w 37"/>
                    <a:gd name="T13" fmla="*/ 30 h 39"/>
                    <a:gd name="T14" fmla="*/ 16 w 37"/>
                    <a:gd name="T15" fmla="*/ 39 h 39"/>
                    <a:gd name="T16" fmla="*/ 37 w 37"/>
                    <a:gd name="T17"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9">
                      <a:moveTo>
                        <a:pt x="37" y="21"/>
                      </a:moveTo>
                      <a:lnTo>
                        <a:pt x="35" y="16"/>
                      </a:lnTo>
                      <a:lnTo>
                        <a:pt x="27" y="5"/>
                      </a:lnTo>
                      <a:lnTo>
                        <a:pt x="25" y="0"/>
                      </a:lnTo>
                      <a:lnTo>
                        <a:pt x="0" y="10"/>
                      </a:lnTo>
                      <a:lnTo>
                        <a:pt x="5" y="17"/>
                      </a:lnTo>
                      <a:lnTo>
                        <a:pt x="11" y="30"/>
                      </a:lnTo>
                      <a:lnTo>
                        <a:pt x="16" y="39"/>
                      </a:lnTo>
                      <a:lnTo>
                        <a:pt x="37" y="21"/>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74" name="Freeform 316"/>
                <p:cNvSpPr/>
                <p:nvPr/>
              </p:nvSpPr>
              <p:spPr bwMode="auto">
                <a:xfrm>
                  <a:off x="4131405" y="4669626"/>
                  <a:ext cx="64855" cy="61529"/>
                </a:xfrm>
                <a:custGeom>
                  <a:avLst/>
                  <a:gdLst>
                    <a:gd name="T0" fmla="*/ 39 w 39"/>
                    <a:gd name="T1" fmla="*/ 12 h 37"/>
                    <a:gd name="T2" fmla="*/ 34 w 39"/>
                    <a:gd name="T3" fmla="*/ 10 h 37"/>
                    <a:gd name="T4" fmla="*/ 23 w 39"/>
                    <a:gd name="T5" fmla="*/ 2 h 37"/>
                    <a:gd name="T6" fmla="*/ 17 w 39"/>
                    <a:gd name="T7" fmla="*/ 0 h 37"/>
                    <a:gd name="T8" fmla="*/ 0 w 39"/>
                    <a:gd name="T9" fmla="*/ 21 h 37"/>
                    <a:gd name="T10" fmla="*/ 9 w 39"/>
                    <a:gd name="T11" fmla="*/ 25 h 37"/>
                    <a:gd name="T12" fmla="*/ 21 w 39"/>
                    <a:gd name="T13" fmla="*/ 32 h 37"/>
                    <a:gd name="T14" fmla="*/ 29 w 39"/>
                    <a:gd name="T15" fmla="*/ 37 h 37"/>
                    <a:gd name="T16" fmla="*/ 39 w 39"/>
                    <a:gd name="T17"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7">
                      <a:moveTo>
                        <a:pt x="39" y="12"/>
                      </a:moveTo>
                      <a:lnTo>
                        <a:pt x="34" y="10"/>
                      </a:lnTo>
                      <a:lnTo>
                        <a:pt x="23" y="2"/>
                      </a:lnTo>
                      <a:lnTo>
                        <a:pt x="17" y="0"/>
                      </a:lnTo>
                      <a:lnTo>
                        <a:pt x="0" y="21"/>
                      </a:lnTo>
                      <a:lnTo>
                        <a:pt x="9" y="25"/>
                      </a:lnTo>
                      <a:lnTo>
                        <a:pt x="21" y="32"/>
                      </a:lnTo>
                      <a:lnTo>
                        <a:pt x="29" y="37"/>
                      </a:lnTo>
                      <a:lnTo>
                        <a:pt x="39" y="12"/>
                      </a:ln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75" name="Freeform 317"/>
                <p:cNvSpPr>
                  <a:spLocks noEditPoints="1"/>
                </p:cNvSpPr>
                <p:nvPr/>
              </p:nvSpPr>
              <p:spPr bwMode="auto">
                <a:xfrm>
                  <a:off x="3948484" y="4681267"/>
                  <a:ext cx="279371" cy="282697"/>
                </a:xfrm>
                <a:custGeom>
                  <a:avLst/>
                  <a:gdLst>
                    <a:gd name="T0" fmla="*/ 67 w 134"/>
                    <a:gd name="T1" fmla="*/ 135 h 135"/>
                    <a:gd name="T2" fmla="*/ 0 w 134"/>
                    <a:gd name="T3" fmla="*/ 67 h 135"/>
                    <a:gd name="T4" fmla="*/ 67 w 134"/>
                    <a:gd name="T5" fmla="*/ 0 h 135"/>
                    <a:gd name="T6" fmla="*/ 134 w 134"/>
                    <a:gd name="T7" fmla="*/ 67 h 135"/>
                    <a:gd name="T8" fmla="*/ 67 w 134"/>
                    <a:gd name="T9" fmla="*/ 135 h 135"/>
                    <a:gd name="T10" fmla="*/ 67 w 134"/>
                    <a:gd name="T11" fmla="*/ 20 h 135"/>
                    <a:gd name="T12" fmla="*/ 20 w 134"/>
                    <a:gd name="T13" fmla="*/ 67 h 135"/>
                    <a:gd name="T14" fmla="*/ 67 w 134"/>
                    <a:gd name="T15" fmla="*/ 115 h 135"/>
                    <a:gd name="T16" fmla="*/ 114 w 134"/>
                    <a:gd name="T17" fmla="*/ 67 h 135"/>
                    <a:gd name="T18" fmla="*/ 67 w 134"/>
                    <a:gd name="T1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5">
                      <a:moveTo>
                        <a:pt x="67" y="135"/>
                      </a:moveTo>
                      <a:cubicBezTo>
                        <a:pt x="30" y="135"/>
                        <a:pt x="0" y="105"/>
                        <a:pt x="0" y="67"/>
                      </a:cubicBezTo>
                      <a:cubicBezTo>
                        <a:pt x="0" y="30"/>
                        <a:pt x="30" y="0"/>
                        <a:pt x="67" y="0"/>
                      </a:cubicBezTo>
                      <a:cubicBezTo>
                        <a:pt x="104" y="0"/>
                        <a:pt x="134" y="30"/>
                        <a:pt x="134" y="67"/>
                      </a:cubicBezTo>
                      <a:cubicBezTo>
                        <a:pt x="134" y="105"/>
                        <a:pt x="104" y="135"/>
                        <a:pt x="67" y="135"/>
                      </a:cubicBezTo>
                      <a:close/>
                      <a:moveTo>
                        <a:pt x="67" y="20"/>
                      </a:moveTo>
                      <a:cubicBezTo>
                        <a:pt x="41" y="20"/>
                        <a:pt x="20" y="41"/>
                        <a:pt x="20" y="67"/>
                      </a:cubicBezTo>
                      <a:cubicBezTo>
                        <a:pt x="20" y="93"/>
                        <a:pt x="41" y="115"/>
                        <a:pt x="67" y="115"/>
                      </a:cubicBezTo>
                      <a:cubicBezTo>
                        <a:pt x="93" y="115"/>
                        <a:pt x="114" y="93"/>
                        <a:pt x="114" y="67"/>
                      </a:cubicBezTo>
                      <a:cubicBezTo>
                        <a:pt x="114" y="41"/>
                        <a:pt x="93" y="20"/>
                        <a:pt x="67" y="20"/>
                      </a:cubicBezTo>
                      <a:close/>
                    </a:path>
                  </a:pathLst>
                </a:cu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sp>
              <p:nvSpPr>
                <p:cNvPr id="76" name="Oval 318"/>
                <p:cNvSpPr>
                  <a:spLocks noChangeArrowheads="1"/>
                </p:cNvSpPr>
                <p:nvPr/>
              </p:nvSpPr>
              <p:spPr bwMode="auto">
                <a:xfrm>
                  <a:off x="4028304" y="4762750"/>
                  <a:ext cx="119731" cy="119731"/>
                </a:xfrm>
                <a:prstGeom prst="ellipse">
                  <a:avLst/>
                </a:prstGeom>
                <a:grpFill/>
                <a:ln>
                  <a:noFill/>
                </a:ln>
              </p:spPr>
              <p:txBody>
                <a:bodyPr vert="horz" wrap="square" lIns="91021" tIns="45511" rIns="91021" bIns="45511" numCol="1" anchor="t" anchorCtr="0" compatLnSpc="1"/>
                <a:lstStyle/>
                <a:p>
                  <a:pPr defTabSz="764540"/>
                  <a:endParaRPr lang="en-US" sz="1200">
                    <a:solidFill>
                      <a:srgbClr val="000000"/>
                    </a:solidFill>
                    <a:latin typeface="Microsoft YaHei" panose="020B0503020204020204" pitchFamily="34" charset="-122"/>
                    <a:ea typeface="Microsoft YaHei" panose="020B0503020204020204" pitchFamily="34" charset="-122"/>
                  </a:endParaRPr>
                </a:p>
              </p:txBody>
            </p:sp>
          </p:grpSp>
          <p:sp>
            <p:nvSpPr>
              <p:cNvPr id="59" name="文本框 58"/>
              <p:cNvSpPr txBox="1"/>
              <p:nvPr/>
            </p:nvSpPr>
            <p:spPr>
              <a:xfrm>
                <a:off x="666605" y="1844824"/>
                <a:ext cx="659194" cy="317675"/>
              </a:xfrm>
              <a:prstGeom prst="rect">
                <a:avLst/>
              </a:prstGeom>
              <a:noFill/>
            </p:spPr>
            <p:txBody>
              <a:bodyPr wrap="square" rtlCol="0">
                <a:spAutoFit/>
              </a:bodyPr>
              <a:lstStyle/>
              <a:p>
                <a:pPr defTabSz="764540"/>
                <a:r>
                  <a:rPr lang="en-US" altLang="zh-CN" sz="1200" b="1" dirty="0">
                    <a:solidFill>
                      <a:srgbClr val="0068B7"/>
                    </a:solidFill>
                    <a:latin typeface="Microsoft YaHei" panose="020B0503020204020204" pitchFamily="34" charset="-122"/>
                    <a:ea typeface="Microsoft YaHei" panose="020B0503020204020204" pitchFamily="34" charset="-122"/>
                  </a:rPr>
                  <a:t>DBA</a:t>
                </a:r>
                <a:endParaRPr lang="zh-CN" altLang="en-US" sz="1200" b="1" dirty="0">
                  <a:solidFill>
                    <a:srgbClr val="0068B7"/>
                  </a:solidFill>
                  <a:latin typeface="Microsoft YaHei" panose="020B0503020204020204" pitchFamily="34" charset="-122"/>
                  <a:ea typeface="Microsoft YaHei" panose="020B0503020204020204" pitchFamily="34" charset="-122"/>
                </a:endParaRPr>
              </a:p>
            </p:txBody>
          </p:sp>
        </p:grpSp>
        <p:grpSp>
          <p:nvGrpSpPr>
            <p:cNvPr id="7" name="组合 6"/>
            <p:cNvGrpSpPr/>
            <p:nvPr/>
          </p:nvGrpSpPr>
          <p:grpSpPr>
            <a:xfrm>
              <a:off x="6450726" y="1089059"/>
              <a:ext cx="601531" cy="671702"/>
              <a:chOff x="667603" y="2479922"/>
              <a:chExt cx="604291" cy="674784"/>
            </a:xfrm>
          </p:grpSpPr>
          <p:grpSp>
            <p:nvGrpSpPr>
              <p:cNvPr id="54" name="组合 53"/>
              <p:cNvGrpSpPr/>
              <p:nvPr/>
            </p:nvGrpSpPr>
            <p:grpSpPr>
              <a:xfrm>
                <a:off x="768995" y="2479922"/>
                <a:ext cx="365768" cy="413988"/>
                <a:chOff x="8502651" y="2933700"/>
                <a:chExt cx="631825" cy="885825"/>
              </a:xfrm>
              <a:solidFill>
                <a:srgbClr val="0070C0"/>
              </a:solidFill>
            </p:grpSpPr>
            <p:sp>
              <p:nvSpPr>
                <p:cNvPr id="56" name="Freeform 52"/>
                <p:cNvSpPr/>
                <p:nvPr/>
              </p:nvSpPr>
              <p:spPr bwMode="auto">
                <a:xfrm>
                  <a:off x="8680451" y="2933700"/>
                  <a:ext cx="276225" cy="377825"/>
                </a:xfrm>
                <a:custGeom>
                  <a:avLst/>
                  <a:gdLst>
                    <a:gd name="T0" fmla="*/ 6 w 158"/>
                    <a:gd name="T1" fmla="*/ 102 h 217"/>
                    <a:gd name="T2" fmla="*/ 0 w 158"/>
                    <a:gd name="T3" fmla="*/ 126 h 217"/>
                    <a:gd name="T4" fmla="*/ 6 w 158"/>
                    <a:gd name="T5" fmla="*/ 151 h 217"/>
                    <a:gd name="T6" fmla="*/ 10 w 158"/>
                    <a:gd name="T7" fmla="*/ 145 h 217"/>
                    <a:gd name="T8" fmla="*/ 80 w 158"/>
                    <a:gd name="T9" fmla="*/ 217 h 217"/>
                    <a:gd name="T10" fmla="*/ 147 w 158"/>
                    <a:gd name="T11" fmla="*/ 142 h 217"/>
                    <a:gd name="T12" fmla="*/ 152 w 158"/>
                    <a:gd name="T13" fmla="*/ 150 h 217"/>
                    <a:gd name="T14" fmla="*/ 158 w 158"/>
                    <a:gd name="T15" fmla="*/ 125 h 217"/>
                    <a:gd name="T16" fmla="*/ 152 w 158"/>
                    <a:gd name="T17" fmla="*/ 100 h 217"/>
                    <a:gd name="T18" fmla="*/ 150 w 158"/>
                    <a:gd name="T19" fmla="*/ 102 h 217"/>
                    <a:gd name="T20" fmla="*/ 149 w 158"/>
                    <a:gd name="T21" fmla="*/ 81 h 217"/>
                    <a:gd name="T22" fmla="*/ 91 w 158"/>
                    <a:gd name="T23" fmla="*/ 67 h 217"/>
                    <a:gd name="T24" fmla="*/ 100 w 158"/>
                    <a:gd name="T25" fmla="*/ 70 h 217"/>
                    <a:gd name="T26" fmla="*/ 156 w 158"/>
                    <a:gd name="T27" fmla="*/ 52 h 217"/>
                    <a:gd name="T28" fmla="*/ 27 w 158"/>
                    <a:gd name="T29" fmla="*/ 39 h 217"/>
                    <a:gd name="T30" fmla="*/ 2 w 158"/>
                    <a:gd name="T31" fmla="*/ 56 h 217"/>
                    <a:gd name="T32" fmla="*/ 19 w 158"/>
                    <a:gd name="T33" fmla="*/ 55 h 217"/>
                    <a:gd name="T34" fmla="*/ 8 w 158"/>
                    <a:gd name="T35" fmla="*/ 90 h 217"/>
                    <a:gd name="T36" fmla="*/ 7 w 158"/>
                    <a:gd name="T37" fmla="*/ 102 h 217"/>
                    <a:gd name="T38" fmla="*/ 6 w 158"/>
                    <a:gd name="T39" fmla="*/ 10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217">
                      <a:moveTo>
                        <a:pt x="6" y="102"/>
                      </a:moveTo>
                      <a:cubicBezTo>
                        <a:pt x="3" y="102"/>
                        <a:pt x="0" y="113"/>
                        <a:pt x="0" y="126"/>
                      </a:cubicBezTo>
                      <a:cubicBezTo>
                        <a:pt x="0" y="140"/>
                        <a:pt x="3" y="151"/>
                        <a:pt x="6" y="151"/>
                      </a:cubicBezTo>
                      <a:cubicBezTo>
                        <a:pt x="8" y="151"/>
                        <a:pt x="9" y="148"/>
                        <a:pt x="10" y="145"/>
                      </a:cubicBezTo>
                      <a:cubicBezTo>
                        <a:pt x="21" y="186"/>
                        <a:pt x="59" y="217"/>
                        <a:pt x="80" y="217"/>
                      </a:cubicBezTo>
                      <a:cubicBezTo>
                        <a:pt x="106" y="217"/>
                        <a:pt x="142" y="188"/>
                        <a:pt x="147" y="142"/>
                      </a:cubicBezTo>
                      <a:cubicBezTo>
                        <a:pt x="148" y="147"/>
                        <a:pt x="150" y="150"/>
                        <a:pt x="152" y="150"/>
                      </a:cubicBezTo>
                      <a:cubicBezTo>
                        <a:pt x="155" y="150"/>
                        <a:pt x="158" y="139"/>
                        <a:pt x="158" y="125"/>
                      </a:cubicBezTo>
                      <a:cubicBezTo>
                        <a:pt x="158" y="111"/>
                        <a:pt x="155" y="100"/>
                        <a:pt x="152" y="100"/>
                      </a:cubicBezTo>
                      <a:cubicBezTo>
                        <a:pt x="151" y="100"/>
                        <a:pt x="150" y="101"/>
                        <a:pt x="150" y="102"/>
                      </a:cubicBezTo>
                      <a:cubicBezTo>
                        <a:pt x="150" y="95"/>
                        <a:pt x="150" y="89"/>
                        <a:pt x="149" y="81"/>
                      </a:cubicBezTo>
                      <a:cubicBezTo>
                        <a:pt x="137" y="90"/>
                        <a:pt x="115" y="78"/>
                        <a:pt x="91" y="67"/>
                      </a:cubicBezTo>
                      <a:cubicBezTo>
                        <a:pt x="94" y="68"/>
                        <a:pt x="97" y="69"/>
                        <a:pt x="100" y="70"/>
                      </a:cubicBezTo>
                      <a:cubicBezTo>
                        <a:pt x="140" y="90"/>
                        <a:pt x="156" y="52"/>
                        <a:pt x="156" y="52"/>
                      </a:cubicBezTo>
                      <a:cubicBezTo>
                        <a:pt x="156" y="52"/>
                        <a:pt x="106" y="0"/>
                        <a:pt x="27" y="39"/>
                      </a:cubicBezTo>
                      <a:cubicBezTo>
                        <a:pt x="20" y="43"/>
                        <a:pt x="11" y="52"/>
                        <a:pt x="2" y="56"/>
                      </a:cubicBezTo>
                      <a:cubicBezTo>
                        <a:pt x="2" y="56"/>
                        <a:pt x="9" y="55"/>
                        <a:pt x="19" y="55"/>
                      </a:cubicBezTo>
                      <a:cubicBezTo>
                        <a:pt x="11" y="60"/>
                        <a:pt x="6" y="71"/>
                        <a:pt x="8" y="90"/>
                      </a:cubicBezTo>
                      <a:cubicBezTo>
                        <a:pt x="7" y="93"/>
                        <a:pt x="7" y="98"/>
                        <a:pt x="7" y="102"/>
                      </a:cubicBezTo>
                      <a:cubicBezTo>
                        <a:pt x="6" y="102"/>
                        <a:pt x="6"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021" tIns="45511" rIns="91021" bIns="45511" numCol="1" anchor="t" anchorCtr="0" compatLnSpc="1"/>
                <a:lstStyle/>
                <a:p>
                  <a:pPr defTabSz="764540"/>
                  <a:endParaRPr lang="en-US" sz="1200">
                    <a:solidFill>
                      <a:srgbClr val="424953"/>
                    </a:solidFill>
                    <a:latin typeface="Microsoft YaHei" panose="020B0503020204020204" pitchFamily="34" charset="-122"/>
                    <a:ea typeface="Microsoft YaHei" panose="020B0503020204020204" pitchFamily="34" charset="-122"/>
                  </a:endParaRPr>
                </a:p>
              </p:txBody>
            </p:sp>
            <p:sp>
              <p:nvSpPr>
                <p:cNvPr id="57" name="Freeform 53"/>
                <p:cNvSpPr>
                  <a:spLocks noEditPoints="1"/>
                </p:cNvSpPr>
                <p:nvPr/>
              </p:nvSpPr>
              <p:spPr bwMode="auto">
                <a:xfrm>
                  <a:off x="8502651" y="3295650"/>
                  <a:ext cx="631825" cy="523875"/>
                </a:xfrm>
                <a:custGeom>
                  <a:avLst/>
                  <a:gdLst>
                    <a:gd name="T0" fmla="*/ 322 w 362"/>
                    <a:gd name="T1" fmla="*/ 195 h 300"/>
                    <a:gd name="T2" fmla="*/ 357 w 362"/>
                    <a:gd name="T3" fmla="*/ 63 h 300"/>
                    <a:gd name="T4" fmla="*/ 237 w 362"/>
                    <a:gd name="T5" fmla="*/ 7 h 300"/>
                    <a:gd name="T6" fmla="*/ 230 w 362"/>
                    <a:gd name="T7" fmla="*/ 11 h 300"/>
                    <a:gd name="T8" fmla="*/ 203 w 362"/>
                    <a:gd name="T9" fmla="*/ 124 h 300"/>
                    <a:gd name="T10" fmla="*/ 193 w 362"/>
                    <a:gd name="T11" fmla="*/ 40 h 300"/>
                    <a:gd name="T12" fmla="*/ 196 w 362"/>
                    <a:gd name="T13" fmla="*/ 31 h 300"/>
                    <a:gd name="T14" fmla="*/ 190 w 362"/>
                    <a:gd name="T15" fmla="*/ 21 h 300"/>
                    <a:gd name="T16" fmla="*/ 176 w 362"/>
                    <a:gd name="T17" fmla="*/ 21 h 300"/>
                    <a:gd name="T18" fmla="*/ 169 w 362"/>
                    <a:gd name="T19" fmla="*/ 31 h 300"/>
                    <a:gd name="T20" fmla="*/ 173 w 362"/>
                    <a:gd name="T21" fmla="*/ 39 h 300"/>
                    <a:gd name="T22" fmla="*/ 161 w 362"/>
                    <a:gd name="T23" fmla="*/ 118 h 300"/>
                    <a:gd name="T24" fmla="*/ 161 w 362"/>
                    <a:gd name="T25" fmla="*/ 123 h 300"/>
                    <a:gd name="T26" fmla="*/ 128 w 362"/>
                    <a:gd name="T27" fmla="*/ 7 h 300"/>
                    <a:gd name="T28" fmla="*/ 123 w 362"/>
                    <a:gd name="T29" fmla="*/ 7 h 300"/>
                    <a:gd name="T30" fmla="*/ 4 w 362"/>
                    <a:gd name="T31" fmla="*/ 67 h 300"/>
                    <a:gd name="T32" fmla="*/ 26 w 362"/>
                    <a:gd name="T33" fmla="*/ 221 h 300"/>
                    <a:gd name="T34" fmla="*/ 68 w 362"/>
                    <a:gd name="T35" fmla="*/ 218 h 300"/>
                    <a:gd name="T36" fmla="*/ 76 w 362"/>
                    <a:gd name="T37" fmla="*/ 300 h 300"/>
                    <a:gd name="T38" fmla="*/ 278 w 362"/>
                    <a:gd name="T39" fmla="*/ 300 h 300"/>
                    <a:gd name="T40" fmla="*/ 285 w 362"/>
                    <a:gd name="T41" fmla="*/ 235 h 300"/>
                    <a:gd name="T42" fmla="*/ 286 w 362"/>
                    <a:gd name="T43" fmla="*/ 215 h 300"/>
                    <a:gd name="T44" fmla="*/ 313 w 362"/>
                    <a:gd name="T45" fmla="*/ 221 h 300"/>
                    <a:gd name="T46" fmla="*/ 322 w 362"/>
                    <a:gd name="T47" fmla="*/ 195 h 300"/>
                    <a:gd name="T48" fmla="*/ 289 w 362"/>
                    <a:gd name="T49" fmla="*/ 98 h 300"/>
                    <a:gd name="T50" fmla="*/ 291 w 362"/>
                    <a:gd name="T51" fmla="*/ 101 h 300"/>
                    <a:gd name="T52" fmla="*/ 289 w 362"/>
                    <a:gd name="T53" fmla="*/ 98 h 300"/>
                    <a:gd name="T54" fmla="*/ 73 w 362"/>
                    <a:gd name="T55" fmla="*/ 157 h 300"/>
                    <a:gd name="T56" fmla="*/ 159 w 362"/>
                    <a:gd name="T57" fmla="*/ 149 h 300"/>
                    <a:gd name="T58" fmla="*/ 166 w 362"/>
                    <a:gd name="T59" fmla="*/ 149 h 300"/>
                    <a:gd name="T60" fmla="*/ 180 w 362"/>
                    <a:gd name="T61" fmla="*/ 148 h 300"/>
                    <a:gd name="T62" fmla="*/ 229 w 362"/>
                    <a:gd name="T63" fmla="*/ 146 h 300"/>
                    <a:gd name="T64" fmla="*/ 198 w 362"/>
                    <a:gd name="T65" fmla="*/ 151 h 300"/>
                    <a:gd name="T66" fmla="*/ 195 w 362"/>
                    <a:gd name="T67" fmla="*/ 151 h 300"/>
                    <a:gd name="T68" fmla="*/ 179 w 362"/>
                    <a:gd name="T69" fmla="*/ 154 h 300"/>
                    <a:gd name="T70" fmla="*/ 42 w 362"/>
                    <a:gd name="T71" fmla="*/ 174 h 300"/>
                    <a:gd name="T72" fmla="*/ 68 w 362"/>
                    <a:gd name="T73" fmla="*/ 160 h 300"/>
                    <a:gd name="T74" fmla="*/ 73 w 362"/>
                    <a:gd name="T75" fmla="*/ 157 h 300"/>
                    <a:gd name="T76" fmla="*/ 179 w 362"/>
                    <a:gd name="T77" fmla="*/ 187 h 300"/>
                    <a:gd name="T78" fmla="*/ 171 w 362"/>
                    <a:gd name="T79" fmla="*/ 188 h 300"/>
                    <a:gd name="T80" fmla="*/ 154 w 362"/>
                    <a:gd name="T81" fmla="*/ 190 h 300"/>
                    <a:gd name="T82" fmla="*/ 172 w 362"/>
                    <a:gd name="T83" fmla="*/ 183 h 300"/>
                    <a:gd name="T84" fmla="*/ 182 w 362"/>
                    <a:gd name="T85" fmla="*/ 179 h 300"/>
                    <a:gd name="T86" fmla="*/ 187 w 362"/>
                    <a:gd name="T87" fmla="*/ 177 h 300"/>
                    <a:gd name="T88" fmla="*/ 288 w 362"/>
                    <a:gd name="T89" fmla="*/ 165 h 300"/>
                    <a:gd name="T90" fmla="*/ 306 w 362"/>
                    <a:gd name="T91" fmla="*/ 163 h 300"/>
                    <a:gd name="T92" fmla="*/ 312 w 362"/>
                    <a:gd name="T93" fmla="*/ 169 h 300"/>
                    <a:gd name="T94" fmla="*/ 313 w 362"/>
                    <a:gd name="T95" fmla="*/ 171 h 300"/>
                    <a:gd name="T96" fmla="*/ 179 w 362"/>
                    <a:gd name="T97" fmla="*/ 18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300">
                      <a:moveTo>
                        <a:pt x="322" y="195"/>
                      </a:moveTo>
                      <a:cubicBezTo>
                        <a:pt x="341" y="148"/>
                        <a:pt x="362" y="94"/>
                        <a:pt x="357" y="63"/>
                      </a:cubicBezTo>
                      <a:cubicBezTo>
                        <a:pt x="356" y="43"/>
                        <a:pt x="289" y="0"/>
                        <a:pt x="237" y="7"/>
                      </a:cubicBezTo>
                      <a:cubicBezTo>
                        <a:pt x="237" y="7"/>
                        <a:pt x="235" y="9"/>
                        <a:pt x="230" y="11"/>
                      </a:cubicBezTo>
                      <a:cubicBezTo>
                        <a:pt x="203" y="124"/>
                        <a:pt x="203" y="124"/>
                        <a:pt x="203" y="124"/>
                      </a:cubicBezTo>
                      <a:cubicBezTo>
                        <a:pt x="193" y="40"/>
                        <a:pt x="193" y="40"/>
                        <a:pt x="193" y="40"/>
                      </a:cubicBezTo>
                      <a:cubicBezTo>
                        <a:pt x="196" y="31"/>
                        <a:pt x="196" y="31"/>
                        <a:pt x="196" y="31"/>
                      </a:cubicBezTo>
                      <a:cubicBezTo>
                        <a:pt x="190" y="21"/>
                        <a:pt x="190" y="21"/>
                        <a:pt x="190" y="21"/>
                      </a:cubicBezTo>
                      <a:cubicBezTo>
                        <a:pt x="176" y="21"/>
                        <a:pt x="176" y="21"/>
                        <a:pt x="176" y="21"/>
                      </a:cubicBezTo>
                      <a:cubicBezTo>
                        <a:pt x="169" y="31"/>
                        <a:pt x="169" y="31"/>
                        <a:pt x="169" y="31"/>
                      </a:cubicBezTo>
                      <a:cubicBezTo>
                        <a:pt x="173" y="39"/>
                        <a:pt x="173" y="39"/>
                        <a:pt x="173" y="39"/>
                      </a:cubicBezTo>
                      <a:cubicBezTo>
                        <a:pt x="161" y="118"/>
                        <a:pt x="161" y="118"/>
                        <a:pt x="161" y="118"/>
                      </a:cubicBezTo>
                      <a:cubicBezTo>
                        <a:pt x="161" y="123"/>
                        <a:pt x="161" y="123"/>
                        <a:pt x="161" y="123"/>
                      </a:cubicBezTo>
                      <a:cubicBezTo>
                        <a:pt x="128" y="7"/>
                        <a:pt x="128" y="7"/>
                        <a:pt x="128" y="7"/>
                      </a:cubicBezTo>
                      <a:cubicBezTo>
                        <a:pt x="127" y="7"/>
                        <a:pt x="125" y="7"/>
                        <a:pt x="123" y="7"/>
                      </a:cubicBezTo>
                      <a:cubicBezTo>
                        <a:pt x="71" y="14"/>
                        <a:pt x="5" y="32"/>
                        <a:pt x="4" y="67"/>
                      </a:cubicBezTo>
                      <a:cubicBezTo>
                        <a:pt x="0" y="83"/>
                        <a:pt x="18" y="183"/>
                        <a:pt x="26" y="221"/>
                      </a:cubicBezTo>
                      <a:cubicBezTo>
                        <a:pt x="35" y="226"/>
                        <a:pt x="54" y="222"/>
                        <a:pt x="68" y="218"/>
                      </a:cubicBezTo>
                      <a:cubicBezTo>
                        <a:pt x="72" y="260"/>
                        <a:pt x="75" y="292"/>
                        <a:pt x="76" y="300"/>
                      </a:cubicBezTo>
                      <a:cubicBezTo>
                        <a:pt x="278" y="300"/>
                        <a:pt x="278" y="300"/>
                        <a:pt x="278" y="300"/>
                      </a:cubicBezTo>
                      <a:cubicBezTo>
                        <a:pt x="279" y="293"/>
                        <a:pt x="282" y="269"/>
                        <a:pt x="285" y="235"/>
                      </a:cubicBezTo>
                      <a:cubicBezTo>
                        <a:pt x="286" y="215"/>
                        <a:pt x="286" y="215"/>
                        <a:pt x="286" y="215"/>
                      </a:cubicBezTo>
                      <a:cubicBezTo>
                        <a:pt x="313" y="221"/>
                        <a:pt x="313" y="221"/>
                        <a:pt x="313" y="221"/>
                      </a:cubicBezTo>
                      <a:lnTo>
                        <a:pt x="322" y="195"/>
                      </a:lnTo>
                      <a:close/>
                      <a:moveTo>
                        <a:pt x="289" y="98"/>
                      </a:moveTo>
                      <a:cubicBezTo>
                        <a:pt x="290" y="96"/>
                        <a:pt x="290" y="98"/>
                        <a:pt x="291" y="101"/>
                      </a:cubicBezTo>
                      <a:cubicBezTo>
                        <a:pt x="289" y="100"/>
                        <a:pt x="288" y="99"/>
                        <a:pt x="289" y="98"/>
                      </a:cubicBezTo>
                      <a:close/>
                      <a:moveTo>
                        <a:pt x="73" y="157"/>
                      </a:moveTo>
                      <a:cubicBezTo>
                        <a:pt x="159" y="149"/>
                        <a:pt x="159" y="149"/>
                        <a:pt x="159" y="149"/>
                      </a:cubicBezTo>
                      <a:cubicBezTo>
                        <a:pt x="166" y="149"/>
                        <a:pt x="166" y="149"/>
                        <a:pt x="166" y="149"/>
                      </a:cubicBezTo>
                      <a:cubicBezTo>
                        <a:pt x="180" y="148"/>
                        <a:pt x="180" y="148"/>
                        <a:pt x="180" y="148"/>
                      </a:cubicBezTo>
                      <a:cubicBezTo>
                        <a:pt x="229" y="146"/>
                        <a:pt x="229" y="146"/>
                        <a:pt x="229" y="146"/>
                      </a:cubicBezTo>
                      <a:cubicBezTo>
                        <a:pt x="198" y="151"/>
                        <a:pt x="198" y="151"/>
                        <a:pt x="198" y="151"/>
                      </a:cubicBezTo>
                      <a:cubicBezTo>
                        <a:pt x="195" y="151"/>
                        <a:pt x="195" y="151"/>
                        <a:pt x="195" y="151"/>
                      </a:cubicBezTo>
                      <a:cubicBezTo>
                        <a:pt x="179" y="154"/>
                        <a:pt x="179" y="154"/>
                        <a:pt x="179" y="154"/>
                      </a:cubicBezTo>
                      <a:cubicBezTo>
                        <a:pt x="42" y="174"/>
                        <a:pt x="42" y="174"/>
                        <a:pt x="42" y="174"/>
                      </a:cubicBezTo>
                      <a:cubicBezTo>
                        <a:pt x="68" y="160"/>
                        <a:pt x="68" y="160"/>
                        <a:pt x="68" y="160"/>
                      </a:cubicBezTo>
                      <a:lnTo>
                        <a:pt x="73" y="157"/>
                      </a:lnTo>
                      <a:close/>
                      <a:moveTo>
                        <a:pt x="179" y="187"/>
                      </a:moveTo>
                      <a:cubicBezTo>
                        <a:pt x="171" y="188"/>
                        <a:pt x="171" y="188"/>
                        <a:pt x="171" y="188"/>
                      </a:cubicBezTo>
                      <a:cubicBezTo>
                        <a:pt x="154" y="190"/>
                        <a:pt x="154" y="190"/>
                        <a:pt x="154" y="190"/>
                      </a:cubicBezTo>
                      <a:cubicBezTo>
                        <a:pt x="172" y="183"/>
                        <a:pt x="172" y="183"/>
                        <a:pt x="172" y="183"/>
                      </a:cubicBezTo>
                      <a:cubicBezTo>
                        <a:pt x="182" y="179"/>
                        <a:pt x="182" y="179"/>
                        <a:pt x="182" y="179"/>
                      </a:cubicBezTo>
                      <a:cubicBezTo>
                        <a:pt x="187" y="177"/>
                        <a:pt x="187" y="177"/>
                        <a:pt x="187" y="177"/>
                      </a:cubicBezTo>
                      <a:cubicBezTo>
                        <a:pt x="288" y="165"/>
                        <a:pt x="288" y="165"/>
                        <a:pt x="288" y="165"/>
                      </a:cubicBezTo>
                      <a:cubicBezTo>
                        <a:pt x="306" y="163"/>
                        <a:pt x="306" y="163"/>
                        <a:pt x="306" y="163"/>
                      </a:cubicBezTo>
                      <a:cubicBezTo>
                        <a:pt x="312" y="169"/>
                        <a:pt x="312" y="169"/>
                        <a:pt x="312" y="169"/>
                      </a:cubicBezTo>
                      <a:cubicBezTo>
                        <a:pt x="313" y="171"/>
                        <a:pt x="313" y="171"/>
                        <a:pt x="313" y="171"/>
                      </a:cubicBezTo>
                      <a:lnTo>
                        <a:pt x="179"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021" tIns="45511" rIns="91021" bIns="45511" numCol="1" anchor="t" anchorCtr="0" compatLnSpc="1"/>
                <a:lstStyle/>
                <a:p>
                  <a:pPr defTabSz="764540"/>
                  <a:endParaRPr lang="en-US" sz="1200">
                    <a:solidFill>
                      <a:srgbClr val="424953"/>
                    </a:solidFill>
                    <a:latin typeface="Microsoft YaHei" panose="020B0503020204020204" pitchFamily="34" charset="-122"/>
                    <a:ea typeface="Microsoft YaHei" panose="020B0503020204020204" pitchFamily="34" charset="-122"/>
                  </a:endParaRPr>
                </a:p>
              </p:txBody>
            </p:sp>
          </p:grpSp>
          <p:sp>
            <p:nvSpPr>
              <p:cNvPr id="55" name="文本框 54"/>
              <p:cNvSpPr txBox="1"/>
              <p:nvPr/>
            </p:nvSpPr>
            <p:spPr>
              <a:xfrm>
                <a:off x="667603" y="2837031"/>
                <a:ext cx="604291" cy="317675"/>
              </a:xfrm>
              <a:prstGeom prst="rect">
                <a:avLst/>
              </a:prstGeom>
              <a:noFill/>
            </p:spPr>
            <p:txBody>
              <a:bodyPr wrap="square" rtlCol="0">
                <a:spAutoFit/>
              </a:bodyPr>
              <a:lstStyle/>
              <a:p>
                <a:pPr defTabSz="764540"/>
                <a:r>
                  <a:rPr lang="en-US" altLang="zh-CN" sz="1200" b="1" dirty="0">
                    <a:solidFill>
                      <a:srgbClr val="0068B7"/>
                    </a:solidFill>
                    <a:latin typeface="Microsoft YaHei" panose="020B0503020204020204" pitchFamily="34" charset="-122"/>
                    <a:ea typeface="Microsoft YaHei" panose="020B0503020204020204" pitchFamily="34" charset="-122"/>
                  </a:rPr>
                  <a:t>User</a:t>
                </a:r>
                <a:endParaRPr lang="zh-CN" altLang="en-US" sz="1200" b="1" dirty="0">
                  <a:solidFill>
                    <a:srgbClr val="0068B7"/>
                  </a:solidFill>
                  <a:latin typeface="Microsoft YaHei" panose="020B0503020204020204" pitchFamily="34" charset="-122"/>
                  <a:ea typeface="Microsoft YaHei" panose="020B0503020204020204" pitchFamily="34" charset="-122"/>
                </a:endParaRPr>
              </a:p>
            </p:txBody>
          </p:sp>
        </p:grpSp>
        <p:grpSp>
          <p:nvGrpSpPr>
            <p:cNvPr id="8" name="组合 7"/>
            <p:cNvGrpSpPr/>
            <p:nvPr/>
          </p:nvGrpSpPr>
          <p:grpSpPr>
            <a:xfrm>
              <a:off x="5169612" y="1053305"/>
              <a:ext cx="1164329" cy="707459"/>
              <a:chOff x="449591" y="3271657"/>
              <a:chExt cx="1169671" cy="710705"/>
            </a:xfrm>
          </p:grpSpPr>
          <p:pic>
            <p:nvPicPr>
              <p:cNvPr id="52" name="图片 51"/>
              <p:cNvPicPr>
                <a:picLocks noChangeAspect="1"/>
              </p:cNvPicPr>
              <p:nvPr/>
            </p:nvPicPr>
            <p:blipFill>
              <a:blip r:embed="rId2"/>
              <a:stretch>
                <a:fillRect/>
              </a:stretch>
            </p:blipFill>
            <p:spPr>
              <a:xfrm>
                <a:off x="769544" y="3271657"/>
                <a:ext cx="504056" cy="477527"/>
              </a:xfrm>
              <a:prstGeom prst="rect">
                <a:avLst/>
              </a:prstGeom>
            </p:spPr>
          </p:pic>
          <p:sp>
            <p:nvSpPr>
              <p:cNvPr id="53" name="文本框 52"/>
              <p:cNvSpPr txBox="1"/>
              <p:nvPr/>
            </p:nvSpPr>
            <p:spPr>
              <a:xfrm>
                <a:off x="449591" y="3664687"/>
                <a:ext cx="1169671" cy="317675"/>
              </a:xfrm>
              <a:prstGeom prst="rect">
                <a:avLst/>
              </a:prstGeom>
              <a:noFill/>
            </p:spPr>
            <p:txBody>
              <a:bodyPr wrap="square" rtlCol="0">
                <a:spAutoFit/>
              </a:bodyPr>
              <a:lstStyle/>
              <a:p>
                <a:pPr defTabSz="764540"/>
                <a:r>
                  <a:rPr lang="en-US" altLang="zh-CN" sz="1200" b="1" dirty="0">
                    <a:solidFill>
                      <a:srgbClr val="0068B7"/>
                    </a:solidFill>
                    <a:latin typeface="Microsoft YaHei" panose="020B0503020204020204" pitchFamily="34" charset="-122"/>
                    <a:ea typeface="Microsoft YaHei" panose="020B0503020204020204" pitchFamily="34" charset="-122"/>
                  </a:rPr>
                  <a:t>Application</a:t>
                </a:r>
                <a:endParaRPr lang="zh-CN" altLang="en-US" sz="1200" b="1" dirty="0">
                  <a:solidFill>
                    <a:srgbClr val="0068B7"/>
                  </a:solidFill>
                  <a:latin typeface="Microsoft YaHei" panose="020B0503020204020204" pitchFamily="34" charset="-122"/>
                  <a:ea typeface="Microsoft YaHei" panose="020B0503020204020204" pitchFamily="34" charset="-122"/>
                </a:endParaRPr>
              </a:p>
            </p:txBody>
          </p:sp>
        </p:grpSp>
        <p:grpSp>
          <p:nvGrpSpPr>
            <p:cNvPr id="9" name="组合 8"/>
            <p:cNvGrpSpPr/>
            <p:nvPr/>
          </p:nvGrpSpPr>
          <p:grpSpPr>
            <a:xfrm>
              <a:off x="4961941" y="3241861"/>
              <a:ext cx="1718547" cy="888836"/>
              <a:chOff x="2209155" y="2924943"/>
              <a:chExt cx="1718992" cy="889066"/>
            </a:xfrm>
          </p:grpSpPr>
          <p:grpSp>
            <p:nvGrpSpPr>
              <p:cNvPr id="41" name="组合 40"/>
              <p:cNvGrpSpPr/>
              <p:nvPr/>
            </p:nvGrpSpPr>
            <p:grpSpPr>
              <a:xfrm>
                <a:off x="2209155" y="2924943"/>
                <a:ext cx="1603460" cy="845601"/>
                <a:chOff x="2261078" y="3231815"/>
                <a:chExt cx="1603460" cy="845601"/>
              </a:xfrm>
            </p:grpSpPr>
            <p:grpSp>
              <p:nvGrpSpPr>
                <p:cNvPr id="43" name="Group 70"/>
                <p:cNvGrpSpPr/>
                <p:nvPr/>
              </p:nvGrpSpPr>
              <p:grpSpPr>
                <a:xfrm>
                  <a:off x="2261078" y="3231815"/>
                  <a:ext cx="461195" cy="841497"/>
                  <a:chOff x="4081419" y="1668171"/>
                  <a:chExt cx="1025306" cy="1319811"/>
                </a:xfrm>
              </p:grpSpPr>
              <p:pic>
                <p:nvPicPr>
                  <p:cNvPr id="50"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419" y="1668171"/>
                    <a:ext cx="1025306" cy="1136072"/>
                  </a:xfrm>
                  <a:prstGeom prst="rect">
                    <a:avLst/>
                  </a:prstGeom>
                </p:spPr>
              </p:pic>
              <p:sp>
                <p:nvSpPr>
                  <p:cNvPr id="51" name="TextBox 82"/>
                  <p:cNvSpPr txBox="1"/>
                  <p:nvPr/>
                </p:nvSpPr>
                <p:spPr>
                  <a:xfrm>
                    <a:off x="4365587" y="2460874"/>
                    <a:ext cx="490127" cy="527108"/>
                  </a:xfrm>
                  <a:prstGeom prst="rect">
                    <a:avLst/>
                  </a:prstGeom>
                  <a:noFill/>
                </p:spPr>
                <p:txBody>
                  <a:bodyPr wrap="none" rtlCol="1">
                    <a:spAutoFit/>
                  </a:bodyPr>
                  <a:lstStyle/>
                  <a:p>
                    <a:pPr algn="ctr"/>
                    <a:endParaRPr lang="he-IL" sz="1200" b="1" dirty="0">
                      <a:solidFill>
                        <a:srgbClr val="000000"/>
                      </a:solidFill>
                      <a:latin typeface="Microsoft YaHei" panose="020B0503020204020204" pitchFamily="34" charset="-122"/>
                      <a:ea typeface="Microsoft YaHei" panose="020B0503020204020204" pitchFamily="34" charset="-122"/>
                    </a:endParaRPr>
                  </a:p>
                </p:txBody>
              </p:sp>
            </p:grpSp>
            <p:grpSp>
              <p:nvGrpSpPr>
                <p:cNvPr id="44" name="Group 70"/>
                <p:cNvGrpSpPr/>
                <p:nvPr/>
              </p:nvGrpSpPr>
              <p:grpSpPr>
                <a:xfrm>
                  <a:off x="2812955" y="3235919"/>
                  <a:ext cx="461195" cy="841497"/>
                  <a:chOff x="4081419" y="1668171"/>
                  <a:chExt cx="1025306" cy="1319810"/>
                </a:xfrm>
              </p:grpSpPr>
              <p:pic>
                <p:nvPicPr>
                  <p:cNvPr id="48"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419" y="1668171"/>
                    <a:ext cx="1025306" cy="1136073"/>
                  </a:xfrm>
                  <a:prstGeom prst="rect">
                    <a:avLst/>
                  </a:prstGeom>
                </p:spPr>
              </p:pic>
              <p:sp>
                <p:nvSpPr>
                  <p:cNvPr id="49" name="TextBox 82"/>
                  <p:cNvSpPr txBox="1"/>
                  <p:nvPr/>
                </p:nvSpPr>
                <p:spPr>
                  <a:xfrm>
                    <a:off x="4365587" y="2460873"/>
                    <a:ext cx="490127" cy="527108"/>
                  </a:xfrm>
                  <a:prstGeom prst="rect">
                    <a:avLst/>
                  </a:prstGeom>
                  <a:noFill/>
                </p:spPr>
                <p:txBody>
                  <a:bodyPr wrap="none" rtlCol="1">
                    <a:spAutoFit/>
                  </a:bodyPr>
                  <a:lstStyle/>
                  <a:p>
                    <a:pPr algn="ctr"/>
                    <a:endParaRPr lang="he-IL" sz="1200" b="1" dirty="0">
                      <a:solidFill>
                        <a:srgbClr val="000000"/>
                      </a:solidFill>
                      <a:latin typeface="Microsoft YaHei" panose="020B0503020204020204" pitchFamily="34" charset="-122"/>
                      <a:ea typeface="Microsoft YaHei" panose="020B0503020204020204" pitchFamily="34" charset="-122"/>
                    </a:endParaRPr>
                  </a:p>
                </p:txBody>
              </p:sp>
            </p:grpSp>
            <p:grpSp>
              <p:nvGrpSpPr>
                <p:cNvPr id="45" name="Group 70"/>
                <p:cNvGrpSpPr/>
                <p:nvPr/>
              </p:nvGrpSpPr>
              <p:grpSpPr>
                <a:xfrm>
                  <a:off x="3403343" y="3235919"/>
                  <a:ext cx="461195" cy="841497"/>
                  <a:chOff x="4081419" y="1668171"/>
                  <a:chExt cx="1025306" cy="1319811"/>
                </a:xfrm>
              </p:grpSpPr>
              <p:pic>
                <p:nvPicPr>
                  <p:cNvPr id="46"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419" y="1668171"/>
                    <a:ext cx="1025306" cy="1136072"/>
                  </a:xfrm>
                  <a:prstGeom prst="rect">
                    <a:avLst/>
                  </a:prstGeom>
                </p:spPr>
              </p:pic>
              <p:sp>
                <p:nvSpPr>
                  <p:cNvPr id="47" name="TextBox 82"/>
                  <p:cNvSpPr txBox="1"/>
                  <p:nvPr/>
                </p:nvSpPr>
                <p:spPr>
                  <a:xfrm>
                    <a:off x="4365587" y="2460874"/>
                    <a:ext cx="490127" cy="527108"/>
                  </a:xfrm>
                  <a:prstGeom prst="rect">
                    <a:avLst/>
                  </a:prstGeom>
                  <a:noFill/>
                </p:spPr>
                <p:txBody>
                  <a:bodyPr wrap="none" rtlCol="1">
                    <a:spAutoFit/>
                  </a:bodyPr>
                  <a:lstStyle/>
                  <a:p>
                    <a:pPr algn="ctr"/>
                    <a:endParaRPr lang="he-IL" sz="1200" b="1" dirty="0">
                      <a:solidFill>
                        <a:srgbClr val="000000"/>
                      </a:solidFill>
                      <a:latin typeface="Microsoft YaHei" panose="020B0503020204020204" pitchFamily="34" charset="-122"/>
                      <a:ea typeface="Microsoft YaHei" panose="020B0503020204020204" pitchFamily="34" charset="-122"/>
                    </a:endParaRPr>
                  </a:p>
                </p:txBody>
              </p:sp>
            </p:grpSp>
          </p:grpSp>
          <p:sp>
            <p:nvSpPr>
              <p:cNvPr id="42" name="文本框 41"/>
              <p:cNvSpPr txBox="1"/>
              <p:nvPr/>
            </p:nvSpPr>
            <p:spPr>
              <a:xfrm>
                <a:off x="2248453" y="3497703"/>
                <a:ext cx="1679694" cy="316306"/>
              </a:xfrm>
              <a:prstGeom prst="rect">
                <a:avLst/>
              </a:prstGeom>
              <a:noFill/>
            </p:spPr>
            <p:txBody>
              <a:bodyPr wrap="square" rtlCol="0">
                <a:spAutoFit/>
              </a:bodyPr>
              <a:lstStyle/>
              <a:p>
                <a:pPr algn="ctr"/>
                <a:r>
                  <a:rPr lang="en-US" altLang="zh-CN" sz="1200" b="1" dirty="0" err="1" smtClean="0">
                    <a:solidFill>
                      <a:srgbClr val="0000FF"/>
                    </a:solidFill>
                    <a:latin typeface="Microsoft YaHei" panose="020B0503020204020204" pitchFamily="34" charset="-122"/>
                    <a:ea typeface="Microsoft YaHei" panose="020B0503020204020204" pitchFamily="34" charset="-122"/>
                  </a:rPr>
                  <a:t>DataBase</a:t>
                </a:r>
                <a:r>
                  <a:rPr lang="en-US" altLang="zh-CN" sz="1200" b="1" dirty="0" smtClean="0">
                    <a:solidFill>
                      <a:srgbClr val="0000FF"/>
                    </a:solidFill>
                    <a:latin typeface="Microsoft YaHei" panose="020B0503020204020204" pitchFamily="34" charset="-122"/>
                    <a:ea typeface="Microsoft YaHei" panose="020B0503020204020204" pitchFamily="34" charset="-122"/>
                  </a:rPr>
                  <a:t> Server</a:t>
                </a:r>
                <a:endParaRPr lang="en-US" sz="1200" b="1" dirty="0">
                  <a:solidFill>
                    <a:srgbClr val="0000FF"/>
                  </a:solidFill>
                  <a:latin typeface="Microsoft YaHei" panose="020B0503020204020204" pitchFamily="34" charset="-122"/>
                  <a:ea typeface="Microsoft YaHei" panose="020B0503020204020204" pitchFamily="34" charset="-122"/>
                </a:endParaRPr>
              </a:p>
            </p:txBody>
          </p:sp>
        </p:grpSp>
        <p:cxnSp>
          <p:nvCxnSpPr>
            <p:cNvPr id="10" name="直接连接符 9"/>
            <p:cNvCxnSpPr>
              <a:stCxn id="53" idx="2"/>
              <a:endCxn id="48" idx="0"/>
            </p:cNvCxnSpPr>
            <p:nvPr/>
          </p:nvCxnSpPr>
          <p:spPr bwMode="auto">
            <a:xfrm flipH="1">
              <a:off x="5744211" y="1760764"/>
              <a:ext cx="7567" cy="1485199"/>
            </a:xfrm>
            <a:prstGeom prst="line">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组合 10"/>
            <p:cNvGrpSpPr/>
            <p:nvPr/>
          </p:nvGrpSpPr>
          <p:grpSpPr>
            <a:xfrm>
              <a:off x="6912311" y="4219468"/>
              <a:ext cx="1258110" cy="792683"/>
              <a:chOff x="5640923" y="3068642"/>
              <a:chExt cx="1258110" cy="792683"/>
            </a:xfrm>
          </p:grpSpPr>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866308" y="3068642"/>
                <a:ext cx="672402" cy="672402"/>
              </a:xfrm>
              <a:prstGeom prst="rect">
                <a:avLst/>
              </a:prstGeom>
            </p:spPr>
          </p:pic>
          <p:sp>
            <p:nvSpPr>
              <p:cNvPr id="40" name="文本框 39"/>
              <p:cNvSpPr txBox="1"/>
              <p:nvPr/>
            </p:nvSpPr>
            <p:spPr>
              <a:xfrm>
                <a:off x="5640923" y="3545101"/>
                <a:ext cx="1258110" cy="316224"/>
              </a:xfrm>
              <a:prstGeom prst="rect">
                <a:avLst/>
              </a:prstGeom>
              <a:noFill/>
            </p:spPr>
            <p:txBody>
              <a:bodyPr wrap="square" rtlCol="0">
                <a:spAutoFit/>
              </a:bodyPr>
              <a:lstStyle/>
              <a:p>
                <a:pPr algn="ctr" defTabSz="764540"/>
                <a:r>
                  <a:rPr lang="zh-CN" altLang="en-US" sz="1200" b="1" dirty="0">
                    <a:solidFill>
                      <a:srgbClr val="0068B7"/>
                    </a:solidFill>
                    <a:latin typeface="Microsoft YaHei" panose="020B0503020204020204" pitchFamily="34" charset="-122"/>
                    <a:ea typeface="Microsoft YaHei" panose="020B0503020204020204" pitchFamily="34" charset="-122"/>
                  </a:rPr>
                  <a:t>对象存储服务</a:t>
                </a:r>
                <a:endParaRPr lang="zh-CN" altLang="en-US" sz="1200" b="1" dirty="0">
                  <a:solidFill>
                    <a:srgbClr val="0068B7"/>
                  </a:solidFill>
                  <a:latin typeface="Microsoft YaHei" panose="020B0503020204020204" pitchFamily="34" charset="-122"/>
                  <a:ea typeface="Microsoft YaHei" panose="020B0503020204020204" pitchFamily="34" charset="-122"/>
                </a:endParaRPr>
              </a:p>
            </p:txBody>
          </p:sp>
        </p:grpSp>
        <p:pic>
          <p:nvPicPr>
            <p:cNvPr id="12" name="图片 11"/>
            <p:cNvPicPr>
              <a:picLocks noChangeAspect="1"/>
            </p:cNvPicPr>
            <p:nvPr/>
          </p:nvPicPr>
          <p:blipFill>
            <a:blip r:embed="rId5"/>
            <a:stretch>
              <a:fillRect/>
            </a:stretch>
          </p:blipFill>
          <p:spPr>
            <a:xfrm>
              <a:off x="5579296" y="2671406"/>
              <a:ext cx="319372" cy="228123"/>
            </a:xfrm>
            <a:prstGeom prst="rect">
              <a:avLst/>
            </a:prstGeom>
          </p:spPr>
        </p:pic>
        <p:sp>
          <p:nvSpPr>
            <p:cNvPr id="13" name="文本框 12"/>
            <p:cNvSpPr txBox="1"/>
            <p:nvPr/>
          </p:nvSpPr>
          <p:spPr>
            <a:xfrm>
              <a:off x="4976276" y="4331497"/>
              <a:ext cx="1556394" cy="335991"/>
            </a:xfrm>
            <a:prstGeom prst="rect">
              <a:avLst/>
            </a:prstGeom>
            <a:noFill/>
            <a:ln>
              <a:solidFill>
                <a:srgbClr val="FFC000"/>
              </a:solidFill>
            </a:ln>
          </p:spPr>
          <p:txBody>
            <a:bodyPr wrap="square" rtlCol="0">
              <a:spAutoFit/>
            </a:bodyPr>
            <a:lstStyle/>
            <a:p>
              <a:pPr algn="ctr"/>
              <a:r>
                <a:rPr lang="zh-CN" altLang="en-US" sz="1200" b="1" dirty="0" smtClean="0">
                  <a:solidFill>
                    <a:srgbClr val="FFC000"/>
                  </a:solidFill>
                  <a:latin typeface="Microsoft YaHei" panose="020B0503020204020204" pitchFamily="34" charset="-122"/>
                  <a:ea typeface="Microsoft YaHei" panose="020B0503020204020204" pitchFamily="34" charset="-122"/>
                </a:rPr>
                <a:t>文件系统</a:t>
              </a:r>
              <a:endParaRPr lang="en-US" sz="1200" b="1" dirty="0">
                <a:solidFill>
                  <a:srgbClr val="FFC000"/>
                </a:solidFill>
                <a:latin typeface="Microsoft YaHei" panose="020B0503020204020204" pitchFamily="34" charset="-122"/>
                <a:ea typeface="Microsoft YaHei" panose="020B0503020204020204" pitchFamily="34" charset="-122"/>
              </a:endParaRPr>
            </a:p>
          </p:txBody>
        </p:sp>
        <p:pic>
          <p:nvPicPr>
            <p:cNvPr id="14" name="图片 13"/>
            <p:cNvPicPr>
              <a:picLocks noChangeAspect="1"/>
            </p:cNvPicPr>
            <p:nvPr/>
          </p:nvPicPr>
          <p:blipFill>
            <a:blip r:embed="rId6"/>
            <a:stretch>
              <a:fillRect/>
            </a:stretch>
          </p:blipFill>
          <p:spPr>
            <a:xfrm>
              <a:off x="5068265" y="4360754"/>
              <a:ext cx="211147" cy="196616"/>
            </a:xfrm>
            <a:prstGeom prst="rect">
              <a:avLst/>
            </a:prstGeom>
          </p:spPr>
        </p:pic>
        <p:cxnSp>
          <p:nvCxnSpPr>
            <p:cNvPr id="15" name="肘形连接符 14"/>
            <p:cNvCxnSpPr>
              <a:stCxn id="36" idx="2"/>
              <a:endCxn id="48" idx="0"/>
            </p:cNvCxnSpPr>
            <p:nvPr/>
          </p:nvCxnSpPr>
          <p:spPr>
            <a:xfrm rot="16200000" flipH="1">
              <a:off x="4463656" y="1965406"/>
              <a:ext cx="1485199" cy="1075910"/>
            </a:xfrm>
            <a:prstGeom prst="bentConnector3">
              <a:avLst>
                <a:gd name="adj1" fmla="val 50000"/>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肘形连接符 15"/>
            <p:cNvCxnSpPr>
              <a:stCxn id="55" idx="2"/>
              <a:endCxn id="48" idx="0"/>
            </p:cNvCxnSpPr>
            <p:nvPr/>
          </p:nvCxnSpPr>
          <p:spPr>
            <a:xfrm rot="5400000">
              <a:off x="5505251" y="1999721"/>
              <a:ext cx="1485201" cy="1007282"/>
            </a:xfrm>
            <a:prstGeom prst="bentConnector3">
              <a:avLst>
                <a:gd name="adj1" fmla="val 50000"/>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a:stCxn id="72" idx="3"/>
            </p:cNvCxnSpPr>
            <p:nvPr/>
          </p:nvCxnSpPr>
          <p:spPr bwMode="auto">
            <a:xfrm>
              <a:off x="2892254" y="3762267"/>
              <a:ext cx="1351407" cy="0"/>
            </a:xfrm>
            <a:prstGeom prst="line">
              <a:avLst/>
            </a:prstGeom>
            <a:noFill/>
            <a:ln w="19050">
              <a:solidFill>
                <a:srgbClr val="00B050"/>
              </a:solidFill>
              <a:prstDash val="soli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p:nvGrpSpPr>
          <p:grpSpPr>
            <a:xfrm>
              <a:off x="4174186" y="1089061"/>
              <a:ext cx="988230" cy="671701"/>
              <a:chOff x="7023023" y="2302639"/>
              <a:chExt cx="988230" cy="671701"/>
            </a:xfrm>
          </p:grpSpPr>
          <p:sp>
            <p:nvSpPr>
              <p:cNvPr id="36" name="文本框 35"/>
              <p:cNvSpPr txBox="1"/>
              <p:nvPr/>
            </p:nvSpPr>
            <p:spPr>
              <a:xfrm>
                <a:off x="7023023" y="2658116"/>
                <a:ext cx="988230" cy="316224"/>
              </a:xfrm>
              <a:prstGeom prst="rect">
                <a:avLst/>
              </a:prstGeom>
              <a:noFill/>
            </p:spPr>
            <p:txBody>
              <a:bodyPr wrap="square" rtlCol="0">
                <a:spAutoFit/>
              </a:bodyPr>
              <a:lstStyle/>
              <a:p>
                <a:pPr algn="ctr" defTabSz="764540"/>
                <a:r>
                  <a:rPr lang="en-US" altLang="zh-CN" sz="1200" b="1" dirty="0">
                    <a:solidFill>
                      <a:srgbClr val="0068B7"/>
                    </a:solidFill>
                    <a:latin typeface="Microsoft YaHei" panose="020B0503020204020204" pitchFamily="34" charset="-122"/>
                    <a:ea typeface="Microsoft YaHei" panose="020B0503020204020204" pitchFamily="34" charset="-122"/>
                  </a:rPr>
                  <a:t>Backend</a:t>
                </a:r>
                <a:endParaRPr lang="zh-CN" altLang="en-US" sz="1200" b="1" dirty="0">
                  <a:solidFill>
                    <a:srgbClr val="0068B7"/>
                  </a:solidFill>
                  <a:latin typeface="Microsoft YaHei" panose="020B0503020204020204" pitchFamily="34" charset="-122"/>
                  <a:ea typeface="Microsoft YaHei" panose="020B0503020204020204" pitchFamily="34" charset="-122"/>
                </a:endParaRPr>
              </a:p>
            </p:txBody>
          </p:sp>
          <p:pic>
            <p:nvPicPr>
              <p:cNvPr id="37" name="Picture 15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7298" y="2302639"/>
                <a:ext cx="424401" cy="40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图片 18"/>
            <p:cNvPicPr>
              <a:picLocks noChangeAspect="1"/>
            </p:cNvPicPr>
            <p:nvPr/>
          </p:nvPicPr>
          <p:blipFill>
            <a:blip r:embed="rId8"/>
            <a:stretch>
              <a:fillRect/>
            </a:stretch>
          </p:blipFill>
          <p:spPr>
            <a:xfrm>
              <a:off x="3195741" y="3553960"/>
              <a:ext cx="339475" cy="382754"/>
            </a:xfrm>
            <a:prstGeom prst="rect">
              <a:avLst/>
            </a:prstGeom>
          </p:spPr>
        </p:pic>
        <p:pic>
          <p:nvPicPr>
            <p:cNvPr id="20" name="图片 19"/>
            <p:cNvPicPr>
              <a:picLocks noChangeAspect="1"/>
            </p:cNvPicPr>
            <p:nvPr/>
          </p:nvPicPr>
          <p:blipFill>
            <a:blip r:embed="rId9"/>
            <a:stretch>
              <a:fillRect/>
            </a:stretch>
          </p:blipFill>
          <p:spPr>
            <a:xfrm>
              <a:off x="5527491" y="1777841"/>
              <a:ext cx="427601" cy="491949"/>
            </a:xfrm>
            <a:prstGeom prst="rect">
              <a:avLst/>
            </a:prstGeom>
          </p:spPr>
        </p:pic>
        <p:sp>
          <p:nvSpPr>
            <p:cNvPr id="21" name="文本框 20"/>
            <p:cNvSpPr txBox="1"/>
            <p:nvPr/>
          </p:nvSpPr>
          <p:spPr>
            <a:xfrm>
              <a:off x="1590861" y="1777841"/>
              <a:ext cx="2652800" cy="10297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200" dirty="0">
                  <a:latin typeface="Microsoft YaHei" panose="020B0503020204020204" pitchFamily="34" charset="-122"/>
                  <a:ea typeface="Microsoft YaHei" panose="020B0503020204020204" pitchFamily="34" charset="-122"/>
                </a:rPr>
                <a:t>数据安全</a:t>
              </a:r>
              <a:r>
                <a:rPr lang="zh-CN" altLang="en-US" sz="1200" dirty="0" smtClean="0">
                  <a:latin typeface="Microsoft YaHei" panose="020B0503020204020204" pitchFamily="34" charset="-122"/>
                  <a:ea typeface="Microsoft YaHei" panose="020B0503020204020204" pitchFamily="34" charset="-122"/>
                </a:rPr>
                <a:t>传输</a:t>
              </a:r>
              <a:r>
                <a:rPr lang="en-US" altLang="zh-CN" sz="1200" dirty="0" smtClean="0">
                  <a:latin typeface="Microsoft YaHei" panose="020B0503020204020204" pitchFamily="34" charset="-122"/>
                  <a:ea typeface="Microsoft YaHei" panose="020B0503020204020204" pitchFamily="34" charset="-122"/>
                </a:rPr>
                <a:t>(in transfer)</a:t>
              </a:r>
              <a:endParaRPr lang="en-US" altLang="zh-CN" sz="1200" dirty="0" smtClean="0">
                <a:latin typeface="Microsoft YaHei" panose="020B0503020204020204" pitchFamily="34" charset="-122"/>
                <a:ea typeface="Microsoft YaHei" panose="020B0503020204020204" pitchFamily="34" charset="-122"/>
              </a:endParaRPr>
            </a:p>
            <a:p>
              <a:pPr algn="l"/>
              <a:r>
                <a:rPr lang="zh-CN" altLang="en-US" sz="1200" dirty="0" smtClean="0">
                  <a:latin typeface="Microsoft YaHei" panose="020B0503020204020204" pitchFamily="34" charset="-122"/>
                  <a:ea typeface="Microsoft YaHei" panose="020B0503020204020204" pitchFamily="34" charset="-122"/>
                </a:rPr>
                <a:t>问题：</a:t>
              </a:r>
              <a:r>
                <a:rPr lang="zh-CN" altLang="en-US" sz="1200" dirty="0" smtClean="0">
                  <a:solidFill>
                    <a:schemeClr val="tx2"/>
                  </a:solidFill>
                  <a:latin typeface="Microsoft YaHei" panose="020B0503020204020204" pitchFamily="34" charset="-122"/>
                  <a:ea typeface="Microsoft YaHei" panose="020B0503020204020204" pitchFamily="34" charset="-122"/>
                </a:rPr>
                <a:t>传输状态下的数据保护</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dirty="0" smtClean="0">
                  <a:latin typeface="Microsoft YaHei" panose="020B0503020204020204" pitchFamily="34" charset="-122"/>
                  <a:ea typeface="Microsoft YaHei" panose="020B0503020204020204" pitchFamily="34" charset="-122"/>
                </a:rPr>
                <a:t>威胁：</a:t>
              </a:r>
              <a:r>
                <a:rPr lang="zh-CN" altLang="en-US" sz="1200" dirty="0">
                  <a:solidFill>
                    <a:schemeClr val="tx2"/>
                  </a:solidFill>
                  <a:latin typeface="Microsoft YaHei" panose="020B0503020204020204" pitchFamily="34" charset="-122"/>
                  <a:ea typeface="Microsoft YaHei" panose="020B0503020204020204" pitchFamily="34" charset="-122"/>
                </a:rPr>
                <a:t>仿冒</a:t>
              </a:r>
              <a:r>
                <a:rPr lang="zh-CN" altLang="en-US" sz="1200" dirty="0" smtClean="0">
                  <a:solidFill>
                    <a:schemeClr val="tx2"/>
                  </a:solidFill>
                  <a:latin typeface="Microsoft YaHei" panose="020B0503020204020204" pitchFamily="34" charset="-122"/>
                  <a:ea typeface="Microsoft YaHei" panose="020B0503020204020204" pitchFamily="34" charset="-122"/>
                </a:rPr>
                <a:t>、钓鱼攻击、重放</a:t>
              </a:r>
              <a:r>
                <a:rPr lang="en-US" altLang="zh-CN" sz="1200" dirty="0" smtClean="0">
                  <a:solidFill>
                    <a:schemeClr val="tx2"/>
                  </a:solidFill>
                  <a:latin typeface="Microsoft YaHei" panose="020B0503020204020204" pitchFamily="34" charset="-122"/>
                  <a:ea typeface="Microsoft YaHei" panose="020B0503020204020204" pitchFamily="34" charset="-122"/>
                </a:rPr>
                <a:t>…</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dirty="0" smtClean="0">
                  <a:latin typeface="Microsoft YaHei" panose="020B0503020204020204" pitchFamily="34" charset="-122"/>
                  <a:ea typeface="Microsoft YaHei" panose="020B0503020204020204" pitchFamily="34" charset="-122"/>
                </a:rPr>
                <a:t>方案：</a:t>
              </a:r>
              <a:r>
                <a:rPr lang="en-US" altLang="zh-CN" sz="1200" dirty="0" smtClean="0">
                  <a:solidFill>
                    <a:schemeClr val="tx2"/>
                  </a:solidFill>
                  <a:latin typeface="Microsoft YaHei" panose="020B0503020204020204" pitchFamily="34" charset="-122"/>
                  <a:ea typeface="Microsoft YaHei" panose="020B0503020204020204" pitchFamily="34" charset="-122"/>
                </a:rPr>
                <a:t>HTTPS</a:t>
              </a:r>
              <a:r>
                <a:rPr lang="zh-CN" altLang="en-US" sz="1200" dirty="0" smtClean="0">
                  <a:solidFill>
                    <a:schemeClr val="tx2"/>
                  </a:solidFill>
                  <a:latin typeface="Microsoft YaHei" panose="020B0503020204020204" pitchFamily="34" charset="-122"/>
                  <a:ea typeface="Microsoft YaHei" panose="020B0503020204020204" pitchFamily="34" charset="-122"/>
                </a:rPr>
                <a:t>、</a:t>
              </a:r>
              <a:r>
                <a:rPr lang="en-US" altLang="zh-CN" sz="1200" dirty="0" smtClean="0">
                  <a:solidFill>
                    <a:schemeClr val="tx2"/>
                  </a:solidFill>
                  <a:latin typeface="Microsoft YaHei" panose="020B0503020204020204" pitchFamily="34" charset="-122"/>
                  <a:ea typeface="Microsoft YaHei" panose="020B0503020204020204" pitchFamily="34" charset="-122"/>
                </a:rPr>
                <a:t>SSL</a:t>
              </a:r>
              <a:r>
                <a:rPr lang="zh-CN" altLang="en-US" sz="1200" dirty="0" smtClean="0">
                  <a:solidFill>
                    <a:schemeClr val="tx2"/>
                  </a:solidFill>
                  <a:latin typeface="Microsoft YaHei" panose="020B0503020204020204" pitchFamily="34" charset="-122"/>
                  <a:ea typeface="Microsoft YaHei" panose="020B0503020204020204" pitchFamily="34" charset="-122"/>
                </a:rPr>
                <a:t>、</a:t>
              </a:r>
              <a:r>
                <a:rPr lang="en-US" altLang="zh-CN" sz="1200" dirty="0" smtClean="0">
                  <a:solidFill>
                    <a:schemeClr val="tx2"/>
                  </a:solidFill>
                  <a:latin typeface="Microsoft YaHei" panose="020B0503020204020204" pitchFamily="34" charset="-122"/>
                  <a:ea typeface="Microsoft YaHei" panose="020B0503020204020204" pitchFamily="34" charset="-122"/>
                </a:rPr>
                <a:t>TLS…</a:t>
              </a:r>
              <a:endParaRPr lang="en-US" sz="1200" dirty="0">
                <a:solidFill>
                  <a:schemeClr val="tx2"/>
                </a:solidFill>
                <a:latin typeface="Microsoft YaHei" panose="020B0503020204020204" pitchFamily="34" charset="-122"/>
                <a:ea typeface="Microsoft YaHei" panose="020B0503020204020204" pitchFamily="34" charset="-122"/>
              </a:endParaRPr>
            </a:p>
          </p:txBody>
        </p:sp>
        <p:sp>
          <p:nvSpPr>
            <p:cNvPr id="22" name="文本框 21"/>
            <p:cNvSpPr txBox="1"/>
            <p:nvPr/>
          </p:nvSpPr>
          <p:spPr>
            <a:xfrm>
              <a:off x="8310367" y="4509679"/>
              <a:ext cx="2949755" cy="1260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200" dirty="0">
                  <a:solidFill>
                    <a:schemeClr val="bg1"/>
                  </a:solidFill>
                  <a:latin typeface="Microsoft YaHei" panose="020B0503020204020204" pitchFamily="34" charset="-122"/>
                  <a:ea typeface="Microsoft YaHei" panose="020B0503020204020204" pitchFamily="34" charset="-122"/>
                </a:rPr>
                <a:t>数据安全</a:t>
              </a:r>
              <a:r>
                <a:rPr lang="zh-CN" altLang="en-US" sz="1200" dirty="0" smtClean="0">
                  <a:solidFill>
                    <a:schemeClr val="bg1"/>
                  </a:solidFill>
                  <a:latin typeface="Microsoft YaHei" panose="020B0503020204020204" pitchFamily="34" charset="-122"/>
                  <a:ea typeface="Microsoft YaHei" panose="020B0503020204020204" pitchFamily="34" charset="-122"/>
                </a:rPr>
                <a:t>存储</a:t>
              </a:r>
              <a:r>
                <a:rPr lang="en-US" altLang="zh-CN" sz="1200" dirty="0" smtClean="0">
                  <a:solidFill>
                    <a:schemeClr val="bg1"/>
                  </a:solidFill>
                  <a:latin typeface="Microsoft YaHei" panose="020B0503020204020204" pitchFamily="34" charset="-122"/>
                  <a:ea typeface="Microsoft YaHei" panose="020B0503020204020204" pitchFamily="34" charset="-122"/>
                </a:rPr>
                <a:t>(at rest)</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algn="l"/>
              <a:r>
                <a:rPr lang="zh-CN" altLang="en-US" sz="1200" dirty="0" smtClean="0">
                  <a:solidFill>
                    <a:schemeClr val="bg1"/>
                  </a:solidFill>
                  <a:latin typeface="Microsoft YaHei" panose="020B0503020204020204" pitchFamily="34" charset="-122"/>
                  <a:ea typeface="Microsoft YaHei" panose="020B0503020204020204" pitchFamily="34" charset="-122"/>
                </a:rPr>
                <a:t>问题：</a:t>
              </a:r>
              <a:r>
                <a:rPr lang="zh-CN" altLang="en-US" sz="1200" dirty="0">
                  <a:solidFill>
                    <a:schemeClr val="tx2"/>
                  </a:solidFill>
                  <a:latin typeface="Microsoft YaHei" panose="020B0503020204020204" pitchFamily="34" charset="-122"/>
                  <a:ea typeface="Microsoft YaHei" panose="020B0503020204020204" pitchFamily="34" charset="-122"/>
                </a:rPr>
                <a:t>存储</a:t>
              </a:r>
              <a:r>
                <a:rPr lang="zh-CN" altLang="en-US" sz="1200" dirty="0" smtClean="0">
                  <a:solidFill>
                    <a:schemeClr val="tx2"/>
                  </a:solidFill>
                  <a:latin typeface="Microsoft YaHei" panose="020B0503020204020204" pitchFamily="34" charset="-122"/>
                  <a:ea typeface="Microsoft YaHei" panose="020B0503020204020204" pitchFamily="34" charset="-122"/>
                </a:rPr>
                <a:t>状态下的数据保护</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dirty="0" smtClean="0">
                  <a:solidFill>
                    <a:schemeClr val="bg1"/>
                  </a:solidFill>
                  <a:latin typeface="Microsoft YaHei" panose="020B0503020204020204" pitchFamily="34" charset="-122"/>
                  <a:ea typeface="Microsoft YaHei" panose="020B0503020204020204" pitchFamily="34" charset="-122"/>
                </a:rPr>
                <a:t>威胁：</a:t>
              </a:r>
              <a:r>
                <a:rPr lang="zh-CN" altLang="en-US" sz="1200" dirty="0" smtClean="0">
                  <a:solidFill>
                    <a:schemeClr val="tx2"/>
                  </a:solidFill>
                  <a:latin typeface="Microsoft YaHei" panose="020B0503020204020204" pitchFamily="34" charset="-122"/>
                  <a:ea typeface="Microsoft YaHei" panose="020B0503020204020204" pitchFamily="34" charset="-122"/>
                </a:rPr>
                <a:t>拖库、信息提取</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dirty="0" smtClean="0">
                  <a:solidFill>
                    <a:schemeClr val="bg1"/>
                  </a:solidFill>
                  <a:latin typeface="Microsoft YaHei" panose="020B0503020204020204" pitchFamily="34" charset="-122"/>
                  <a:ea typeface="Microsoft YaHei" panose="020B0503020204020204" pitchFamily="34" charset="-122"/>
                </a:rPr>
                <a:t>方案：</a:t>
              </a:r>
              <a:r>
                <a:rPr lang="zh-CN" altLang="en-US" sz="1200" dirty="0" smtClean="0">
                  <a:solidFill>
                    <a:schemeClr val="tx2"/>
                  </a:solidFill>
                  <a:latin typeface="Microsoft YaHei" panose="020B0503020204020204" pitchFamily="34" charset="-122"/>
                  <a:ea typeface="Microsoft YaHei" panose="020B0503020204020204" pitchFamily="34" charset="-122"/>
                </a:rPr>
                <a:t>透明加密</a:t>
              </a:r>
              <a:r>
                <a:rPr lang="en-US" altLang="zh-CN" sz="1200" dirty="0" smtClean="0">
                  <a:solidFill>
                    <a:schemeClr val="tx2"/>
                  </a:solidFill>
                  <a:latin typeface="Microsoft YaHei" panose="020B0503020204020204" pitchFamily="34" charset="-122"/>
                  <a:ea typeface="Microsoft YaHei" panose="020B0503020204020204" pitchFamily="34" charset="-122"/>
                </a:rPr>
                <a:t>(Transparent Data Encryption)</a:t>
              </a:r>
              <a:r>
                <a:rPr lang="zh-CN" altLang="en-US" sz="1200" dirty="0">
                  <a:solidFill>
                    <a:schemeClr val="tx2"/>
                  </a:solidFill>
                  <a:latin typeface="Microsoft YaHei" panose="020B0503020204020204" pitchFamily="34" charset="-122"/>
                  <a:ea typeface="Microsoft YaHei" panose="020B0503020204020204" pitchFamily="34" charset="-122"/>
                </a:rPr>
                <a:t>、</a:t>
              </a:r>
              <a:r>
                <a:rPr lang="zh-CN" altLang="en-US" sz="1200" dirty="0" smtClean="0">
                  <a:solidFill>
                    <a:schemeClr val="tx2"/>
                  </a:solidFill>
                  <a:latin typeface="Microsoft YaHei" panose="020B0503020204020204" pitchFamily="34" charset="-122"/>
                  <a:ea typeface="Microsoft YaHei" panose="020B0503020204020204" pitchFamily="34" charset="-122"/>
                </a:rPr>
                <a:t>数据存储加密</a:t>
              </a:r>
              <a:r>
                <a:rPr lang="en-US" altLang="zh-CN" sz="1200" dirty="0" smtClean="0">
                  <a:solidFill>
                    <a:schemeClr val="tx2"/>
                  </a:solidFill>
                  <a:latin typeface="Microsoft YaHei" panose="020B0503020204020204" pitchFamily="34" charset="-122"/>
                  <a:ea typeface="Microsoft YaHei" panose="020B0503020204020204" pitchFamily="34" charset="-122"/>
                </a:rPr>
                <a:t>(Encryption API)</a:t>
              </a:r>
              <a:endParaRPr lang="en-US" sz="1200" dirty="0">
                <a:solidFill>
                  <a:schemeClr val="tx2"/>
                </a:solidFill>
                <a:latin typeface="Microsoft YaHei" panose="020B0503020204020204" pitchFamily="34" charset="-122"/>
                <a:ea typeface="Microsoft YaHei" panose="020B0503020204020204" pitchFamily="34" charset="-122"/>
              </a:endParaRPr>
            </a:p>
          </p:txBody>
        </p:sp>
        <p:sp>
          <p:nvSpPr>
            <p:cNvPr id="23" name="文本框 22"/>
            <p:cNvSpPr txBox="1"/>
            <p:nvPr/>
          </p:nvSpPr>
          <p:spPr>
            <a:xfrm>
              <a:off x="7103713" y="1032912"/>
              <a:ext cx="3338264" cy="10250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200" dirty="0">
                  <a:latin typeface="Microsoft YaHei" panose="020B0503020204020204" pitchFamily="34" charset="-122"/>
                  <a:ea typeface="Microsoft YaHei" panose="020B0503020204020204" pitchFamily="34" charset="-122"/>
                </a:rPr>
                <a:t>数据安全</a:t>
              </a:r>
              <a:r>
                <a:rPr lang="zh-CN" altLang="en-US" sz="1200" dirty="0" smtClean="0">
                  <a:latin typeface="Microsoft YaHei" panose="020B0503020204020204" pitchFamily="34" charset="-122"/>
                  <a:ea typeface="Microsoft YaHei" panose="020B0503020204020204" pitchFamily="34" charset="-122"/>
                </a:rPr>
                <a:t>展示</a:t>
              </a:r>
              <a:r>
                <a:rPr lang="en-US" altLang="zh-CN" sz="1200" dirty="0" smtClean="0">
                  <a:latin typeface="Microsoft YaHei" panose="020B0503020204020204" pitchFamily="34" charset="-122"/>
                  <a:ea typeface="Microsoft YaHei" panose="020B0503020204020204" pitchFamily="34" charset="-122"/>
                </a:rPr>
                <a:t>(outside system)</a:t>
              </a:r>
              <a:endParaRPr lang="en-US" altLang="zh-CN" sz="1200" dirty="0" smtClean="0">
                <a:latin typeface="Microsoft YaHei" panose="020B0503020204020204" pitchFamily="34" charset="-122"/>
                <a:ea typeface="Microsoft YaHei" panose="020B0503020204020204" pitchFamily="34" charset="-122"/>
              </a:endParaRPr>
            </a:p>
            <a:p>
              <a:pPr algn="l"/>
              <a:r>
                <a:rPr lang="zh-CN" altLang="en-US" sz="1200" dirty="0" smtClean="0">
                  <a:latin typeface="Microsoft YaHei" panose="020B0503020204020204" pitchFamily="34" charset="-122"/>
                  <a:ea typeface="Microsoft YaHei" panose="020B0503020204020204" pitchFamily="34" charset="-122"/>
                </a:rPr>
                <a:t>问题：</a:t>
              </a:r>
              <a:r>
                <a:rPr lang="zh-CN" altLang="en-US" sz="1200" dirty="0" smtClean="0">
                  <a:solidFill>
                    <a:schemeClr val="tx2"/>
                  </a:solidFill>
                  <a:latin typeface="Microsoft YaHei" panose="020B0503020204020204" pitchFamily="34" charset="-122"/>
                  <a:ea typeface="Microsoft YaHei" panose="020B0503020204020204" pitchFamily="34" charset="-122"/>
                </a:rPr>
                <a:t>数据查询后的数据保护</a:t>
              </a:r>
              <a:endParaRPr lang="en-US" altLang="zh-CN" sz="1200" dirty="0" smtClean="0">
                <a:solidFill>
                  <a:schemeClr val="tx1"/>
                </a:solidFill>
                <a:latin typeface="Microsoft YaHei" panose="020B0503020204020204" pitchFamily="34" charset="-122"/>
                <a:ea typeface="Microsoft YaHei" panose="020B0503020204020204" pitchFamily="34" charset="-122"/>
              </a:endParaRPr>
            </a:p>
            <a:p>
              <a:pPr algn="l"/>
              <a:r>
                <a:rPr lang="zh-CN" altLang="en-US" sz="1200" dirty="0" smtClean="0">
                  <a:solidFill>
                    <a:schemeClr val="bg1"/>
                  </a:solidFill>
                  <a:latin typeface="Microsoft YaHei" panose="020B0503020204020204" pitchFamily="34" charset="-122"/>
                  <a:ea typeface="Microsoft YaHei" panose="020B0503020204020204" pitchFamily="34" charset="-122"/>
                </a:rPr>
                <a:t>威胁：</a:t>
              </a:r>
              <a:r>
                <a:rPr lang="zh-CN" altLang="en-US" sz="1200" dirty="0" smtClean="0">
                  <a:solidFill>
                    <a:schemeClr val="tx2"/>
                  </a:solidFill>
                  <a:latin typeface="Microsoft YaHei" panose="020B0503020204020204" pitchFamily="34" charset="-122"/>
                  <a:ea typeface="Microsoft YaHei" panose="020B0503020204020204" pitchFamily="34" charset="-122"/>
                </a:rPr>
                <a:t>隐私泄露、权限提升</a:t>
              </a:r>
              <a:r>
                <a:rPr lang="en-US" altLang="zh-CN" sz="1200" dirty="0" smtClean="0">
                  <a:solidFill>
                    <a:schemeClr val="tx2"/>
                  </a:solidFill>
                  <a:latin typeface="Microsoft YaHei" panose="020B0503020204020204" pitchFamily="34" charset="-122"/>
                  <a:ea typeface="Microsoft YaHei" panose="020B0503020204020204" pitchFamily="34" charset="-122"/>
                </a:rPr>
                <a:t>…</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dirty="0" smtClean="0">
                  <a:latin typeface="Microsoft YaHei" panose="020B0503020204020204" pitchFamily="34" charset="-122"/>
                  <a:ea typeface="Microsoft YaHei" panose="020B0503020204020204" pitchFamily="34" charset="-122"/>
                </a:rPr>
                <a:t>方案：</a:t>
              </a:r>
              <a:r>
                <a:rPr lang="zh-CN" altLang="en-US" sz="1200" dirty="0" smtClean="0">
                  <a:solidFill>
                    <a:schemeClr val="tx2"/>
                  </a:solidFill>
                  <a:latin typeface="Microsoft YaHei" panose="020B0503020204020204" pitchFamily="34" charset="-122"/>
                  <a:ea typeface="Microsoft YaHei" panose="020B0503020204020204" pitchFamily="34" charset="-122"/>
                </a:rPr>
                <a:t>数据动态脱敏、</a:t>
              </a:r>
              <a:r>
                <a:rPr lang="en-US" altLang="zh-CN" sz="1200" dirty="0" smtClean="0">
                  <a:solidFill>
                    <a:schemeClr val="tx2"/>
                  </a:solidFill>
                  <a:latin typeface="Microsoft YaHei" panose="020B0503020204020204" pitchFamily="34" charset="-122"/>
                  <a:ea typeface="Microsoft YaHei" panose="020B0503020204020204" pitchFamily="34" charset="-122"/>
                </a:rPr>
                <a:t>Row Level Security</a:t>
              </a:r>
              <a:endParaRPr lang="en-US" sz="1200" dirty="0">
                <a:solidFill>
                  <a:schemeClr val="tx2"/>
                </a:solidFill>
                <a:latin typeface="Microsoft YaHei" panose="020B0503020204020204" pitchFamily="34" charset="-122"/>
                <a:ea typeface="Microsoft YaHei" panose="020B0503020204020204" pitchFamily="34" charset="-122"/>
              </a:endParaRPr>
            </a:p>
          </p:txBody>
        </p:sp>
        <p:cxnSp>
          <p:nvCxnSpPr>
            <p:cNvPr id="24" name="直接连接符 23"/>
            <p:cNvCxnSpPr>
              <a:stCxn id="46" idx="3"/>
              <a:endCxn id="50" idx="1"/>
            </p:cNvCxnSpPr>
            <p:nvPr/>
          </p:nvCxnSpPr>
          <p:spPr bwMode="auto">
            <a:xfrm flipH="1" flipV="1">
              <a:off x="4961939" y="3603935"/>
              <a:ext cx="1603043" cy="4103"/>
            </a:xfrm>
            <a:prstGeom prst="line">
              <a:avLst/>
            </a:prstGeom>
            <a:noFill/>
            <a:ln w="19050">
              <a:solidFill>
                <a:srgbClr val="00B050"/>
              </a:solidFill>
              <a:prstDash val="lgDash"/>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组合 24"/>
            <p:cNvGrpSpPr/>
            <p:nvPr/>
          </p:nvGrpSpPr>
          <p:grpSpPr>
            <a:xfrm>
              <a:off x="7052257" y="3375086"/>
              <a:ext cx="930084" cy="673275"/>
              <a:chOff x="8719081" y="3152922"/>
              <a:chExt cx="930084" cy="673275"/>
            </a:xfrm>
          </p:grpSpPr>
          <p:pic>
            <p:nvPicPr>
              <p:cNvPr id="34" name="图片 33"/>
              <p:cNvPicPr>
                <a:picLocks noChangeAspect="1"/>
              </p:cNvPicPr>
              <p:nvPr/>
            </p:nvPicPr>
            <p:blipFill>
              <a:blip r:embed="rId10"/>
              <a:stretch>
                <a:fillRect/>
              </a:stretch>
            </p:blipFill>
            <p:spPr>
              <a:xfrm rot="10800000">
                <a:off x="8810079" y="3152922"/>
                <a:ext cx="653762" cy="360065"/>
              </a:xfrm>
              <a:prstGeom prst="rect">
                <a:avLst/>
              </a:prstGeom>
            </p:spPr>
          </p:pic>
          <p:sp>
            <p:nvSpPr>
              <p:cNvPr id="35" name="文本框 34"/>
              <p:cNvSpPr txBox="1"/>
              <p:nvPr/>
            </p:nvSpPr>
            <p:spPr>
              <a:xfrm>
                <a:off x="8719081" y="3509973"/>
                <a:ext cx="930084" cy="316224"/>
              </a:xfrm>
              <a:prstGeom prst="rect">
                <a:avLst/>
              </a:prstGeom>
              <a:noFill/>
            </p:spPr>
            <p:txBody>
              <a:bodyPr wrap="square" rtlCol="0">
                <a:spAutoFit/>
              </a:bodyPr>
              <a:lstStyle/>
              <a:p>
                <a:pPr algn="ctr" defTabSz="764540"/>
                <a:r>
                  <a:rPr lang="en-US" altLang="zh-CN" sz="1200" b="1" dirty="0" smtClean="0">
                    <a:solidFill>
                      <a:srgbClr val="0068B7"/>
                    </a:solidFill>
                    <a:latin typeface="Microsoft YaHei" panose="020B0503020204020204" pitchFamily="34" charset="-122"/>
                    <a:ea typeface="Microsoft YaHei" panose="020B0503020204020204" pitchFamily="34" charset="-122"/>
                  </a:rPr>
                  <a:t>KMS</a:t>
                </a:r>
                <a:r>
                  <a:rPr lang="zh-CN" altLang="en-US" sz="1200" b="1" dirty="0" smtClean="0">
                    <a:solidFill>
                      <a:srgbClr val="0068B7"/>
                    </a:solidFill>
                    <a:latin typeface="Microsoft YaHei" panose="020B0503020204020204" pitchFamily="34" charset="-122"/>
                    <a:ea typeface="Microsoft YaHei" panose="020B0503020204020204" pitchFamily="34" charset="-122"/>
                  </a:rPr>
                  <a:t>服务</a:t>
                </a:r>
                <a:endParaRPr lang="zh-CN" altLang="en-US" sz="1200" b="1" dirty="0">
                  <a:solidFill>
                    <a:srgbClr val="0068B7"/>
                  </a:solidFill>
                  <a:latin typeface="Microsoft YaHei" panose="020B0503020204020204" pitchFamily="34" charset="-122"/>
                  <a:ea typeface="Microsoft YaHei" panose="020B0503020204020204" pitchFamily="34" charset="-122"/>
                </a:endParaRPr>
              </a:p>
            </p:txBody>
          </p:sp>
        </p:grpSp>
        <p:sp>
          <p:nvSpPr>
            <p:cNvPr id="26" name="下箭头 25"/>
            <p:cNvSpPr/>
            <p:nvPr/>
          </p:nvSpPr>
          <p:spPr>
            <a:xfrm>
              <a:off x="5089875" y="4102785"/>
              <a:ext cx="167926" cy="2156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sp>
          <p:nvSpPr>
            <p:cNvPr id="27" name="下箭头 26"/>
            <p:cNvSpPr/>
            <p:nvPr/>
          </p:nvSpPr>
          <p:spPr>
            <a:xfrm>
              <a:off x="5646386" y="4108737"/>
              <a:ext cx="167926" cy="2156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sp>
          <p:nvSpPr>
            <p:cNvPr id="28" name="下箭头 27"/>
            <p:cNvSpPr/>
            <p:nvPr/>
          </p:nvSpPr>
          <p:spPr>
            <a:xfrm>
              <a:off x="6224114" y="4103318"/>
              <a:ext cx="167926" cy="21560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sp>
          <p:nvSpPr>
            <p:cNvPr id="29" name="文本框 28"/>
            <p:cNvSpPr txBox="1"/>
            <p:nvPr/>
          </p:nvSpPr>
          <p:spPr>
            <a:xfrm>
              <a:off x="7982341" y="2566006"/>
              <a:ext cx="2652800" cy="10526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200" dirty="0" smtClean="0">
                  <a:solidFill>
                    <a:schemeClr val="bg1"/>
                  </a:solidFill>
                  <a:latin typeface="Microsoft YaHei" panose="020B0503020204020204" pitchFamily="34" charset="-122"/>
                  <a:ea typeface="Microsoft YaHei" panose="020B0503020204020204" pitchFamily="34" charset="-122"/>
                </a:rPr>
                <a:t>数据安全</a:t>
              </a:r>
              <a:r>
                <a:rPr lang="zh-CN" altLang="en-US" sz="1200" dirty="0">
                  <a:solidFill>
                    <a:schemeClr val="bg1"/>
                  </a:solidFill>
                  <a:latin typeface="Microsoft YaHei" panose="020B0503020204020204" pitchFamily="34" charset="-122"/>
                  <a:ea typeface="Microsoft YaHei" panose="020B0503020204020204" pitchFamily="34" charset="-122"/>
                </a:rPr>
                <a:t>计算</a:t>
              </a:r>
              <a:r>
                <a:rPr lang="en-US" altLang="zh-CN" sz="1200" dirty="0" smtClean="0">
                  <a:solidFill>
                    <a:schemeClr val="bg1"/>
                  </a:solidFill>
                  <a:latin typeface="Microsoft YaHei" panose="020B0503020204020204" pitchFamily="34" charset="-122"/>
                  <a:ea typeface="Microsoft YaHei" panose="020B0503020204020204" pitchFamily="34" charset="-122"/>
                </a:rPr>
                <a:t>(in calculation)</a:t>
              </a:r>
              <a:endParaRPr lang="en-US" altLang="zh-CN" sz="1200" dirty="0" smtClean="0">
                <a:solidFill>
                  <a:schemeClr val="bg1"/>
                </a:solidFill>
                <a:latin typeface="Microsoft YaHei" panose="020B0503020204020204" pitchFamily="34" charset="-122"/>
                <a:ea typeface="Microsoft YaHei" panose="020B0503020204020204" pitchFamily="34" charset="-122"/>
              </a:endParaRPr>
            </a:p>
            <a:p>
              <a:pPr algn="l"/>
              <a:r>
                <a:rPr lang="zh-CN" altLang="en-US" sz="1200" dirty="0" smtClean="0">
                  <a:solidFill>
                    <a:schemeClr val="bg1"/>
                  </a:solidFill>
                  <a:latin typeface="Microsoft YaHei" panose="020B0503020204020204" pitchFamily="34" charset="-122"/>
                  <a:ea typeface="Microsoft YaHei" panose="020B0503020204020204" pitchFamily="34" charset="-122"/>
                </a:rPr>
                <a:t>问题：</a:t>
              </a:r>
              <a:r>
                <a:rPr lang="zh-CN" altLang="en-US" sz="1200" dirty="0" smtClean="0">
                  <a:solidFill>
                    <a:schemeClr val="tx2"/>
                  </a:solidFill>
                  <a:latin typeface="Microsoft YaHei" panose="020B0503020204020204" pitchFamily="34" charset="-122"/>
                  <a:ea typeface="Microsoft YaHei" panose="020B0503020204020204" pitchFamily="34" charset="-122"/>
                </a:rPr>
                <a:t>查询计算中的数据保护</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dirty="0" smtClean="0">
                  <a:solidFill>
                    <a:schemeClr val="bg1"/>
                  </a:solidFill>
                  <a:latin typeface="Microsoft YaHei" panose="020B0503020204020204" pitchFamily="34" charset="-122"/>
                  <a:ea typeface="Microsoft YaHei" panose="020B0503020204020204" pitchFamily="34" charset="-122"/>
                </a:rPr>
                <a:t>威胁：</a:t>
              </a:r>
              <a:r>
                <a:rPr lang="zh-CN" altLang="en-US" sz="1200" dirty="0" smtClean="0">
                  <a:solidFill>
                    <a:schemeClr val="tx2"/>
                  </a:solidFill>
                  <a:latin typeface="Microsoft YaHei" panose="020B0503020204020204" pitchFamily="34" charset="-122"/>
                  <a:ea typeface="Microsoft YaHei" panose="020B0503020204020204" pitchFamily="34" charset="-122"/>
                </a:rPr>
                <a:t>栈溢出信息泄露</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b="1" dirty="0" smtClean="0">
                  <a:solidFill>
                    <a:schemeClr val="bg1"/>
                  </a:solidFill>
                  <a:latin typeface="Microsoft YaHei" panose="020B0503020204020204" pitchFamily="34" charset="-122"/>
                  <a:ea typeface="Microsoft YaHei" panose="020B0503020204020204" pitchFamily="34" charset="-122"/>
                </a:rPr>
                <a:t>方案：</a:t>
              </a:r>
              <a:r>
                <a:rPr lang="zh-CN" altLang="en-US" sz="1200" b="1" dirty="0">
                  <a:solidFill>
                    <a:schemeClr val="tx2"/>
                  </a:solidFill>
                  <a:latin typeface="Microsoft YaHei" panose="020B0503020204020204" pitchFamily="34" charset="-122"/>
                  <a:ea typeface="Microsoft YaHei" panose="020B0503020204020204" pitchFamily="34" charset="-122"/>
                </a:rPr>
                <a:t>全密</a:t>
              </a:r>
              <a:r>
                <a:rPr lang="zh-CN" altLang="en-US" sz="1200" b="1" dirty="0" smtClean="0">
                  <a:solidFill>
                    <a:schemeClr val="tx2"/>
                  </a:solidFill>
                  <a:latin typeface="Microsoft YaHei" panose="020B0503020204020204" pitchFamily="34" charset="-122"/>
                  <a:ea typeface="Microsoft YaHei" panose="020B0503020204020204" pitchFamily="34" charset="-122"/>
                </a:rPr>
                <a:t>态数据管理</a:t>
              </a:r>
              <a:endParaRPr lang="en-US" sz="1200" b="1" dirty="0">
                <a:solidFill>
                  <a:schemeClr val="tx2"/>
                </a:solidFill>
                <a:latin typeface="Microsoft YaHei" panose="020B0503020204020204" pitchFamily="34" charset="-122"/>
                <a:ea typeface="Microsoft YaHei" panose="020B0503020204020204" pitchFamily="34" charset="-122"/>
              </a:endParaRPr>
            </a:p>
          </p:txBody>
        </p:sp>
        <p:sp>
          <p:nvSpPr>
            <p:cNvPr id="30" name="文本框 29"/>
            <p:cNvSpPr txBox="1"/>
            <p:nvPr/>
          </p:nvSpPr>
          <p:spPr>
            <a:xfrm>
              <a:off x="527330" y="4277837"/>
              <a:ext cx="2741893" cy="11717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1200" dirty="0" smtClean="0">
                  <a:latin typeface="Microsoft YaHei" panose="020B0503020204020204" pitchFamily="34" charset="-122"/>
                  <a:ea typeface="Microsoft YaHei" panose="020B0503020204020204" pitchFamily="34" charset="-122"/>
                </a:rPr>
                <a:t>数据安全</a:t>
              </a:r>
              <a:r>
                <a:rPr lang="zh-CN" altLang="en-US" sz="1200" dirty="0">
                  <a:latin typeface="Microsoft YaHei" panose="020B0503020204020204" pitchFamily="34" charset="-122"/>
                  <a:ea typeface="Microsoft YaHei" panose="020B0503020204020204" pitchFamily="34" charset="-122"/>
                </a:rPr>
                <a:t>运维</a:t>
              </a:r>
              <a:r>
                <a:rPr lang="en-US" altLang="zh-CN" sz="1200" dirty="0" smtClean="0">
                  <a:latin typeface="Microsoft YaHei" panose="020B0503020204020204" pitchFamily="34" charset="-122"/>
                  <a:ea typeface="Microsoft YaHei" panose="020B0503020204020204" pitchFamily="34" charset="-122"/>
                </a:rPr>
                <a:t>(under operation)</a:t>
              </a:r>
              <a:endParaRPr lang="en-US" altLang="zh-CN" sz="1200" dirty="0" smtClean="0">
                <a:latin typeface="Microsoft YaHei" panose="020B0503020204020204" pitchFamily="34" charset="-122"/>
                <a:ea typeface="Microsoft YaHei" panose="020B0503020204020204" pitchFamily="34" charset="-122"/>
              </a:endParaRPr>
            </a:p>
            <a:p>
              <a:pPr algn="l"/>
              <a:r>
                <a:rPr lang="zh-CN" altLang="en-US" sz="1200" dirty="0" smtClean="0">
                  <a:latin typeface="Microsoft YaHei" panose="020B0503020204020204" pitchFamily="34" charset="-122"/>
                  <a:ea typeface="Microsoft YaHei" panose="020B0503020204020204" pitchFamily="34" charset="-122"/>
                </a:rPr>
                <a:t>问题：</a:t>
              </a:r>
              <a:r>
                <a:rPr lang="zh-CN" altLang="en-US" sz="1200" dirty="0">
                  <a:solidFill>
                    <a:schemeClr val="tx2"/>
                  </a:solidFill>
                  <a:latin typeface="Microsoft YaHei" panose="020B0503020204020204" pitchFamily="34" charset="-122"/>
                  <a:ea typeface="Microsoft YaHei" panose="020B0503020204020204" pitchFamily="34" charset="-122"/>
                </a:rPr>
                <a:t>运</a:t>
              </a:r>
              <a:r>
                <a:rPr lang="zh-CN" altLang="en-US" sz="1200" dirty="0" smtClean="0">
                  <a:solidFill>
                    <a:schemeClr val="tx2"/>
                  </a:solidFill>
                  <a:latin typeface="Microsoft YaHei" panose="020B0503020204020204" pitchFamily="34" charset="-122"/>
                  <a:ea typeface="Microsoft YaHei" panose="020B0503020204020204" pitchFamily="34" charset="-122"/>
                </a:rPr>
                <a:t>维形态下的数据保护</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dirty="0" smtClean="0">
                  <a:latin typeface="Microsoft YaHei" panose="020B0503020204020204" pitchFamily="34" charset="-122"/>
                  <a:ea typeface="Microsoft YaHei" panose="020B0503020204020204" pitchFamily="34" charset="-122"/>
                </a:rPr>
                <a:t>威胁：</a:t>
              </a:r>
              <a:r>
                <a:rPr lang="zh-CN" altLang="en-US" sz="1200" dirty="0" smtClean="0">
                  <a:solidFill>
                    <a:schemeClr val="tx2"/>
                  </a:solidFill>
                  <a:latin typeface="Microsoft YaHei" panose="020B0503020204020204" pitchFamily="34" charset="-122"/>
                  <a:ea typeface="Microsoft YaHei" panose="020B0503020204020204" pitchFamily="34" charset="-122"/>
                </a:rPr>
                <a:t>权限提升、篡改数据、抵赖</a:t>
              </a:r>
              <a:r>
                <a:rPr lang="en-US" altLang="zh-CN" sz="1200" dirty="0" smtClean="0">
                  <a:solidFill>
                    <a:schemeClr val="tx2"/>
                  </a:solidFill>
                  <a:latin typeface="Microsoft YaHei" panose="020B0503020204020204" pitchFamily="34" charset="-122"/>
                  <a:ea typeface="Microsoft YaHei" panose="020B0503020204020204" pitchFamily="34" charset="-122"/>
                </a:rPr>
                <a:t>…</a:t>
              </a:r>
              <a:endParaRPr lang="en-US" altLang="zh-CN" sz="1200" dirty="0" smtClean="0">
                <a:solidFill>
                  <a:schemeClr val="tx2"/>
                </a:solidFill>
                <a:latin typeface="Microsoft YaHei" panose="020B0503020204020204" pitchFamily="34" charset="-122"/>
                <a:ea typeface="Microsoft YaHei" panose="020B0503020204020204" pitchFamily="34" charset="-122"/>
              </a:endParaRPr>
            </a:p>
            <a:p>
              <a:pPr algn="l"/>
              <a:r>
                <a:rPr lang="zh-CN" altLang="en-US" sz="1200" b="1" dirty="0" smtClean="0">
                  <a:latin typeface="Microsoft YaHei" panose="020B0503020204020204" pitchFamily="34" charset="-122"/>
                  <a:ea typeface="Microsoft YaHei" panose="020B0503020204020204" pitchFamily="34" charset="-122"/>
                </a:rPr>
                <a:t>方案：</a:t>
              </a:r>
              <a:r>
                <a:rPr lang="zh-CN" altLang="en-US" sz="1200" b="1" dirty="0" smtClean="0">
                  <a:solidFill>
                    <a:srgbClr val="FFFFFF"/>
                  </a:solidFill>
                  <a:latin typeface="Microsoft YaHei" panose="020B0503020204020204" pitchFamily="34" charset="-122"/>
                  <a:ea typeface="Microsoft YaHei" panose="020B0503020204020204" pitchFamily="34" charset="-122"/>
                </a:rPr>
                <a:t>防篡改数据管理</a:t>
              </a:r>
              <a:endParaRPr lang="en-US" sz="1200" b="1" dirty="0">
                <a:solidFill>
                  <a:srgbClr val="FFFFFF"/>
                </a:solidFill>
                <a:latin typeface="Microsoft YaHei" panose="020B0503020204020204" pitchFamily="34" charset="-122"/>
                <a:ea typeface="Microsoft YaHei" panose="020B0503020204020204" pitchFamily="34" charset="-122"/>
              </a:endParaRPr>
            </a:p>
          </p:txBody>
        </p:sp>
        <p:sp>
          <p:nvSpPr>
            <p:cNvPr id="31" name="五角星 30"/>
            <p:cNvSpPr/>
            <p:nvPr/>
          </p:nvSpPr>
          <p:spPr>
            <a:xfrm>
              <a:off x="2764144" y="4399671"/>
              <a:ext cx="143538" cy="110009"/>
            </a:xfrm>
            <a:prstGeom prst="star5">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pic>
          <p:nvPicPr>
            <p:cNvPr id="32" name="图片 31"/>
            <p:cNvPicPr>
              <a:picLocks noChangeAspect="1"/>
            </p:cNvPicPr>
            <p:nvPr/>
          </p:nvPicPr>
          <p:blipFill>
            <a:blip r:embed="rId5"/>
            <a:stretch>
              <a:fillRect/>
            </a:stretch>
          </p:blipFill>
          <p:spPr>
            <a:xfrm>
              <a:off x="3746560" y="3650625"/>
              <a:ext cx="319372" cy="228123"/>
            </a:xfrm>
            <a:prstGeom prst="rect">
              <a:avLst/>
            </a:prstGeom>
          </p:spPr>
        </p:pic>
        <p:sp>
          <p:nvSpPr>
            <p:cNvPr id="33" name="五角星 32"/>
            <p:cNvSpPr/>
            <p:nvPr/>
          </p:nvSpPr>
          <p:spPr>
            <a:xfrm>
              <a:off x="9812939" y="2844524"/>
              <a:ext cx="143538" cy="110009"/>
            </a:xfrm>
            <a:prstGeom prst="star5">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icrosoft YaHei" panose="020B0503020204020204" pitchFamily="34" charset="-122"/>
                <a:ea typeface="Microsoft YaHei" panose="020B0503020204020204" pitchFamily="34" charset="-122"/>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10178674" cy="540000"/>
          </a:xfrm>
        </p:spPr>
        <p:txBody>
          <a:bodyPr>
            <a:noAutofit/>
          </a:bodyPr>
          <a:lstStyle/>
          <a:p>
            <a:r>
              <a:rPr lang="en-US" altLang="zh-CN" b="1" dirty="0" smtClean="0">
                <a:cs typeface="SimHei" panose="02010609060101010101" pitchFamily="49" charset="-122"/>
                <a:sym typeface="+mn-ea"/>
              </a:rPr>
              <a:t>openGauss</a:t>
            </a:r>
            <a:r>
              <a:rPr lang="zh-CN" altLang="en-US" b="1" dirty="0">
                <a:cs typeface="SimHei" panose="02010609060101010101" pitchFamily="49" charset="-122"/>
                <a:sym typeface="+mn-ea"/>
              </a:rPr>
              <a:t>未来技术方向：</a:t>
            </a:r>
            <a:r>
              <a:rPr lang="zh-CN" altLang="en-US" dirty="0">
                <a:cs typeface="SimHei" panose="02010609060101010101" pitchFamily="49" charset="-122"/>
                <a:sym typeface="+mn-ea"/>
              </a:rPr>
              <a:t>更智能、更安全、</a:t>
            </a:r>
            <a:r>
              <a:rPr lang="zh-CN" altLang="en-US" b="1" dirty="0">
                <a:cs typeface="SimHei" panose="02010609060101010101" pitchFamily="49" charset="-122"/>
                <a:sym typeface="+mn-ea"/>
              </a:rPr>
              <a:t>更高效</a:t>
            </a:r>
            <a:endParaRPr lang="en-US" altLang="zh-CN" b="1" dirty="0">
              <a:cs typeface="SimHei" panose="02010609060101010101" pitchFamily="49" charset="-122"/>
            </a:endParaRPr>
          </a:p>
        </p:txBody>
      </p:sp>
      <p:pic>
        <p:nvPicPr>
          <p:cNvPr id="4" name="图片 3"/>
          <p:cNvPicPr>
            <a:picLocks noChangeAspect="1"/>
          </p:cNvPicPr>
          <p:nvPr/>
        </p:nvPicPr>
        <p:blipFill>
          <a:blip r:embed="rId1"/>
          <a:stretch>
            <a:fillRect/>
          </a:stretch>
        </p:blipFill>
        <p:spPr>
          <a:xfrm>
            <a:off x="5269649" y="1476142"/>
            <a:ext cx="5786277" cy="3079686"/>
          </a:xfrm>
          <a:prstGeom prst="rect">
            <a:avLst/>
          </a:prstGeom>
        </p:spPr>
      </p:pic>
      <p:pic>
        <p:nvPicPr>
          <p:cNvPr id="5" name="图片 4"/>
          <p:cNvPicPr>
            <a:picLocks noChangeAspect="1"/>
          </p:cNvPicPr>
          <p:nvPr/>
        </p:nvPicPr>
        <p:blipFill>
          <a:blip r:embed="rId2"/>
          <a:stretch>
            <a:fillRect/>
          </a:stretch>
        </p:blipFill>
        <p:spPr>
          <a:xfrm>
            <a:off x="800100" y="1476142"/>
            <a:ext cx="4186463" cy="3079686"/>
          </a:xfrm>
          <a:prstGeom prst="rect">
            <a:avLst/>
          </a:prstGeom>
        </p:spPr>
      </p:pic>
      <p:sp>
        <p:nvSpPr>
          <p:cNvPr id="6" name="矩形 5"/>
          <p:cNvSpPr/>
          <p:nvPr/>
        </p:nvSpPr>
        <p:spPr>
          <a:xfrm>
            <a:off x="1107029" y="4662457"/>
            <a:ext cx="4454425" cy="738664"/>
          </a:xfrm>
          <a:prstGeom prst="rect">
            <a:avLst/>
          </a:prstGeom>
        </p:spPr>
        <p:txBody>
          <a:bodyPr wrap="square">
            <a:spAutoFit/>
          </a:bodyPr>
          <a:lstStyle/>
          <a:p>
            <a:pPr>
              <a:spcBef>
                <a:spcPts val="1200"/>
              </a:spcBef>
            </a:pPr>
            <a:r>
              <a:rPr lang="zh-CN" altLang="en-US" sz="1600" b="1" dirty="0" smtClean="0">
                <a:solidFill>
                  <a:schemeClr val="bg1"/>
                </a:solidFill>
                <a:latin typeface="Microsoft YaHei" panose="020B0503020204020204" pitchFamily="34" charset="-122"/>
                <a:ea typeface="Microsoft YaHei" panose="020B0503020204020204" pitchFamily="34" charset="-122"/>
              </a:rPr>
              <a:t>众核系统线性</a:t>
            </a:r>
            <a:r>
              <a:rPr lang="en-US" altLang="zh-CN" sz="1600" b="1" dirty="0">
                <a:solidFill>
                  <a:schemeClr val="bg1"/>
                </a:solidFill>
                <a:latin typeface="Microsoft YaHei" panose="020B0503020204020204" pitchFamily="34" charset="-122"/>
                <a:ea typeface="Microsoft YaHei" panose="020B0503020204020204" pitchFamily="34" charset="-122"/>
              </a:rPr>
              <a:t>scale-up</a:t>
            </a:r>
            <a:endParaRPr lang="en-US" altLang="zh-CN" sz="1600" b="1" dirty="0">
              <a:solidFill>
                <a:schemeClr val="bg1"/>
              </a:solidFill>
              <a:latin typeface="Microsoft YaHei" panose="020B0503020204020204" pitchFamily="34" charset="-122"/>
              <a:ea typeface="Microsoft YaHei" panose="020B0503020204020204" pitchFamily="34" charset="-122"/>
            </a:endParaRPr>
          </a:p>
          <a:p>
            <a:pPr marL="815975" lvl="1" indent="-358775">
              <a:spcBef>
                <a:spcPts val="1200"/>
              </a:spcBef>
              <a:buFont typeface="Arial" panose="020B0604020202020204" pitchFamily="34" charset="0"/>
              <a:buChar char="•"/>
            </a:pPr>
            <a:r>
              <a:rPr lang="zh-CN" altLang="en-US" sz="1600"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竞争冲突</a:t>
            </a:r>
            <a:r>
              <a:rPr lang="en-US" altLang="zh-CN" sz="1600"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Latch-free/wait-free</a:t>
            </a:r>
            <a:r>
              <a:rPr lang="zh-CN" altLang="en-US" sz="1600"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a:t>
            </a:r>
            <a:endParaRPr lang="en-US" altLang="zh-CN" sz="1600"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endParaRPr>
          </a:p>
        </p:txBody>
      </p:sp>
      <p:sp>
        <p:nvSpPr>
          <p:cNvPr id="7" name="矩形 6"/>
          <p:cNvSpPr/>
          <p:nvPr/>
        </p:nvSpPr>
        <p:spPr>
          <a:xfrm>
            <a:off x="5798281" y="4653951"/>
            <a:ext cx="4361164" cy="984885"/>
          </a:xfrm>
          <a:prstGeom prst="rect">
            <a:avLst/>
          </a:prstGeom>
        </p:spPr>
        <p:txBody>
          <a:bodyPr wrap="square">
            <a:spAutoFit/>
          </a:bodyPr>
          <a:lstStyle/>
          <a:p>
            <a:pPr marL="0" lvl="1">
              <a:spcBef>
                <a:spcPts val="1200"/>
              </a:spcBef>
            </a:pPr>
            <a:r>
              <a:rPr lang="en-US" altLang="zh-CN" sz="1600" b="1"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DB</a:t>
            </a:r>
            <a:r>
              <a:rPr lang="zh-CN" altLang="en-US" sz="1600" b="1"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结合新硬件整合</a:t>
            </a:r>
            <a:r>
              <a:rPr lang="zh-CN" altLang="en-US" sz="1600" b="1" dirty="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优化，解决传统架构挑战</a:t>
            </a:r>
            <a:endParaRPr lang="en-US" altLang="zh-CN" sz="1600" b="1"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endParaRPr>
          </a:p>
          <a:p>
            <a:pPr marL="815975" lvl="2" indent="-358775">
              <a:spcBef>
                <a:spcPts val="1200"/>
              </a:spcBef>
              <a:buFont typeface="Arial" panose="020B0604020202020204" pitchFamily="34" charset="0"/>
              <a:buChar char="•"/>
            </a:pPr>
            <a:r>
              <a:rPr lang="zh-CN" altLang="en-US" sz="1600" dirty="0" smtClean="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持久</a:t>
            </a:r>
            <a:r>
              <a:rPr lang="zh-CN" altLang="en-US" sz="1600" dirty="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化内存：秒级故障恢复</a:t>
            </a:r>
            <a:r>
              <a:rPr lang="en-US" altLang="zh-CN" sz="1600" dirty="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a:t>
            </a:r>
            <a:r>
              <a:rPr lang="zh-CN" altLang="en-US" sz="1600" dirty="0">
                <a:solidFill>
                  <a:schemeClr val="bg1"/>
                </a:solidFill>
                <a:latin typeface="Microsoft YaHei" panose="020B0503020204020204" pitchFamily="34" charset="-122"/>
                <a:ea typeface="Microsoft YaHei" panose="020B0503020204020204" pitchFamily="34" charset="-122"/>
                <a:sym typeface="Wingdings" panose="05000000000000000000" pitchFamily="2" charset="2"/>
              </a:rPr>
              <a:t>毫秒级故障恢复</a:t>
            </a:r>
            <a:endParaRPr lang="zh-CN" altLang="en-US" sz="1600" dirty="0">
              <a:solidFill>
                <a:schemeClr val="bg1"/>
              </a:solidFill>
              <a:latin typeface="Microsoft YaHei" panose="020B0503020204020204" pitchFamily="34" charset="-122"/>
              <a:ea typeface="Microsoft YaHei" panose="020B0503020204020204" pitchFamily="34" charset="-122"/>
              <a:sym typeface="Wingdings" panose="05000000000000000000" pitchFamily="2" charset="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10199457" cy="540000"/>
          </a:xfrm>
        </p:spPr>
        <p:txBody>
          <a:bodyPr>
            <a:noAutofit/>
          </a:bodyPr>
          <a:lstStyle/>
          <a:p>
            <a:r>
              <a:rPr lang="en-US" altLang="zh-CN" b="1" dirty="0" smtClean="0">
                <a:cs typeface="SimHei" panose="02010609060101010101" pitchFamily="49" charset="-122"/>
                <a:sym typeface="+mn-ea"/>
              </a:rPr>
              <a:t>openGauss</a:t>
            </a:r>
            <a:r>
              <a:rPr lang="zh-CN" altLang="en-US" b="1" dirty="0" smtClean="0">
                <a:cs typeface="SimHei" panose="02010609060101010101" pitchFamily="49" charset="-122"/>
                <a:sym typeface="+mn-ea"/>
              </a:rPr>
              <a:t> </a:t>
            </a:r>
            <a:r>
              <a:rPr lang="en-US" altLang="zh-CN" b="1" dirty="0" smtClean="0">
                <a:cs typeface="SimHei" panose="02010609060101010101" pitchFamily="49" charset="-122"/>
                <a:sym typeface="+mn-ea"/>
              </a:rPr>
              <a:t>2022</a:t>
            </a:r>
            <a:r>
              <a:rPr lang="zh-CN" altLang="en-US" b="1" dirty="0" smtClean="0">
                <a:cs typeface="SimHei" panose="02010609060101010101" pitchFamily="49" charset="-122"/>
                <a:sym typeface="+mn-ea"/>
              </a:rPr>
              <a:t>年主要规划特性：性能，可靠，安全</a:t>
            </a:r>
            <a:endParaRPr lang="en-US" altLang="zh-CN" b="1" dirty="0">
              <a:cs typeface="SimHei" panose="02010609060101010101" pitchFamily="49" charset="-122"/>
            </a:endParaRPr>
          </a:p>
        </p:txBody>
      </p:sp>
      <p:graphicFrame>
        <p:nvGraphicFramePr>
          <p:cNvPr id="8" name="表格 7"/>
          <p:cNvGraphicFramePr>
            <a:graphicFrameLocks noGrp="1"/>
          </p:cNvGraphicFramePr>
          <p:nvPr/>
        </p:nvGraphicFramePr>
        <p:xfrm>
          <a:off x="805342" y="1358634"/>
          <a:ext cx="10603874" cy="4528038"/>
        </p:xfrm>
        <a:graphic>
          <a:graphicData uri="http://schemas.openxmlformats.org/drawingml/2006/table">
            <a:tbl>
              <a:tblPr/>
              <a:tblGrid>
                <a:gridCol w="1407922"/>
                <a:gridCol w="3730336"/>
                <a:gridCol w="5465616"/>
              </a:tblGrid>
              <a:tr h="459879">
                <a:tc>
                  <a:txBody>
                    <a:bodyPr/>
                    <a:lstStyle/>
                    <a:p>
                      <a:pPr algn="ctr" fontAlgn="ctr"/>
                      <a:r>
                        <a:rPr lang="en-US" altLang="zh-CN" sz="2400" b="1" i="0" u="none" strike="noStrike" dirty="0" smtClean="0">
                          <a:solidFill>
                            <a:schemeClr val="bg1"/>
                          </a:solidFill>
                          <a:latin typeface="Microsoft YaHei" panose="020B0503020204020204" pitchFamily="34" charset="-122"/>
                          <a:ea typeface="Microsoft YaHei" panose="020B0503020204020204" pitchFamily="34" charset="-122"/>
                        </a:rPr>
                        <a:t>DFX</a:t>
                      </a: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维度</a:t>
                      </a:r>
                      <a:endParaRPr lang="en-US" altLang="zh-CN" sz="2400" b="1" i="0" u="none" strike="noStrike" dirty="0" smtClean="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关键特性</a:t>
                      </a:r>
                      <a:endParaRPr 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特性描述</a:t>
                      </a:r>
                      <a:endParaRPr 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525474">
                <a:tc>
                  <a:txBody>
                    <a:bodyPr/>
                    <a:lstStyle/>
                    <a:p>
                      <a:pPr algn="ctr" fontAlgn="ct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性能</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2P</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鲲鹏提升</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20%</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4P</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鲲鹏</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230Wtpmc</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2P </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提升</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20%</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4P 230W </a:t>
                      </a:r>
                      <a:r>
                        <a:rPr lang="en-US" altLang="zh-CN" sz="1400" b="0" i="0" u="none" strike="noStrike" dirty="0" err="1" smtClean="0">
                          <a:solidFill>
                            <a:schemeClr val="bg1"/>
                          </a:solidFill>
                          <a:latin typeface="Microsoft YaHei" panose="020B0503020204020204" pitchFamily="34" charset="-122"/>
                          <a:ea typeface="Microsoft YaHei" panose="020B0503020204020204" pitchFamily="34" charset="-122"/>
                        </a:rPr>
                        <a:t>tpmc</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2P</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到</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4P</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线性度</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1.5</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I</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基于</a:t>
                      </a:r>
                      <a:r>
                        <a:rPr lang="en-US" altLang="zh-CN" sz="1400" b="0" i="0" u="none" strike="noStrike" dirty="0" err="1" smtClean="0">
                          <a:solidFill>
                            <a:schemeClr val="bg1"/>
                          </a:solidFill>
                          <a:latin typeface="Microsoft YaHei" panose="020B0503020204020204" pitchFamily="34" charset="-122"/>
                          <a:ea typeface="Microsoft YaHei" panose="020B0503020204020204" pitchFamily="34" charset="-122"/>
                        </a:rPr>
                        <a:t>libnet</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和</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DPDK</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的网络加速。</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706">
                <a:tc>
                  <a:txBody>
                    <a:bodyPr/>
                    <a:lstStyle/>
                    <a:p>
                      <a:pPr algn="ctr" fontAlgn="ct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可靠</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en-US" altLang="zh-CN" sz="1400" b="0" i="0" u="none" strike="noStrike" dirty="0" err="1" smtClean="0">
                          <a:solidFill>
                            <a:schemeClr val="bg1"/>
                          </a:solidFill>
                          <a:latin typeface="Microsoft YaHei" panose="020B0503020204020204" pitchFamily="34" charset="-122"/>
                          <a:ea typeface="Microsoft YaHei" panose="020B0503020204020204" pitchFamily="34" charset="-122"/>
                        </a:rPr>
                        <a:t>Paxos</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协议增强。</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备机能力增强。</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主备支持</a:t>
                      </a:r>
                      <a:r>
                        <a:rPr lang="en-US" altLang="zh-CN" sz="1400" b="0" i="0" u="none" strike="noStrike" dirty="0" err="1" smtClean="0">
                          <a:solidFill>
                            <a:schemeClr val="bg1"/>
                          </a:solidFill>
                          <a:latin typeface="Microsoft YaHei" panose="020B0503020204020204" pitchFamily="34" charset="-122"/>
                          <a:ea typeface="Microsoft YaHei" panose="020B0503020204020204" pitchFamily="34" charset="-122"/>
                        </a:rPr>
                        <a:t>Paxos</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协议，自选主。</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备机能力增强：备机备份，逻辑复制，延迟回放，备机</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IO</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优化。</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7817">
                <a:tc>
                  <a:txBody>
                    <a:bodyPr/>
                    <a:lstStyle/>
                    <a:p>
                      <a:pPr algn="ctr" fontAlgn="ct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安全</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全密态支持不等于查询。</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支持国密加密算法。</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全密态支持不等于运算符。</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支持国密加密算法（</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SM3/SM4</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敏感数据发现和保护。</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存储透明加密。</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防篡改数据库。</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545">
                <a:tc>
                  <a:txBody>
                    <a:bodyPr/>
                    <a:lstStyle/>
                    <a:p>
                      <a:pPr algn="ctr" fontAlgn="ctr"/>
                      <a:r>
                        <a:rPr lang="en-US" altLang="zh-CN" sz="2400" b="1" i="0" u="none" strike="noStrike" dirty="0" smtClean="0">
                          <a:solidFill>
                            <a:schemeClr val="bg1"/>
                          </a:solidFill>
                          <a:latin typeface="Microsoft YaHei" panose="020B0503020204020204" pitchFamily="34" charset="-122"/>
                          <a:ea typeface="Microsoft YaHei" panose="020B0503020204020204" pitchFamily="34" charset="-122"/>
                        </a:rPr>
                        <a:t>AI</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SQL</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根因分析、库内</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AI</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算子扩展、</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ABO</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优化器</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AI4DB</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SQL</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根因分析（慢</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SQL</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为什么慢）、</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ABO</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优化器</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DB4AI</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：库内</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AI</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算子，通过</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SQL</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语法进行训练和预测。</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706">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实时分析</a:t>
                      </a:r>
                      <a:endPar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支持混合负载，数据交易与报表分析实时处理。</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支持</a:t>
                      </a:r>
                      <a:r>
                        <a:rPr lang="en-US" altLang="zh-CN" sz="1400" b="0" i="0" u="none" strike="noStrike" dirty="0" err="1" smtClean="0">
                          <a:solidFill>
                            <a:schemeClr val="bg1"/>
                          </a:solidFill>
                          <a:latin typeface="Microsoft YaHei" panose="020B0503020204020204" pitchFamily="34" charset="-122"/>
                          <a:ea typeface="Microsoft YaHei" panose="020B0503020204020204" pitchFamily="34" charset="-122"/>
                        </a:rPr>
                        <a:t>IoT</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场景边缘节点实时分析。</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一个实例交易，另一个实例支持分析。</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行存并行查询优化。</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列存插入性能优化（</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delta</a:t>
                      </a:r>
                      <a:r>
                        <a:rPr lang="en-US" altLang="zh-CN" sz="1400" b="0" i="0" u="none" strike="noStrike" baseline="0" dirty="0" smtClean="0">
                          <a:solidFill>
                            <a:schemeClr val="bg1"/>
                          </a:solidFill>
                          <a:latin typeface="Microsoft YaHei" panose="020B0503020204020204" pitchFamily="34" charset="-122"/>
                          <a:ea typeface="Microsoft YaHei" panose="020B0503020204020204" pitchFamily="34" charset="-122"/>
                        </a:rPr>
                        <a:t> store</a:t>
                      </a:r>
                      <a:r>
                        <a:rPr lang="zh-CN" altLang="en-US" sz="1400" b="0" i="0" u="none" strike="noStrike" baseline="0" dirty="0" smtClean="0">
                          <a:solidFill>
                            <a:schemeClr val="bg1"/>
                          </a:solidFill>
                          <a:latin typeface="Microsoft YaHei" panose="020B0503020204020204" pitchFamily="34" charset="-122"/>
                          <a:ea typeface="Microsoft YaHei" panose="020B0503020204020204" pitchFamily="34" charset="-122"/>
                        </a:rPr>
                        <a:t>）。</a:t>
                      </a:r>
                      <a:endParaRPr lang="en-US" altLang="zh-CN" sz="1400" b="0" i="0" u="none" strike="noStrike" baseline="0"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baseline="0" dirty="0" smtClean="0">
                          <a:solidFill>
                            <a:schemeClr val="bg1"/>
                          </a:solidFill>
                          <a:latin typeface="Microsoft YaHei" panose="020B0503020204020204" pitchFamily="34" charset="-122"/>
                          <a:ea typeface="Microsoft YaHei" panose="020B0503020204020204" pitchFamily="34" charset="-122"/>
                        </a:rPr>
                        <a:t>向量化查询</a:t>
                      </a:r>
                      <a:r>
                        <a:rPr lang="en-US" altLang="zh-CN" sz="1400" b="0" i="0" u="none" strike="noStrike" baseline="0" dirty="0" smtClean="0">
                          <a:solidFill>
                            <a:schemeClr val="bg1"/>
                          </a:solidFill>
                          <a:latin typeface="Microsoft YaHei" panose="020B0503020204020204" pitchFamily="34" charset="-122"/>
                          <a:ea typeface="Microsoft YaHei" panose="020B0503020204020204" pitchFamily="34" charset="-122"/>
                        </a:rPr>
                        <a:t>+</a:t>
                      </a:r>
                      <a:r>
                        <a:rPr lang="en-US" altLang="zh-CN" sz="1400" b="0" i="0" u="none" strike="noStrike" baseline="0" dirty="0" err="1" smtClean="0">
                          <a:solidFill>
                            <a:schemeClr val="bg1"/>
                          </a:solidFill>
                          <a:latin typeface="Microsoft YaHei" panose="020B0503020204020204" pitchFamily="34" charset="-122"/>
                          <a:ea typeface="Microsoft YaHei" panose="020B0503020204020204" pitchFamily="34" charset="-122"/>
                        </a:rPr>
                        <a:t>CodeGen</a:t>
                      </a:r>
                      <a:r>
                        <a:rPr lang="en-US" altLang="zh-CN" sz="1400" b="0" i="0" u="none" strike="noStrike" baseline="0" dirty="0" smtClean="0">
                          <a:solidFill>
                            <a:schemeClr val="bg1"/>
                          </a:solidFill>
                          <a:latin typeface="Microsoft YaHei" panose="020B0503020204020204" pitchFamily="34" charset="-122"/>
                          <a:ea typeface="Microsoft YaHei" panose="020B0503020204020204" pitchFamily="34" charset="-122"/>
                        </a:rPr>
                        <a:t>+</a:t>
                      </a:r>
                      <a:r>
                        <a:rPr lang="zh-CN" altLang="en-US" sz="1400" b="0" i="0" u="none" strike="noStrike" baseline="0" dirty="0" smtClean="0">
                          <a:solidFill>
                            <a:schemeClr val="bg1"/>
                          </a:solidFill>
                          <a:latin typeface="Microsoft YaHei" panose="020B0503020204020204" pitchFamily="34" charset="-122"/>
                          <a:ea typeface="Microsoft YaHei" panose="020B0503020204020204" pitchFamily="34" charset="-122"/>
                        </a:rPr>
                        <a:t>列存，查询性能提升</a:t>
                      </a:r>
                      <a:r>
                        <a:rPr lang="en-US" altLang="zh-CN" sz="1400" b="0" i="0" u="none" strike="noStrike" baseline="0" dirty="0" smtClean="0">
                          <a:solidFill>
                            <a:schemeClr val="bg1"/>
                          </a:solidFill>
                          <a:latin typeface="Microsoft YaHei" panose="020B0503020204020204" pitchFamily="34" charset="-122"/>
                          <a:ea typeface="Microsoft YaHei" panose="020B0503020204020204" pitchFamily="34" charset="-122"/>
                        </a:rPr>
                        <a:t>50%</a:t>
                      </a:r>
                      <a:r>
                        <a:rPr lang="zh-CN" altLang="en-US" sz="1400" b="0" i="0" u="none" strike="noStrike" baseline="0" dirty="0" smtClean="0">
                          <a:solidFill>
                            <a:schemeClr val="bg1"/>
                          </a:solidFill>
                          <a:latin typeface="Microsoft YaHei" panose="020B0503020204020204" pitchFamily="34" charset="-122"/>
                          <a:ea typeface="Microsoft YaHei" panose="020B0503020204020204" pitchFamily="34" charset="-122"/>
                        </a:rPr>
                        <a:t>。</a:t>
                      </a:r>
                      <a:endParaRPr lang="zh-CN" alt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706">
                <a:tc>
                  <a:txBody>
                    <a:bodyPr/>
                    <a:lstStyle/>
                    <a:p>
                      <a:pPr algn="ctr" fontAlgn="ctr"/>
                      <a:r>
                        <a:rPr lang="zh-CN" altLang="en-US" sz="2400" b="1" i="0" u="none" strike="noStrike" dirty="0" smtClean="0">
                          <a:solidFill>
                            <a:schemeClr val="bg1"/>
                          </a:solidFill>
                          <a:latin typeface="Microsoft YaHei" panose="020B0503020204020204" pitchFamily="34" charset="-122"/>
                          <a:ea typeface="Microsoft YaHei" panose="020B0503020204020204" pitchFamily="34" charset="-122"/>
                        </a:rPr>
                        <a:t>未来探索</a:t>
                      </a:r>
                      <a:endParaRPr lang="zh-CN" altLang="en-US" sz="2400" b="1"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架构演进</a:t>
                      </a:r>
                      <a:endParaRPr 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基于</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Memory Fabric</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的架构探索。</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基于</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4P Pro</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的</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UCE</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的故障感知与修复。</a:t>
                      </a:r>
                      <a:endPar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endParaRPr>
                    </a:p>
                    <a:p>
                      <a:pPr algn="l" fontAlgn="ct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基于</a:t>
                      </a:r>
                      <a:r>
                        <a:rPr lang="en-US" altLang="zh-CN" sz="1400" b="0" i="0" u="none" strike="noStrike" dirty="0" smtClean="0">
                          <a:solidFill>
                            <a:schemeClr val="bg1"/>
                          </a:solidFill>
                          <a:latin typeface="Microsoft YaHei" panose="020B0503020204020204" pitchFamily="34" charset="-122"/>
                          <a:ea typeface="Microsoft YaHei" panose="020B0503020204020204" pitchFamily="34" charset="-122"/>
                        </a:rPr>
                        <a:t>1620</a:t>
                      </a:r>
                      <a:r>
                        <a:rPr lang="zh-CN" altLang="en-US" sz="1400" b="0" i="0" u="none" strike="noStrike" dirty="0" smtClean="0">
                          <a:solidFill>
                            <a:schemeClr val="bg1"/>
                          </a:solidFill>
                          <a:latin typeface="Microsoft YaHei" panose="020B0503020204020204" pitchFamily="34" charset="-122"/>
                          <a:ea typeface="Microsoft YaHei" panose="020B0503020204020204" pitchFamily="34" charset="-122"/>
                        </a:rPr>
                        <a:t>网卡的性能优化。</a:t>
                      </a:r>
                      <a:endParaRPr lang="en-US" sz="1400" b="0" i="0" u="none" strike="noStrike" dirty="0">
                        <a:solidFill>
                          <a:schemeClr val="bg1"/>
                        </a:solidFill>
                        <a:latin typeface="Microsoft YaHei" panose="020B0503020204020204" pitchFamily="34" charset="-122"/>
                        <a:ea typeface="Microsoft YaHei"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877253" y="665625"/>
            <a:ext cx="6735898" cy="540000"/>
          </a:xfrm>
        </p:spPr>
        <p:txBody>
          <a:bodyPr/>
          <a:lstStyle/>
          <a:p>
            <a:r>
              <a:rPr lang="en-US" altLang="zh-CN" dirty="0" smtClean="0"/>
              <a:t>openGauss</a:t>
            </a:r>
            <a:r>
              <a:rPr lang="zh-CN" altLang="en-US" dirty="0"/>
              <a:t> 目录</a:t>
            </a:r>
            <a:endParaRPr lang="zh-CN" altLang="en-US" dirty="0"/>
          </a:p>
        </p:txBody>
      </p:sp>
      <p:sp>
        <p:nvSpPr>
          <p:cNvPr id="7" name="文本占位符 2"/>
          <p:cNvSpPr txBox="1"/>
          <p:nvPr/>
        </p:nvSpPr>
        <p:spPr>
          <a:xfrm>
            <a:off x="1184334" y="2575070"/>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b="1" dirty="0" smtClean="0"/>
              <a:t>openGauss </a:t>
            </a:r>
            <a:r>
              <a:rPr lang="zh-CN" altLang="en-US" b="1" dirty="0"/>
              <a:t>架构</a:t>
            </a:r>
            <a:endParaRPr lang="zh-CN" altLang="en-US" b="1" dirty="0"/>
          </a:p>
        </p:txBody>
      </p:sp>
      <p:sp>
        <p:nvSpPr>
          <p:cNvPr id="8" name="文本占位符 2"/>
          <p:cNvSpPr txBox="1"/>
          <p:nvPr/>
        </p:nvSpPr>
        <p:spPr>
          <a:xfrm>
            <a:off x="1182624" y="3344261"/>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核心技术及实践</a:t>
            </a:r>
            <a:endParaRPr lang="zh-CN" altLang="en-US" dirty="0"/>
          </a:p>
        </p:txBody>
      </p:sp>
      <p:sp>
        <p:nvSpPr>
          <p:cNvPr id="11" name="文本占位符 2"/>
          <p:cNvSpPr txBox="1"/>
          <p:nvPr/>
        </p:nvSpPr>
        <p:spPr>
          <a:xfrm>
            <a:off x="1180869" y="1875408"/>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a:t>开</a:t>
            </a:r>
            <a:r>
              <a:rPr lang="zh-CN" altLang="en-US" dirty="0" smtClean="0"/>
              <a:t>源社区介绍</a:t>
            </a:r>
            <a:endParaRPr lang="zh-CN" altLang="en-US" dirty="0"/>
          </a:p>
        </p:txBody>
      </p:sp>
      <p:sp>
        <p:nvSpPr>
          <p:cNvPr id="12" name="文本占位符 2"/>
          <p:cNvSpPr txBox="1"/>
          <p:nvPr/>
        </p:nvSpPr>
        <p:spPr>
          <a:xfrm>
            <a:off x="1137595" y="4140894"/>
            <a:ext cx="5504449" cy="540000"/>
          </a:xfrm>
          <a:prstGeom prst="rect">
            <a:avLst/>
          </a:prstGeom>
        </p:spPr>
        <p:txBody>
          <a:bodyPr vert="horz" lIns="45720" tIns="45720" rIns="4572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600" b="0" kern="1200">
                <a:solidFill>
                  <a:schemeClr val="bg1"/>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marL="457200" indent="-457200">
              <a:buFont typeface="Wingdings" panose="05000000000000000000" pitchFamily="2" charset="2"/>
              <a:buChar char="n"/>
            </a:pPr>
            <a:r>
              <a:rPr lang="en-US" altLang="zh-CN" dirty="0" smtClean="0"/>
              <a:t>openGauss </a:t>
            </a:r>
            <a:r>
              <a:rPr lang="zh-CN" altLang="en-US" dirty="0" smtClean="0"/>
              <a:t>未来技术发展方向</a:t>
            </a:r>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77252" y="634803"/>
            <a:ext cx="8523601" cy="540000"/>
          </a:xfrm>
        </p:spPr>
        <p:txBody>
          <a:bodyPr/>
          <a:lstStyle/>
          <a:p>
            <a:r>
              <a:rPr lang="en-US" altLang="zh-CN" dirty="0" smtClean="0"/>
              <a:t>openGauss </a:t>
            </a:r>
            <a:r>
              <a:rPr lang="zh-CN" altLang="en-US" dirty="0" smtClean="0"/>
              <a:t>社区交流</a:t>
            </a:r>
            <a:endParaRPr lang="zh-CN" altLang="en-US" dirty="0"/>
          </a:p>
        </p:txBody>
      </p:sp>
      <p:sp>
        <p:nvSpPr>
          <p:cNvPr id="4" name="文本框 3"/>
          <p:cNvSpPr txBox="1"/>
          <p:nvPr/>
        </p:nvSpPr>
        <p:spPr>
          <a:xfrm>
            <a:off x="710024" y="1186998"/>
            <a:ext cx="10164278" cy="2055947"/>
          </a:xfrm>
          <a:prstGeom prst="rect">
            <a:avLst/>
          </a:prstGeom>
          <a:noFill/>
        </p:spPr>
        <p:txBody>
          <a:bodyPr wrap="square" rtlCol="0">
            <a:spAutoFit/>
          </a:bodyPr>
          <a:lstStyle/>
          <a:p>
            <a:pPr>
              <a:lnSpc>
                <a:spcPct val="110000"/>
              </a:lnSpc>
            </a:pPr>
            <a:r>
              <a:rPr kumimoji="1" lang="zh-CN" altLang="en-US" sz="3200" b="1" dirty="0">
                <a:solidFill>
                  <a:schemeClr val="bg1"/>
                </a:solidFill>
                <a:latin typeface="Microsoft YaHei" panose="020B0503020204020204" pitchFamily="34" charset="-122"/>
                <a:ea typeface="Microsoft YaHei" panose="020B0503020204020204" pitchFamily="34" charset="-122"/>
              </a:rPr>
              <a:t>我们希望与</a:t>
            </a:r>
            <a:r>
              <a:rPr kumimoji="1" lang="zh-CN" altLang="en-US" sz="3200" b="1" dirty="0" smtClean="0">
                <a:solidFill>
                  <a:schemeClr val="bg1"/>
                </a:solidFill>
                <a:latin typeface="Microsoft YaHei" panose="020B0503020204020204" pitchFamily="34" charset="-122"/>
                <a:ea typeface="Microsoft YaHei" panose="020B0503020204020204" pitchFamily="34" charset="-122"/>
              </a:rPr>
              <a:t>各位一起，</a:t>
            </a:r>
            <a:endParaRPr kumimoji="1" lang="en-US" altLang="zh-CN" sz="3200" b="1" dirty="0">
              <a:solidFill>
                <a:schemeClr val="bg1"/>
              </a:solidFill>
              <a:latin typeface="Microsoft YaHei" panose="020B0503020204020204" pitchFamily="34" charset="-122"/>
              <a:ea typeface="Microsoft YaHei" panose="020B0503020204020204" pitchFamily="34" charset="-122"/>
            </a:endParaRPr>
          </a:p>
          <a:p>
            <a:pPr>
              <a:lnSpc>
                <a:spcPct val="110000"/>
              </a:lnSpc>
            </a:pPr>
            <a:r>
              <a:rPr kumimoji="1" lang="zh-CN" altLang="en-US" sz="3200" b="1" dirty="0">
                <a:solidFill>
                  <a:srgbClr val="C00000"/>
                </a:solidFill>
                <a:latin typeface="Microsoft YaHei" panose="020B0503020204020204" pitchFamily="34" charset="-122"/>
                <a:ea typeface="Microsoft YaHei" panose="020B0503020204020204" pitchFamily="34" charset="-122"/>
              </a:rPr>
              <a:t>    共同打造更优秀</a:t>
            </a:r>
            <a:r>
              <a:rPr kumimoji="1" lang="zh-CN" altLang="en-US" sz="3200" b="1" dirty="0" smtClean="0">
                <a:solidFill>
                  <a:srgbClr val="C00000"/>
                </a:solidFill>
                <a:latin typeface="Microsoft YaHei" panose="020B0503020204020204" pitchFamily="34" charset="-122"/>
                <a:ea typeface="Microsoft YaHei" panose="020B0503020204020204" pitchFamily="34" charset="-122"/>
              </a:rPr>
              <a:t>的</a:t>
            </a:r>
            <a:r>
              <a:rPr kumimoji="1" lang="en-US" altLang="zh-CN" sz="3200" b="1" dirty="0" smtClean="0">
                <a:solidFill>
                  <a:srgbClr val="C00000"/>
                </a:solidFill>
                <a:latin typeface="Microsoft YaHei" panose="020B0503020204020204" pitchFamily="34" charset="-122"/>
                <a:ea typeface="Microsoft YaHei" panose="020B0503020204020204" pitchFamily="34" charset="-122"/>
              </a:rPr>
              <a:t>openGauss</a:t>
            </a:r>
            <a:r>
              <a:rPr kumimoji="1" lang="zh-CN" altLang="en-US" sz="3200" b="1" dirty="0" smtClean="0">
                <a:solidFill>
                  <a:srgbClr val="C00000"/>
                </a:solidFill>
                <a:latin typeface="Microsoft YaHei" panose="020B0503020204020204" pitchFamily="34" charset="-122"/>
                <a:ea typeface="Microsoft YaHei" panose="020B0503020204020204" pitchFamily="34" charset="-122"/>
              </a:rPr>
              <a:t>数据库</a:t>
            </a:r>
            <a:r>
              <a:rPr kumimoji="1" lang="zh-CN" altLang="en-US" sz="3200" b="1" dirty="0">
                <a:solidFill>
                  <a:srgbClr val="C00000"/>
                </a:solidFill>
                <a:latin typeface="Microsoft YaHei" panose="020B0503020204020204" pitchFamily="34" charset="-122"/>
                <a:ea typeface="Microsoft YaHei" panose="020B0503020204020204" pitchFamily="34" charset="-122"/>
              </a:rPr>
              <a:t>！</a:t>
            </a:r>
            <a:endParaRPr kumimoji="1" lang="en-US" altLang="zh-CN" sz="3200" b="1" dirty="0">
              <a:solidFill>
                <a:srgbClr val="C00000"/>
              </a:solidFill>
              <a:latin typeface="Microsoft YaHei" panose="020B0503020204020204" pitchFamily="34" charset="-122"/>
              <a:ea typeface="Microsoft YaHei" panose="020B0503020204020204" pitchFamily="34" charset="-122"/>
            </a:endParaRPr>
          </a:p>
          <a:p>
            <a:pPr>
              <a:lnSpc>
                <a:spcPct val="110000"/>
              </a:lnSpc>
            </a:pPr>
            <a:r>
              <a:rPr kumimoji="1" lang="zh-CN" altLang="en-US" sz="3200" b="1" dirty="0">
                <a:solidFill>
                  <a:srgbClr val="C00000"/>
                </a:solidFill>
                <a:latin typeface="Microsoft YaHei" panose="020B0503020204020204" pitchFamily="34" charset="-122"/>
                <a:ea typeface="Microsoft YaHei" panose="020B0503020204020204" pitchFamily="34" charset="-122"/>
              </a:rPr>
              <a:t>        共同构筑良好</a:t>
            </a:r>
            <a:r>
              <a:rPr kumimoji="1" lang="zh-CN" altLang="en-US" sz="3200" b="1" dirty="0" smtClean="0">
                <a:solidFill>
                  <a:srgbClr val="C00000"/>
                </a:solidFill>
                <a:latin typeface="Microsoft YaHei" panose="020B0503020204020204" pitchFamily="34" charset="-122"/>
                <a:ea typeface="Microsoft YaHei" panose="020B0503020204020204" pitchFamily="34" charset="-122"/>
              </a:rPr>
              <a:t>的</a:t>
            </a:r>
            <a:r>
              <a:rPr kumimoji="1" lang="en-US" altLang="zh-CN" sz="3200" b="1" dirty="0" smtClean="0">
                <a:solidFill>
                  <a:srgbClr val="C00000"/>
                </a:solidFill>
                <a:latin typeface="Microsoft YaHei" panose="020B0503020204020204" pitchFamily="34" charset="-122"/>
                <a:ea typeface="Microsoft YaHei" panose="020B0503020204020204" pitchFamily="34" charset="-122"/>
              </a:rPr>
              <a:t>openGauss</a:t>
            </a:r>
            <a:r>
              <a:rPr kumimoji="1" lang="zh-CN" altLang="en-US" sz="3200" b="1" dirty="0" smtClean="0">
                <a:solidFill>
                  <a:srgbClr val="C00000"/>
                </a:solidFill>
                <a:latin typeface="Microsoft YaHei" panose="020B0503020204020204" pitchFamily="34" charset="-122"/>
                <a:ea typeface="Microsoft YaHei" panose="020B0503020204020204" pitchFamily="34" charset="-122"/>
              </a:rPr>
              <a:t>数据库</a:t>
            </a:r>
            <a:r>
              <a:rPr kumimoji="1" lang="zh-CN" altLang="en-US" sz="3200" b="1" dirty="0">
                <a:solidFill>
                  <a:srgbClr val="C00000"/>
                </a:solidFill>
                <a:latin typeface="Microsoft YaHei" panose="020B0503020204020204" pitchFamily="34" charset="-122"/>
                <a:ea typeface="Microsoft YaHei" panose="020B0503020204020204" pitchFamily="34" charset="-122"/>
              </a:rPr>
              <a:t>生态！</a:t>
            </a:r>
            <a:br>
              <a:rPr kumimoji="1" lang="en-US" altLang="zh-CN" sz="3600" b="1" dirty="0">
                <a:solidFill>
                  <a:srgbClr val="1216AE"/>
                </a:solidFill>
                <a:latin typeface="Microsoft YaHei" panose="020B0503020204020204" pitchFamily="34" charset="-122"/>
                <a:ea typeface="Microsoft YaHei" panose="020B0503020204020204" pitchFamily="34" charset="-122"/>
              </a:rPr>
            </a:br>
            <a:endParaRPr lang="zh-CN" altLang="en-US" sz="2000" b="1" dirty="0">
              <a:solidFill>
                <a:srgbClr val="1216AE"/>
              </a:solidFill>
            </a:endParaRPr>
          </a:p>
        </p:txBody>
      </p:sp>
      <p:sp>
        <p:nvSpPr>
          <p:cNvPr id="5" name="Object 1706"/>
          <p:cNvSpPr txBox="1"/>
          <p:nvPr/>
        </p:nvSpPr>
        <p:spPr>
          <a:xfrm>
            <a:off x="7756205" y="3848150"/>
            <a:ext cx="4027895" cy="1045967"/>
          </a:xfrm>
          <a:prstGeom prst="rect">
            <a:avLst/>
          </a:prstGeom>
        </p:spPr>
        <p:txBody>
          <a:bodyPr vert="horz" rtlCol="0" anchor="t" anchorCtr="0">
            <a:noAutofit/>
          </a:bodyPr>
          <a:lstStyle/>
          <a:p>
            <a:pPr algn="l">
              <a:lnSpc>
                <a:spcPct val="147000"/>
              </a:lnSpc>
            </a:pPr>
            <a:r>
              <a:rPr lang="zh-CN" altLang="en-US" sz="1850" b="1" dirty="0">
                <a:solidFill>
                  <a:schemeClr val="bg1"/>
                </a:solidFill>
                <a:latin typeface="Microsoft YaHei" panose="020B0503020204020204" pitchFamily="34" charset="-122"/>
                <a:ea typeface="Microsoft YaHei" panose="020B0503020204020204" pitchFamily="34" charset="-122"/>
              </a:rPr>
              <a:t>官网：</a:t>
            </a:r>
            <a:r>
              <a:rPr lang="en-US" altLang="zh-CN" sz="1850" b="1" dirty="0">
                <a:solidFill>
                  <a:schemeClr val="bg1"/>
                </a:solidFill>
                <a:latin typeface="Microsoft YaHei" panose="020B0503020204020204" pitchFamily="34" charset="-122"/>
                <a:ea typeface="Microsoft YaHei" panose="020B0503020204020204" pitchFamily="34" charset="-122"/>
              </a:rPr>
              <a:t>https://opengauss.org</a:t>
            </a:r>
            <a:endParaRPr lang="en-US" altLang="zh-CN" sz="1850" b="1" dirty="0">
              <a:solidFill>
                <a:schemeClr val="bg1"/>
              </a:solidFill>
              <a:latin typeface="Microsoft YaHei" panose="020B0503020204020204" pitchFamily="34" charset="-122"/>
              <a:ea typeface="Microsoft YaHei" panose="020B0503020204020204" pitchFamily="34" charset="-122"/>
            </a:endParaRPr>
          </a:p>
          <a:p>
            <a:pPr algn="l">
              <a:lnSpc>
                <a:spcPct val="147000"/>
              </a:lnSpc>
            </a:pPr>
            <a:r>
              <a:rPr lang="zh-CN" altLang="en-US" sz="1850" b="1" dirty="0">
                <a:solidFill>
                  <a:schemeClr val="bg1"/>
                </a:solidFill>
                <a:latin typeface="Microsoft YaHei" panose="020B0503020204020204" pitchFamily="34" charset="-122"/>
                <a:ea typeface="Microsoft YaHei" panose="020B0503020204020204" pitchFamily="34" charset="-122"/>
              </a:rPr>
              <a:t>邮箱：</a:t>
            </a:r>
            <a:r>
              <a:rPr lang="en-US" altLang="zh-CN" sz="1850" b="1" dirty="0">
                <a:solidFill>
                  <a:schemeClr val="bg1"/>
                </a:solidFill>
                <a:latin typeface="Microsoft YaHei" panose="020B0503020204020204" pitchFamily="34" charset="-122"/>
                <a:ea typeface="Microsoft YaHei" panose="020B0503020204020204" pitchFamily="34" charset="-122"/>
              </a:rPr>
              <a:t>contact@opengauss.org</a:t>
            </a:r>
            <a:endParaRPr lang="zh-CN" altLang="en-US" sz="1850" b="1" dirty="0">
              <a:solidFill>
                <a:schemeClr val="bg1"/>
              </a:solidFill>
              <a:latin typeface="Microsoft YaHei" panose="020B0503020204020204" pitchFamily="34" charset="-122"/>
              <a:ea typeface="Microsoft YaHei" panose="020B0503020204020204" pitchFamily="34" charset="-122"/>
            </a:endParaRPr>
          </a:p>
          <a:p>
            <a:pPr algn="l">
              <a:lnSpc>
                <a:spcPct val="147000"/>
              </a:lnSpc>
            </a:pPr>
            <a:endParaRPr lang="zh-CN" altLang="en-US" sz="1850" b="1" dirty="0">
              <a:solidFill>
                <a:srgbClr val="1216AE"/>
              </a:solidFill>
              <a:latin typeface="Microsoft YaHei" panose="020B0503020204020204" pitchFamily="34" charset="-122"/>
              <a:ea typeface="Microsoft YaHei" panose="020B0503020204020204" pitchFamily="34" charset="-122"/>
            </a:endParaRPr>
          </a:p>
        </p:txBody>
      </p:sp>
      <p:grpSp>
        <p:nvGrpSpPr>
          <p:cNvPr id="6" name="组合 5"/>
          <p:cNvGrpSpPr/>
          <p:nvPr/>
        </p:nvGrpSpPr>
        <p:grpSpPr>
          <a:xfrm>
            <a:off x="862636" y="3148445"/>
            <a:ext cx="7101386" cy="3014779"/>
            <a:chOff x="4896872" y="2806470"/>
            <a:chExt cx="7101386" cy="3244392"/>
          </a:xfrm>
        </p:grpSpPr>
        <p:pic>
          <p:nvPicPr>
            <p:cNvPr id="7" name="图片 6" descr="微信公众号二维码"/>
            <p:cNvPicPr>
              <a:picLocks noChangeAspect="1"/>
            </p:cNvPicPr>
            <p:nvPr/>
          </p:nvPicPr>
          <p:blipFill>
            <a:blip r:embed="rId1"/>
            <a:stretch>
              <a:fillRect/>
            </a:stretch>
          </p:blipFill>
          <p:spPr>
            <a:xfrm>
              <a:off x="4896872" y="2806471"/>
              <a:ext cx="2827655" cy="2827655"/>
            </a:xfrm>
            <a:prstGeom prst="rect">
              <a:avLst/>
            </a:prstGeom>
          </p:spPr>
        </p:pic>
        <p:pic>
          <p:nvPicPr>
            <p:cNvPr id="8" name="图片 7" descr="微信小助手_wps图片"/>
            <p:cNvPicPr>
              <a:picLocks noChangeAspect="1"/>
            </p:cNvPicPr>
            <p:nvPr/>
          </p:nvPicPr>
          <p:blipFill>
            <a:blip r:embed="rId2"/>
            <a:stretch>
              <a:fillRect/>
            </a:stretch>
          </p:blipFill>
          <p:spPr>
            <a:xfrm>
              <a:off x="8412572" y="2806470"/>
              <a:ext cx="2827655" cy="2827655"/>
            </a:xfrm>
            <a:prstGeom prst="rect">
              <a:avLst/>
            </a:prstGeom>
          </p:spPr>
        </p:pic>
        <p:sp>
          <p:nvSpPr>
            <p:cNvPr id="9" name="Object 1706"/>
            <p:cNvSpPr txBox="1"/>
            <p:nvPr/>
          </p:nvSpPr>
          <p:spPr>
            <a:xfrm>
              <a:off x="5536634" y="5563609"/>
              <a:ext cx="1548130" cy="467995"/>
            </a:xfrm>
            <a:prstGeom prst="rect">
              <a:avLst/>
            </a:prstGeom>
          </p:spPr>
          <p:txBody>
            <a:bodyPr vert="horz" rtlCol="0" anchor="t" anchorCtr="0">
              <a:noAutofit/>
            </a:bodyPr>
            <a:lstStyle/>
            <a:p>
              <a:pPr algn="l">
                <a:lnSpc>
                  <a:spcPct val="147000"/>
                </a:lnSpc>
              </a:pPr>
              <a:r>
                <a:rPr lang="zh-CN" altLang="en-US" sz="1850" b="1" dirty="0">
                  <a:solidFill>
                    <a:schemeClr val="bg1"/>
                  </a:solidFill>
                  <a:latin typeface="Microsoft YaHei" panose="020B0503020204020204" pitchFamily="34" charset="-122"/>
                  <a:ea typeface="Microsoft YaHei" panose="020B0503020204020204" pitchFamily="34" charset="-122"/>
                </a:rPr>
                <a:t>微信公众号</a:t>
              </a:r>
              <a:endParaRPr lang="zh-CN" altLang="en-US" sz="1850" b="1" dirty="0">
                <a:solidFill>
                  <a:schemeClr val="bg1"/>
                </a:solidFill>
                <a:latin typeface="Microsoft YaHei" panose="020B0503020204020204" pitchFamily="34" charset="-122"/>
                <a:ea typeface="Microsoft YaHei" panose="020B0503020204020204" pitchFamily="34" charset="-122"/>
              </a:endParaRPr>
            </a:p>
          </p:txBody>
        </p:sp>
        <p:sp>
          <p:nvSpPr>
            <p:cNvPr id="10" name="Object 1706"/>
            <p:cNvSpPr txBox="1"/>
            <p:nvPr/>
          </p:nvSpPr>
          <p:spPr>
            <a:xfrm>
              <a:off x="7654540" y="5615252"/>
              <a:ext cx="4343718" cy="435610"/>
            </a:xfrm>
            <a:prstGeom prst="rect">
              <a:avLst/>
            </a:prstGeom>
          </p:spPr>
          <p:txBody>
            <a:bodyPr vert="horz" rtlCol="0" anchor="t" anchorCtr="0">
              <a:noAutofit/>
            </a:bodyPr>
            <a:lstStyle/>
            <a:p>
              <a:pPr algn="ctr"/>
              <a:r>
                <a:rPr lang="zh-CN" altLang="en-US" sz="1850" b="1" dirty="0">
                  <a:solidFill>
                    <a:schemeClr val="bg1"/>
                  </a:solidFill>
                  <a:latin typeface="Microsoft YaHei" panose="020B0503020204020204" pitchFamily="34" charset="-122"/>
                  <a:ea typeface="Microsoft YaHei" panose="020B0503020204020204" pitchFamily="34" charset="-122"/>
                </a:rPr>
                <a:t>添加微信小助手</a:t>
              </a:r>
              <a:endParaRPr lang="en-US" altLang="zh-CN" sz="1850" b="1" dirty="0">
                <a:solidFill>
                  <a:schemeClr val="bg1"/>
                </a:solidFill>
                <a:latin typeface="Microsoft YaHei" panose="020B0503020204020204" pitchFamily="34" charset="-122"/>
                <a:ea typeface="Microsoft YaHei" panose="020B0503020204020204" pitchFamily="34" charset="-122"/>
              </a:endParaRPr>
            </a:p>
            <a:p>
              <a:pPr algn="ctr"/>
              <a:r>
                <a:rPr lang="zh-CN" altLang="en-US" sz="1850" b="1" dirty="0">
                  <a:solidFill>
                    <a:schemeClr val="bg1"/>
                  </a:solidFill>
                  <a:latin typeface="Microsoft YaHei" panose="020B0503020204020204" pitchFamily="34" charset="-122"/>
                  <a:ea typeface="Microsoft YaHei" panose="020B0503020204020204" pitchFamily="34" charset="-122"/>
                </a:rPr>
                <a:t>即可加入官方社群交流</a:t>
              </a:r>
              <a:endParaRPr lang="zh-CN" altLang="en-US" sz="1850" b="1" dirty="0">
                <a:solidFill>
                  <a:schemeClr val="bg1"/>
                </a:solidFill>
                <a:latin typeface="Microsoft YaHei" panose="020B0503020204020204" pitchFamily="34" charset="-122"/>
                <a:ea typeface="Microsoft YaHei" panose="020B0503020204020204" pitchFamily="34" charset="-122"/>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r>
              <a:rPr lang="en-US" altLang="zh-CN" smtClean="0"/>
              <a:t>Thank you!</a:t>
            </a: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56704" y="532063"/>
            <a:ext cx="9201695" cy="540000"/>
          </a:xfrm>
        </p:spPr>
        <p:txBody>
          <a:bodyPr>
            <a:normAutofit/>
          </a:bodyPr>
          <a:lstStyle/>
          <a:p>
            <a:r>
              <a:rPr lang="en-US" altLang="zh-CN" sz="2200" dirty="0" smtClean="0"/>
              <a:t>openGauss </a:t>
            </a:r>
            <a:r>
              <a:rPr lang="en-US" altLang="zh-CN" sz="2200" dirty="0"/>
              <a:t>VS. PG</a:t>
            </a:r>
            <a:r>
              <a:rPr lang="zh-CN" altLang="en-US" sz="2200" dirty="0"/>
              <a:t>架构和关键技术对比</a:t>
            </a:r>
            <a:endParaRPr lang="zh-CN" altLang="en-US" sz="2200" dirty="0"/>
          </a:p>
        </p:txBody>
      </p:sp>
      <p:sp>
        <p:nvSpPr>
          <p:cNvPr id="57" name="文本框 56"/>
          <p:cNvSpPr txBox="1"/>
          <p:nvPr/>
        </p:nvSpPr>
        <p:spPr>
          <a:xfrm>
            <a:off x="1420744" y="1101379"/>
            <a:ext cx="1922321" cy="369332"/>
          </a:xfrm>
          <a:prstGeom prst="rect">
            <a:avLst/>
          </a:prstGeom>
          <a:noFill/>
        </p:spPr>
        <p:txBody>
          <a:bodyPr wrap="none" rtlCol="0">
            <a:spAutoFit/>
          </a:bodyPr>
          <a:lstStyle/>
          <a:p>
            <a:pPr defTabSz="1217930"/>
            <a:r>
              <a:rPr lang="en-US" altLang="zh-CN" b="1" dirty="0">
                <a:solidFill>
                  <a:schemeClr val="bg1"/>
                </a:solidFill>
                <a:latin typeface="Microsoft YaHei" panose="020B0503020204020204" pitchFamily="34" charset="-122"/>
                <a:ea typeface="Microsoft YaHei" panose="020B0503020204020204" pitchFamily="34" charset="-122"/>
              </a:rPr>
              <a:t>openGauss</a:t>
            </a:r>
            <a:r>
              <a:rPr lang="zh-CN" altLang="en-US" b="1" dirty="0">
                <a:solidFill>
                  <a:schemeClr val="bg1"/>
                </a:solidFill>
                <a:latin typeface="Microsoft YaHei" panose="020B0503020204020204" pitchFamily="34" charset="-122"/>
                <a:ea typeface="Microsoft YaHei" panose="020B0503020204020204" pitchFamily="34" charset="-122"/>
              </a:rPr>
              <a:t>架构</a:t>
            </a:r>
            <a:endParaRPr lang="zh-CN" altLang="en-US" b="1" dirty="0">
              <a:solidFill>
                <a:schemeClr val="bg1"/>
              </a:solidFill>
              <a:latin typeface="Microsoft YaHei" panose="020B0503020204020204" pitchFamily="34" charset="-122"/>
              <a:ea typeface="Microsoft YaHei" panose="020B0503020204020204" pitchFamily="34" charset="-122"/>
            </a:endParaRPr>
          </a:p>
        </p:txBody>
      </p:sp>
      <p:sp>
        <p:nvSpPr>
          <p:cNvPr id="58" name="文本框 57"/>
          <p:cNvSpPr txBox="1"/>
          <p:nvPr/>
        </p:nvSpPr>
        <p:spPr>
          <a:xfrm>
            <a:off x="8001561" y="1089509"/>
            <a:ext cx="2181837" cy="369332"/>
          </a:xfrm>
          <a:prstGeom prst="rect">
            <a:avLst/>
          </a:prstGeom>
          <a:noFill/>
        </p:spPr>
        <p:txBody>
          <a:bodyPr wrap="square" rtlCol="0">
            <a:spAutoFit/>
          </a:bodyPr>
          <a:lstStyle/>
          <a:p>
            <a:pPr defTabSz="1217930"/>
            <a:r>
              <a:rPr lang="en-US" altLang="zh-CN" b="1" dirty="0" err="1">
                <a:solidFill>
                  <a:schemeClr val="bg1"/>
                </a:solidFill>
                <a:latin typeface="Microsoft YaHei" panose="020B0503020204020204" pitchFamily="34" charset="-122"/>
                <a:ea typeface="Microsoft YaHei" panose="020B0503020204020204" pitchFamily="34" charset="-122"/>
              </a:rPr>
              <a:t>PostgreSQL</a:t>
            </a:r>
            <a:r>
              <a:rPr lang="zh-CN" altLang="en-US" b="1" dirty="0">
                <a:solidFill>
                  <a:schemeClr val="bg1"/>
                </a:solidFill>
                <a:latin typeface="Microsoft YaHei" panose="020B0503020204020204" pitchFamily="34" charset="-122"/>
                <a:ea typeface="Microsoft YaHei" panose="020B0503020204020204" pitchFamily="34" charset="-122"/>
              </a:rPr>
              <a:t>架构</a:t>
            </a:r>
            <a:endParaRPr lang="zh-CN" altLang="en-US" b="1" dirty="0">
              <a:solidFill>
                <a:schemeClr val="bg1"/>
              </a:solidFill>
              <a:latin typeface="Microsoft YaHei" panose="020B0503020204020204" pitchFamily="34" charset="-122"/>
              <a:ea typeface="Microsoft YaHei" panose="020B0503020204020204" pitchFamily="34" charset="-122"/>
            </a:endParaRPr>
          </a:p>
        </p:txBody>
      </p:sp>
      <p:graphicFrame>
        <p:nvGraphicFramePr>
          <p:cNvPr id="59" name="表格 58"/>
          <p:cNvGraphicFramePr>
            <a:graphicFrameLocks noGrp="1"/>
          </p:cNvGraphicFramePr>
          <p:nvPr/>
        </p:nvGraphicFramePr>
        <p:xfrm>
          <a:off x="529871" y="3591679"/>
          <a:ext cx="11031471" cy="2834080"/>
        </p:xfrm>
        <a:graphic>
          <a:graphicData uri="http://schemas.openxmlformats.org/drawingml/2006/table">
            <a:tbl>
              <a:tblPr firstRow="1" bandRow="1">
                <a:tableStyleId>{5940675A-B579-460E-94D1-54222C63F5DA}</a:tableStyleId>
              </a:tblPr>
              <a:tblGrid>
                <a:gridCol w="1381804"/>
                <a:gridCol w="1262692"/>
                <a:gridCol w="3707593"/>
                <a:gridCol w="4679382"/>
              </a:tblGrid>
              <a:tr h="365583">
                <a:tc gridSpan="2">
                  <a:txBody>
                    <a:bodyPr/>
                    <a:lstStyle/>
                    <a:p>
                      <a:r>
                        <a:rPr lang="zh-CN" altLang="en-US" sz="1800" b="1" dirty="0" smtClean="0">
                          <a:latin typeface="Microsoft YaHei" panose="020B0503020204020204" pitchFamily="34" charset="-122"/>
                          <a:ea typeface="Microsoft YaHei" panose="020B0503020204020204" pitchFamily="34" charset="-122"/>
                        </a:rPr>
                        <a:t>关键差异化因素</a:t>
                      </a:r>
                      <a:endParaRPr lang="zh-CN" altLang="en-US" sz="1800" b="1" dirty="0">
                        <a:latin typeface="Microsoft YaHei" panose="020B0503020204020204" pitchFamily="34" charset="-122"/>
                        <a:ea typeface="Microsoft YaHei" panose="020B0503020204020204" pitchFamily="34" charset="-122"/>
                      </a:endParaRPr>
                    </a:p>
                  </a:txBody>
                  <a:tcPr marL="91371" marR="91371" marT="45685" marB="45685">
                    <a:solidFill>
                      <a:srgbClr val="FFC000"/>
                    </a:solidFill>
                  </a:tcPr>
                </a:tc>
                <a:tc hMerge="1">
                  <a:tcPr>
                    <a:solidFill>
                      <a:srgbClr val="FFC000"/>
                    </a:solidFill>
                  </a:tcPr>
                </a:tc>
                <a:tc>
                  <a:txBody>
                    <a:bodyPr/>
                    <a:lstStyle/>
                    <a:p>
                      <a:r>
                        <a:rPr lang="en-US" altLang="zh-CN" sz="1800" b="1" dirty="0" smtClean="0">
                          <a:latin typeface="Microsoft YaHei" panose="020B0503020204020204" pitchFamily="34" charset="-122"/>
                          <a:ea typeface="Microsoft YaHei" panose="020B0503020204020204" pitchFamily="34" charset="-122"/>
                        </a:rPr>
                        <a:t>openGauss </a:t>
                      </a:r>
                      <a:endParaRPr lang="zh-CN" altLang="en-US" sz="1800" b="1" dirty="0">
                        <a:latin typeface="Microsoft YaHei" panose="020B0503020204020204" pitchFamily="34" charset="-122"/>
                        <a:ea typeface="Microsoft YaHei" panose="020B0503020204020204" pitchFamily="34" charset="-122"/>
                      </a:endParaRPr>
                    </a:p>
                  </a:txBody>
                  <a:tcPr marL="91371" marR="91371" marT="45685" marB="45685">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b="1" dirty="0" err="1" smtClean="0">
                          <a:latin typeface="Microsoft YaHei" panose="020B0503020204020204" pitchFamily="34" charset="-122"/>
                          <a:ea typeface="Microsoft YaHei" panose="020B0503020204020204" pitchFamily="34" charset="-122"/>
                        </a:rPr>
                        <a:t>PostgreSQL</a:t>
                      </a:r>
                      <a:endParaRPr lang="zh-CN" altLang="en-US" sz="1800" b="1" dirty="0" smtClean="0">
                        <a:latin typeface="Microsoft YaHei" panose="020B0503020204020204" pitchFamily="34" charset="-122"/>
                        <a:ea typeface="Microsoft YaHei" panose="020B0503020204020204" pitchFamily="34" charset="-122"/>
                      </a:endParaRPr>
                    </a:p>
                  </a:txBody>
                  <a:tcPr marL="91371" marR="91371" marT="45685" marB="45685">
                    <a:solidFill>
                      <a:srgbClr val="FFC000"/>
                    </a:solidFill>
                  </a:tcPr>
                </a:tc>
              </a:tr>
              <a:tr h="456987">
                <a:tc>
                  <a:txBody>
                    <a:bodyPr/>
                    <a:lstStyle/>
                    <a:p>
                      <a:pPr algn="ctr"/>
                      <a:r>
                        <a:rPr lang="zh-CN" altLang="en-US" sz="1200" b="1" dirty="0" smtClean="0">
                          <a:latin typeface="Microsoft YaHei" panose="020B0503020204020204" pitchFamily="34" charset="-122"/>
                          <a:ea typeface="Microsoft YaHei" panose="020B0503020204020204" pitchFamily="34" charset="-122"/>
                        </a:rPr>
                        <a:t>运行时模型</a:t>
                      </a:r>
                      <a:endParaRPr lang="zh-CN" altLang="en-US" sz="1200" b="1" dirty="0">
                        <a:latin typeface="Microsoft YaHei" panose="020B0503020204020204" pitchFamily="34" charset="-122"/>
                        <a:ea typeface="Microsoft YaHei" panose="020B0503020204020204" pitchFamily="34" charset="-122"/>
                      </a:endParaRPr>
                    </a:p>
                  </a:txBody>
                  <a:tcPr marL="91371" marR="91371" marT="45685" marB="45685" anchor="ctr">
                    <a:solidFill>
                      <a:schemeClr val="bg1"/>
                    </a:solidFill>
                  </a:tcPr>
                </a:tc>
                <a:tc>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执行模型</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algn="l" defTabSz="914400" rtl="0" eaLnBrk="1" latinLnBrk="0" hangingPunct="1"/>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线程池模型，高并发连接切换代价小、内存损耗小，执行效率高，一万并发连接比最优性能损耗</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&lt;5%</a:t>
                      </a:r>
                      <a:endParaRPr lang="zh-CN" altLang="en-US" sz="1200" b="0" dirty="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进程模型，数据库进程通过共享内存实现通讯和数据共享。每个进程对应一个并发连接，存在切换性能损耗，导致多核扩展性问题。</a:t>
                      </a:r>
                      <a:endParaRPr lang="zh-CN" altLang="en-US" sz="1200" b="0" dirty="0" smtClean="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r>
              <a:tr h="456987">
                <a:tc rowSpan="3">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事务处理机制</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并发控制</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64</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位事务</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ID</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，使用</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CSN</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解决动态快照膨胀问题</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 NUMA-Aware</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引擎优化改造解决“五把大锁”</a:t>
                      </a:r>
                      <a:endPar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solidFill>
                      <a:schemeClr val="bg1"/>
                    </a:solidFill>
                  </a:tcPr>
                </a:tc>
                <a:tc>
                  <a:txBody>
                    <a:bodyPr/>
                    <a:lstStyle/>
                    <a:p>
                      <a:pPr marL="0" algn="l" defTabSz="914400" rtl="0" eaLnBrk="1" latinLnBrk="0" hangingPunct="1"/>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事务</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ID</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回卷，长期运行性能因为</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ID</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回收周期大幅波动；存在“五把大锁”的问题，导致事务执行效率和多处理器多核扩展性存在瓶颈</a:t>
                      </a:r>
                      <a:endParaRPr lang="zh-CN" altLang="en-US" sz="1200" b="0"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solidFill>
                      <a:schemeClr val="bg1"/>
                    </a:solidFill>
                  </a:tcPr>
                </a:tc>
              </a:tr>
              <a:tr h="274179">
                <a:tc vMerge="1">
                  <a:tcPr anchor="ctr">
                    <a:solidFill>
                      <a:schemeClr val="bg1"/>
                    </a:solidFill>
                  </a:tcPr>
                </a:tc>
                <a:tc>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日志和检查点</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algn="l" defTabSz="914400" rtl="0" eaLnBrk="1" latinLnBrk="0" hangingPunct="1"/>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增量</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Checkpoint</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机制，实现性能波动</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&lt;5%</a:t>
                      </a:r>
                      <a:endParaRPr lang="zh-CN" altLang="en-US" sz="1200" b="0"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dirty="0" smtClean="0">
                          <a:solidFill>
                            <a:schemeClr val="tx1"/>
                          </a:solidFill>
                          <a:latin typeface="Microsoft YaHei" panose="020B0503020204020204" pitchFamily="34" charset="-122"/>
                          <a:ea typeface="Microsoft YaHei" panose="020B0503020204020204" pitchFamily="34" charset="-122"/>
                        </a:rPr>
                        <a:t>全量</a:t>
                      </a:r>
                      <a:r>
                        <a:rPr lang="en-US" altLang="zh-CN" sz="1200" b="0" dirty="0" smtClean="0">
                          <a:solidFill>
                            <a:schemeClr val="tx1"/>
                          </a:solidFill>
                          <a:latin typeface="Microsoft YaHei" panose="020B0503020204020204" pitchFamily="34" charset="-122"/>
                          <a:ea typeface="Microsoft YaHei" panose="020B0503020204020204" pitchFamily="34" charset="-122"/>
                        </a:rPr>
                        <a:t>checkpoint</a:t>
                      </a:r>
                      <a:r>
                        <a:rPr lang="zh-CN" altLang="en-US" sz="1200" b="0" dirty="0" smtClean="0">
                          <a:solidFill>
                            <a:schemeClr val="tx1"/>
                          </a:solidFill>
                          <a:latin typeface="Microsoft YaHei" panose="020B0503020204020204" pitchFamily="34" charset="-122"/>
                          <a:ea typeface="Microsoft YaHei" panose="020B0503020204020204" pitchFamily="34" charset="-122"/>
                        </a:rPr>
                        <a:t>，性能短期波动</a:t>
                      </a:r>
                      <a:r>
                        <a:rPr lang="en-US" altLang="zh-CN" sz="1200" b="0" dirty="0" smtClean="0">
                          <a:solidFill>
                            <a:schemeClr val="tx1"/>
                          </a:solidFill>
                          <a:latin typeface="Microsoft YaHei" panose="020B0503020204020204" pitchFamily="34" charset="-122"/>
                          <a:ea typeface="Microsoft YaHei" panose="020B0503020204020204" pitchFamily="34" charset="-122"/>
                        </a:rPr>
                        <a:t>&gt;15%</a:t>
                      </a:r>
                      <a:endParaRPr lang="zh-CN" altLang="en-US" sz="1200" b="0" dirty="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r>
              <a:tr h="274179">
                <a:tc vMerge="1">
                  <a:tcPr anchor="ctr">
                    <a:solidFill>
                      <a:schemeClr val="bg1"/>
                    </a:solidFill>
                  </a:tcPr>
                </a:tc>
                <a:tc>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鲲鹏</a:t>
                      </a:r>
                      <a:r>
                        <a:rPr lang="en-US" altLang="zh-CN" sz="1200" b="1" kern="1200" dirty="0" smtClean="0">
                          <a:solidFill>
                            <a:schemeClr val="tx1"/>
                          </a:solidFill>
                          <a:latin typeface="Microsoft YaHei" panose="020B0503020204020204" pitchFamily="34" charset="-122"/>
                          <a:ea typeface="Microsoft YaHei" panose="020B0503020204020204" pitchFamily="34" charset="-122"/>
                          <a:cs typeface="+mn-cs"/>
                        </a:rPr>
                        <a:t>NUMA</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algn="l" defTabSz="914400" rtl="0" eaLnBrk="1" latinLnBrk="0" hangingPunct="1"/>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NUMA</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改造、</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cache-line padding</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、原生</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spin-lock</a:t>
                      </a:r>
                      <a:endParaRPr lang="zh-CN" altLang="en-US" sz="1200" b="0"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NUMA</a:t>
                      </a:r>
                      <a:r>
                        <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rPr>
                        <a:t>多核能力弱，单机两路性能</a:t>
                      </a:r>
                      <a:r>
                        <a:rPr lang="en-US" altLang="zh-CN" sz="1200" b="0" kern="1200" dirty="0" smtClean="0">
                          <a:solidFill>
                            <a:schemeClr val="tx1"/>
                          </a:solidFill>
                          <a:latin typeface="Microsoft YaHei" panose="020B0503020204020204" pitchFamily="34" charset="-122"/>
                          <a:ea typeface="Microsoft YaHei" panose="020B0503020204020204" pitchFamily="34" charset="-122"/>
                          <a:cs typeface="+mn-cs"/>
                        </a:rPr>
                        <a:t>TPMC &lt;60w</a:t>
                      </a:r>
                      <a:endParaRPr lang="zh-CN" altLang="en-US" sz="1200" b="0" kern="1200" dirty="0" smtClean="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solidFill>
                      <a:schemeClr val="bg1"/>
                    </a:solidFill>
                  </a:tcPr>
                </a:tc>
              </a:tr>
              <a:tr h="274179">
                <a:tc>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数据存储与组织</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多引擎</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dirty="0" smtClean="0">
                          <a:solidFill>
                            <a:schemeClr val="tx1"/>
                          </a:solidFill>
                          <a:latin typeface="Microsoft YaHei" panose="020B0503020204020204" pitchFamily="34" charset="-122"/>
                          <a:ea typeface="Microsoft YaHei" panose="020B0503020204020204" pitchFamily="34" charset="-122"/>
                        </a:rPr>
                        <a:t>行存、列存、内存引擎，在研</a:t>
                      </a:r>
                      <a:r>
                        <a:rPr lang="en-US" altLang="zh-CN" sz="1200" b="0" dirty="0" smtClean="0">
                          <a:solidFill>
                            <a:schemeClr val="tx1"/>
                          </a:solidFill>
                          <a:latin typeface="Microsoft YaHei" panose="020B0503020204020204" pitchFamily="34" charset="-122"/>
                          <a:ea typeface="Microsoft YaHei" panose="020B0503020204020204" pitchFamily="34" charset="-122"/>
                        </a:rPr>
                        <a:t>DFV</a:t>
                      </a:r>
                      <a:r>
                        <a:rPr lang="zh-CN" altLang="en-US" sz="1200" b="0" dirty="0" smtClean="0">
                          <a:solidFill>
                            <a:schemeClr val="tx1"/>
                          </a:solidFill>
                          <a:latin typeface="Microsoft YaHei" panose="020B0503020204020204" pitchFamily="34" charset="-122"/>
                          <a:ea typeface="Microsoft YaHei" panose="020B0503020204020204" pitchFamily="34" charset="-122"/>
                        </a:rPr>
                        <a:t>存储和原位更新</a:t>
                      </a:r>
                      <a:endParaRPr lang="en-US" altLang="zh-CN" sz="1200" b="0" dirty="0" smtClean="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c>
                  <a:txBody>
                    <a:bodyPr/>
                    <a:lstStyle/>
                    <a:p>
                      <a:r>
                        <a:rPr lang="zh-CN" altLang="en-US" sz="1200" b="0" dirty="0" smtClean="0">
                          <a:solidFill>
                            <a:schemeClr val="tx1"/>
                          </a:solidFill>
                          <a:latin typeface="Microsoft YaHei" panose="020B0503020204020204" pitchFamily="34" charset="-122"/>
                          <a:ea typeface="Microsoft YaHei" panose="020B0503020204020204" pitchFamily="34" charset="-122"/>
                        </a:rPr>
                        <a:t>仅支持行存</a:t>
                      </a:r>
                      <a:endParaRPr lang="zh-CN" altLang="en-US" sz="1200" b="0" dirty="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r>
              <a:tr h="274179">
                <a:tc rowSpan="2">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查询优化器</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algn="ctr" defTabSz="914400" rtl="0" eaLnBrk="1" latinLnBrk="0" hangingPunct="1"/>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优化器</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dirty="0" smtClean="0">
                          <a:solidFill>
                            <a:schemeClr val="tx1"/>
                          </a:solidFill>
                          <a:latin typeface="Microsoft YaHei" panose="020B0503020204020204" pitchFamily="34" charset="-122"/>
                          <a:ea typeface="Microsoft YaHei" panose="020B0503020204020204" pitchFamily="34" charset="-122"/>
                        </a:rPr>
                        <a:t>支持</a:t>
                      </a:r>
                      <a:r>
                        <a:rPr lang="en-US" altLang="zh-CN" sz="1200" b="0" dirty="0" smtClean="0">
                          <a:solidFill>
                            <a:schemeClr val="tx1"/>
                          </a:solidFill>
                          <a:latin typeface="Microsoft YaHei" panose="020B0503020204020204" pitchFamily="34" charset="-122"/>
                          <a:ea typeface="Microsoft YaHei" panose="020B0503020204020204" pitchFamily="34" charset="-122"/>
                        </a:rPr>
                        <a:t>SQL Bypass, CBO</a:t>
                      </a:r>
                      <a:r>
                        <a:rPr lang="zh-CN" altLang="en-US" sz="1200" b="0" dirty="0" smtClean="0">
                          <a:solidFill>
                            <a:schemeClr val="tx1"/>
                          </a:solidFill>
                          <a:latin typeface="Microsoft YaHei" panose="020B0503020204020204" pitchFamily="34" charset="-122"/>
                          <a:ea typeface="Microsoft YaHei" panose="020B0503020204020204" pitchFamily="34" charset="-122"/>
                        </a:rPr>
                        <a:t>吸收工行等企业场景优化能力</a:t>
                      </a:r>
                      <a:endParaRPr lang="zh-CN" altLang="en-US" sz="1200" b="0" dirty="0" smtClean="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c>
                  <a:txBody>
                    <a:bodyPr/>
                    <a:lstStyle/>
                    <a:p>
                      <a:r>
                        <a:rPr lang="zh-CN" altLang="en-US" sz="1200" b="0" dirty="0" smtClean="0">
                          <a:solidFill>
                            <a:schemeClr val="tx1"/>
                          </a:solidFill>
                          <a:latin typeface="Microsoft YaHei" panose="020B0503020204020204" pitchFamily="34" charset="-122"/>
                          <a:ea typeface="Microsoft YaHei" panose="020B0503020204020204" pitchFamily="34" charset="-122"/>
                        </a:rPr>
                        <a:t>支持</a:t>
                      </a:r>
                      <a:r>
                        <a:rPr lang="en-US" altLang="zh-CN" sz="1200" b="0" dirty="0" smtClean="0">
                          <a:solidFill>
                            <a:schemeClr val="tx1"/>
                          </a:solidFill>
                          <a:latin typeface="Microsoft YaHei" panose="020B0503020204020204" pitchFamily="34" charset="-122"/>
                          <a:ea typeface="Microsoft YaHei" panose="020B0503020204020204" pitchFamily="34" charset="-122"/>
                        </a:rPr>
                        <a:t>CBO</a:t>
                      </a:r>
                      <a:r>
                        <a:rPr lang="zh-CN" altLang="en-US" sz="1200" b="0" dirty="0" smtClean="0">
                          <a:solidFill>
                            <a:schemeClr val="tx1"/>
                          </a:solidFill>
                          <a:latin typeface="Microsoft YaHei" panose="020B0503020204020204" pitchFamily="34" charset="-122"/>
                          <a:ea typeface="Microsoft YaHei" panose="020B0503020204020204" pitchFamily="34" charset="-122"/>
                        </a:rPr>
                        <a:t>，复杂场景优化能力一般</a:t>
                      </a:r>
                      <a:endParaRPr lang="zh-CN" altLang="en-US" sz="1200" b="0" dirty="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r>
              <a:tr h="456987">
                <a:tc vMerge="1">
                  <a:tcPr anchor="ctr">
                    <a:solidFill>
                      <a:schemeClr val="bg1"/>
                    </a:solidFill>
                  </a:tcPr>
                </a:tc>
                <a:tc>
                  <a:txBody>
                    <a:bodyPr/>
                    <a:lstStyle/>
                    <a:p>
                      <a:pPr marL="0" algn="ctr" defTabSz="914400" rtl="0" eaLnBrk="1" latinLnBrk="0" hangingPunct="1"/>
                      <a:r>
                        <a:rPr lang="en-US" altLang="zh-CN" sz="1200" b="1" kern="1200" dirty="0" smtClean="0">
                          <a:solidFill>
                            <a:schemeClr val="tx1"/>
                          </a:solidFill>
                          <a:latin typeface="Microsoft YaHei" panose="020B0503020204020204" pitchFamily="34" charset="-122"/>
                          <a:ea typeface="Microsoft YaHei" panose="020B0503020204020204" pitchFamily="34" charset="-122"/>
                          <a:cs typeface="+mn-cs"/>
                        </a:rPr>
                        <a:t>SQL</a:t>
                      </a:r>
                      <a:r>
                        <a:rPr lang="zh-CN" altLang="en-US" sz="1200" b="1" kern="1200" dirty="0" smtClean="0">
                          <a:solidFill>
                            <a:schemeClr val="tx1"/>
                          </a:solidFill>
                          <a:latin typeface="Microsoft YaHei" panose="020B0503020204020204" pitchFamily="34" charset="-122"/>
                          <a:ea typeface="Microsoft YaHei" panose="020B0503020204020204" pitchFamily="34" charset="-122"/>
                          <a:cs typeface="+mn-cs"/>
                        </a:rPr>
                        <a:t>解析</a:t>
                      </a:r>
                      <a:endParaRPr lang="zh-CN" altLang="en-US" sz="1200" b="1" kern="1200" dirty="0">
                        <a:solidFill>
                          <a:schemeClr val="tx1"/>
                        </a:solidFill>
                        <a:latin typeface="Microsoft YaHei" panose="020B0503020204020204" pitchFamily="34" charset="-122"/>
                        <a:ea typeface="Microsoft YaHei" panose="020B0503020204020204" pitchFamily="34" charset="-122"/>
                        <a:cs typeface="+mn-cs"/>
                      </a:endParaRPr>
                    </a:p>
                  </a:txBody>
                  <a:tcPr marL="91371" marR="91371" marT="45685" marB="4568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u="none" strike="noStrike" dirty="0" smtClean="0">
                          <a:effectLst/>
                          <a:latin typeface="Microsoft YaHei" panose="020B0503020204020204" pitchFamily="34" charset="-122"/>
                          <a:ea typeface="Microsoft YaHei" panose="020B0503020204020204" pitchFamily="34" charset="-122"/>
                        </a:rPr>
                        <a:t>ANSI/ISO</a:t>
                      </a:r>
                      <a:r>
                        <a:rPr lang="zh-CN" altLang="en-US" sz="1200" u="none" strike="noStrike" dirty="0" smtClean="0">
                          <a:effectLst/>
                          <a:latin typeface="Microsoft YaHei" panose="020B0503020204020204" pitchFamily="34" charset="-122"/>
                          <a:ea typeface="Microsoft YaHei" panose="020B0503020204020204" pitchFamily="34" charset="-122"/>
                        </a:rPr>
                        <a:t>标准</a:t>
                      </a:r>
                      <a:r>
                        <a:rPr lang="en-US" altLang="zh-CN" sz="1200" u="none" strike="noStrike" dirty="0" smtClean="0">
                          <a:effectLst/>
                          <a:latin typeface="Microsoft YaHei" panose="020B0503020204020204" pitchFamily="34" charset="-122"/>
                          <a:ea typeface="Microsoft YaHei" panose="020B0503020204020204" pitchFamily="34" charset="-122"/>
                        </a:rPr>
                        <a:t>SQL92、SQL99</a:t>
                      </a:r>
                      <a:r>
                        <a:rPr lang="zh-CN" altLang="en-US" sz="1200" u="none" strike="noStrike" dirty="0" smtClean="0">
                          <a:effectLst/>
                          <a:latin typeface="Microsoft YaHei" panose="020B0503020204020204" pitchFamily="34" charset="-122"/>
                          <a:ea typeface="Microsoft YaHei" panose="020B0503020204020204" pitchFamily="34" charset="-122"/>
                        </a:rPr>
                        <a:t>和</a:t>
                      </a:r>
                      <a:r>
                        <a:rPr lang="en-US" altLang="zh-CN" sz="1200" u="none" strike="noStrike" dirty="0" smtClean="0">
                          <a:effectLst/>
                          <a:latin typeface="Microsoft YaHei" panose="020B0503020204020204" pitchFamily="34" charset="-122"/>
                          <a:ea typeface="Microsoft YaHei" panose="020B0503020204020204" pitchFamily="34" charset="-122"/>
                        </a:rPr>
                        <a:t>SQL2003</a:t>
                      </a:r>
                      <a:endParaRPr lang="zh-CN" altLang="en-US" sz="1200" b="0" dirty="0" smtClean="0">
                        <a:solidFill>
                          <a:schemeClr val="tx1"/>
                        </a:solidFill>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dirty="0" smtClean="0">
                          <a:solidFill>
                            <a:schemeClr val="tx1"/>
                          </a:solidFill>
                          <a:latin typeface="Microsoft YaHei" panose="020B0503020204020204" pitchFamily="34" charset="-122"/>
                          <a:ea typeface="Microsoft YaHei" panose="020B0503020204020204" pitchFamily="34" charset="-122"/>
                        </a:rPr>
                        <a:t>和企业扩展包</a:t>
                      </a:r>
                      <a:endParaRPr lang="en-US" altLang="zh-CN" sz="1200" b="0" dirty="0" smtClean="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c>
                  <a:txBody>
                    <a:bodyPr/>
                    <a:lstStyle/>
                    <a:p>
                      <a:r>
                        <a:rPr lang="en-US" altLang="zh-CN" sz="1200" u="none" strike="noStrike" dirty="0" smtClean="0">
                          <a:effectLst/>
                          <a:latin typeface="Microsoft YaHei" panose="020B0503020204020204" pitchFamily="34" charset="-122"/>
                          <a:ea typeface="Microsoft YaHei" panose="020B0503020204020204" pitchFamily="34" charset="-122"/>
                        </a:rPr>
                        <a:t>ANSI/ISO</a:t>
                      </a:r>
                      <a:r>
                        <a:rPr lang="zh-CN" altLang="en-US" sz="1200" u="none" strike="noStrike" dirty="0" smtClean="0">
                          <a:effectLst/>
                          <a:latin typeface="Microsoft YaHei" panose="020B0503020204020204" pitchFamily="34" charset="-122"/>
                          <a:ea typeface="Microsoft YaHei" panose="020B0503020204020204" pitchFamily="34" charset="-122"/>
                        </a:rPr>
                        <a:t>标准</a:t>
                      </a:r>
                      <a:r>
                        <a:rPr lang="en-US" altLang="zh-CN" sz="1200" u="none" strike="noStrike" dirty="0" smtClean="0">
                          <a:effectLst/>
                          <a:latin typeface="Microsoft YaHei" panose="020B0503020204020204" pitchFamily="34" charset="-122"/>
                          <a:ea typeface="Microsoft YaHei" panose="020B0503020204020204" pitchFamily="34" charset="-122"/>
                        </a:rPr>
                        <a:t>SQL92、SQL99</a:t>
                      </a:r>
                      <a:r>
                        <a:rPr lang="zh-CN" altLang="en-US" sz="1200" u="none" strike="noStrike" dirty="0" smtClean="0">
                          <a:effectLst/>
                          <a:latin typeface="Microsoft YaHei" panose="020B0503020204020204" pitchFamily="34" charset="-122"/>
                          <a:ea typeface="Microsoft YaHei" panose="020B0503020204020204" pitchFamily="34" charset="-122"/>
                        </a:rPr>
                        <a:t>和</a:t>
                      </a:r>
                      <a:r>
                        <a:rPr lang="en-US" altLang="zh-CN" sz="1200" u="none" strike="noStrike" dirty="0" smtClean="0">
                          <a:effectLst/>
                          <a:latin typeface="Microsoft YaHei" panose="020B0503020204020204" pitchFamily="34" charset="-122"/>
                          <a:ea typeface="Microsoft YaHei" panose="020B0503020204020204" pitchFamily="34" charset="-122"/>
                        </a:rPr>
                        <a:t>SQL2003</a:t>
                      </a:r>
                      <a:endParaRPr lang="zh-CN" altLang="en-US" sz="1200" b="0" dirty="0">
                        <a:solidFill>
                          <a:schemeClr val="tx1"/>
                        </a:solidFill>
                        <a:latin typeface="Microsoft YaHei" panose="020B0503020204020204" pitchFamily="34" charset="-122"/>
                        <a:ea typeface="Microsoft YaHei" panose="020B0503020204020204" pitchFamily="34" charset="-122"/>
                      </a:endParaRPr>
                    </a:p>
                  </a:txBody>
                  <a:tcPr marL="91371" marR="91371" marT="45685" marB="45685">
                    <a:solidFill>
                      <a:schemeClr val="bg1"/>
                    </a:solidFill>
                  </a:tcPr>
                </a:tc>
              </a:tr>
            </a:tbl>
          </a:graphicData>
        </a:graphic>
      </p:graphicFrame>
      <p:sp>
        <p:nvSpPr>
          <p:cNvPr id="61" name="矩形 60"/>
          <p:cNvSpPr/>
          <p:nvPr/>
        </p:nvSpPr>
        <p:spPr bwMode="auto">
          <a:xfrm>
            <a:off x="520246" y="1466174"/>
            <a:ext cx="3899783" cy="1330476"/>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2" name="矩形 61"/>
          <p:cNvSpPr/>
          <p:nvPr/>
        </p:nvSpPr>
        <p:spPr bwMode="auto">
          <a:xfrm>
            <a:off x="520246" y="2872842"/>
            <a:ext cx="3899783" cy="60804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371" tIns="45685" rIns="91371" bIns="45685" numCol="1" spcCol="0" rtlCol="0" fromWordArt="0" anchor="t" anchorCtr="0" forceAA="0" compatLnSpc="1">
            <a:noAutofit/>
          </a:bodyPr>
          <a:lstStyle/>
          <a:p>
            <a:pPr algn="ctr" defTabSz="913765"/>
            <a:r>
              <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存储引擎</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3" name="矩形 62"/>
          <p:cNvSpPr/>
          <p:nvPr/>
        </p:nvSpPr>
        <p:spPr bwMode="auto">
          <a:xfrm>
            <a:off x="701233" y="1830556"/>
            <a:ext cx="3553717" cy="908343"/>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en-US" altLang="zh-CN"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SQL Engine</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nvGrpSpPr>
          <p:cNvPr id="64" name="组合 63"/>
          <p:cNvGrpSpPr/>
          <p:nvPr/>
        </p:nvGrpSpPr>
        <p:grpSpPr>
          <a:xfrm>
            <a:off x="817728" y="1966423"/>
            <a:ext cx="4524326" cy="694884"/>
            <a:chOff x="1040722" y="1298591"/>
            <a:chExt cx="3727863" cy="1148329"/>
          </a:xfrm>
        </p:grpSpPr>
        <p:sp>
          <p:nvSpPr>
            <p:cNvPr id="106" name="矩形 105"/>
            <p:cNvSpPr/>
            <p:nvPr/>
          </p:nvSpPr>
          <p:spPr bwMode="auto">
            <a:xfrm>
              <a:off x="1040722" y="1563948"/>
              <a:ext cx="616606" cy="409579"/>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SQL</a:t>
              </a:r>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接口</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7" name="矩形 106"/>
            <p:cNvSpPr/>
            <p:nvPr/>
          </p:nvSpPr>
          <p:spPr bwMode="auto">
            <a:xfrm>
              <a:off x="1736825" y="1542851"/>
              <a:ext cx="616606" cy="409579"/>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SQL</a:t>
              </a:r>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解析器</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8" name="矩形 107"/>
            <p:cNvSpPr/>
            <p:nvPr/>
          </p:nvSpPr>
          <p:spPr bwMode="auto">
            <a:xfrm>
              <a:off x="2444385" y="1563947"/>
              <a:ext cx="616606" cy="409579"/>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SQL</a:t>
              </a:r>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优化器</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9" name="矩形 108"/>
            <p:cNvSpPr/>
            <p:nvPr/>
          </p:nvSpPr>
          <p:spPr bwMode="auto">
            <a:xfrm>
              <a:off x="3159438" y="1563947"/>
              <a:ext cx="616606" cy="409579"/>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并行执行</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0" name="矩形 109"/>
            <p:cNvSpPr/>
            <p:nvPr/>
          </p:nvSpPr>
          <p:spPr bwMode="auto">
            <a:xfrm>
              <a:off x="1040722" y="2037341"/>
              <a:ext cx="616606" cy="409579"/>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800" b="1" kern="0"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AI</a:t>
              </a:r>
              <a:r>
                <a:rPr lang="zh-CN" altLang="en-US" sz="800" b="1" kern="0" dirty="0" smtClean="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自调优</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1" name="矩形 110"/>
            <p:cNvSpPr/>
            <p:nvPr/>
          </p:nvSpPr>
          <p:spPr bwMode="auto">
            <a:xfrm>
              <a:off x="1736825" y="2018477"/>
              <a:ext cx="616606" cy="409584"/>
            </a:xfrm>
            <a:prstGeom prst="rect">
              <a:avLst/>
            </a:prstGeom>
            <a:solidFill>
              <a:schemeClr val="bg1">
                <a:lumMod val="95000"/>
              </a:schemeClr>
            </a:solidFill>
            <a:ln w="12700">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ABO</a:t>
              </a:r>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优化器</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2" name="矩形 111"/>
            <p:cNvSpPr/>
            <p:nvPr/>
          </p:nvSpPr>
          <p:spPr bwMode="auto">
            <a:xfrm>
              <a:off x="2444385" y="2037335"/>
              <a:ext cx="616606" cy="409579"/>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In-DB ML</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3" name="矩形 112"/>
            <p:cNvSpPr/>
            <p:nvPr/>
          </p:nvSpPr>
          <p:spPr bwMode="auto">
            <a:xfrm>
              <a:off x="3159438" y="2037335"/>
              <a:ext cx="616606" cy="409579"/>
            </a:xfrm>
            <a:prstGeom prst="rect">
              <a:avLst/>
            </a:prstGeom>
            <a:solidFill>
              <a:schemeClr val="bg1">
                <a:lumMod val="95000"/>
              </a:schemeClr>
            </a:solidFill>
            <a:ln w="12700">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可扩展功能框架</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4" name="矩形 113"/>
            <p:cNvSpPr/>
            <p:nvPr/>
          </p:nvSpPr>
          <p:spPr bwMode="auto">
            <a:xfrm>
              <a:off x="4099804" y="1298591"/>
              <a:ext cx="668781" cy="409584"/>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2020.06</a:t>
              </a:r>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发布</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5" name="矩形 114"/>
            <p:cNvSpPr/>
            <p:nvPr/>
          </p:nvSpPr>
          <p:spPr bwMode="auto">
            <a:xfrm>
              <a:off x="4099804" y="1771988"/>
              <a:ext cx="668781" cy="409584"/>
            </a:xfrm>
            <a:prstGeom prst="rect">
              <a:avLst/>
            </a:prstGeom>
            <a:solidFill>
              <a:schemeClr val="bg1">
                <a:lumMod val="95000"/>
              </a:schemeClr>
            </a:solidFill>
            <a:ln w="12700">
              <a:solidFill>
                <a:schemeClr val="bg1">
                  <a:lumMod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后续规划</a:t>
              </a:r>
              <a:endParaRPr lang="zh-CN" altLang="en-US"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65" name="矩形 64"/>
          <p:cNvSpPr/>
          <p:nvPr/>
        </p:nvSpPr>
        <p:spPr bwMode="auto">
          <a:xfrm>
            <a:off x="710321" y="1542365"/>
            <a:ext cx="3544630" cy="251891"/>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数据库线程池</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nvGrpSpPr>
          <p:cNvPr id="66" name="组合 65"/>
          <p:cNvGrpSpPr/>
          <p:nvPr/>
        </p:nvGrpSpPr>
        <p:grpSpPr>
          <a:xfrm>
            <a:off x="701233" y="3119978"/>
            <a:ext cx="3529656" cy="313255"/>
            <a:chOff x="1016486" y="1820449"/>
            <a:chExt cx="2654165" cy="409584"/>
          </a:xfrm>
        </p:grpSpPr>
        <p:sp>
          <p:nvSpPr>
            <p:cNvPr id="103" name="矩形 102"/>
            <p:cNvSpPr/>
            <p:nvPr/>
          </p:nvSpPr>
          <p:spPr bwMode="auto">
            <a:xfrm>
              <a:off x="1016486" y="1820449"/>
              <a:ext cx="616606" cy="409584"/>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10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MVCC</a:t>
              </a:r>
              <a:r>
                <a:rPr lang="zh-CN" altLang="en-US" sz="10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行存储引擎</a:t>
              </a:r>
              <a:endParaRPr lang="zh-CN" altLang="en-US" sz="10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4" name="矩形 103"/>
            <p:cNvSpPr/>
            <p:nvPr/>
          </p:nvSpPr>
          <p:spPr bwMode="auto">
            <a:xfrm>
              <a:off x="2016487" y="1820449"/>
              <a:ext cx="616606" cy="409584"/>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10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内存引擎</a:t>
              </a:r>
              <a:endParaRPr lang="zh-CN" altLang="en-US" sz="10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5" name="矩形 104"/>
            <p:cNvSpPr/>
            <p:nvPr/>
          </p:nvSpPr>
          <p:spPr bwMode="auto">
            <a:xfrm>
              <a:off x="3054045" y="1820449"/>
              <a:ext cx="616606" cy="409584"/>
            </a:xfrm>
            <a:prstGeom prst="rect">
              <a:avLst/>
            </a:prstGeom>
            <a:solidFill>
              <a:srgbClr val="CCFFFF"/>
            </a:solid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10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列存储引擎</a:t>
              </a:r>
              <a:endParaRPr lang="zh-CN" altLang="en-US" sz="10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67" name="矩形 66"/>
          <p:cNvSpPr/>
          <p:nvPr/>
        </p:nvSpPr>
        <p:spPr bwMode="auto">
          <a:xfrm>
            <a:off x="6637990" y="1466173"/>
            <a:ext cx="4913727" cy="2014708"/>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endParaRPr lang="zh-CN" altLang="en-US" sz="8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68" name="矩形 67"/>
          <p:cNvSpPr/>
          <p:nvPr/>
        </p:nvSpPr>
        <p:spPr bwMode="auto">
          <a:xfrm>
            <a:off x="6828064" y="1502474"/>
            <a:ext cx="4489666" cy="260534"/>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数据库主进程</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0" name="矩形 89"/>
          <p:cNvSpPr/>
          <p:nvPr/>
        </p:nvSpPr>
        <p:spPr bwMode="auto">
          <a:xfrm>
            <a:off x="6828065" y="1810834"/>
            <a:ext cx="2851757" cy="1223649"/>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数据库后台进程</a:t>
            </a:r>
            <a:r>
              <a:rPr lang="en-US" altLang="zh-CN"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 </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nvGrpSpPr>
          <p:cNvPr id="91" name="组合 90"/>
          <p:cNvGrpSpPr/>
          <p:nvPr/>
        </p:nvGrpSpPr>
        <p:grpSpPr>
          <a:xfrm>
            <a:off x="6940144" y="2068835"/>
            <a:ext cx="2627598" cy="889423"/>
            <a:chOff x="7096625" y="2023905"/>
            <a:chExt cx="2425879" cy="958480"/>
          </a:xfrm>
        </p:grpSpPr>
        <p:sp>
          <p:nvSpPr>
            <p:cNvPr id="97" name="矩形 96"/>
            <p:cNvSpPr/>
            <p:nvPr/>
          </p:nvSpPr>
          <p:spPr bwMode="auto">
            <a:xfrm>
              <a:off x="7096625" y="2023905"/>
              <a:ext cx="1161202" cy="269877"/>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en-US" altLang="zh-CN"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Writer</a:t>
              </a:r>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子进程</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8" name="矩形 97"/>
            <p:cNvSpPr/>
            <p:nvPr/>
          </p:nvSpPr>
          <p:spPr bwMode="auto">
            <a:xfrm>
              <a:off x="7096625" y="2368206"/>
              <a:ext cx="1161202" cy="269877"/>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日志写子进程</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9" name="矩形 98"/>
            <p:cNvSpPr/>
            <p:nvPr/>
          </p:nvSpPr>
          <p:spPr bwMode="auto">
            <a:xfrm>
              <a:off x="7096625" y="2712508"/>
              <a:ext cx="1161202" cy="269877"/>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en-US" altLang="zh-CN"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Vacuum</a:t>
              </a:r>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子进程</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0" name="矩形 99"/>
            <p:cNvSpPr/>
            <p:nvPr/>
          </p:nvSpPr>
          <p:spPr bwMode="auto">
            <a:xfrm>
              <a:off x="8361302" y="2023905"/>
              <a:ext cx="1161202" cy="269877"/>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统计收集子进程</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1" name="矩形 100"/>
            <p:cNvSpPr/>
            <p:nvPr/>
          </p:nvSpPr>
          <p:spPr bwMode="auto">
            <a:xfrm>
              <a:off x="8361302" y="2368206"/>
              <a:ext cx="1161202" cy="269877"/>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en-US" altLang="zh-CN" sz="1000" b="1" kern="0" dirty="0" err="1">
                  <a:solidFill>
                    <a:schemeClr val="bg1"/>
                  </a:solidFill>
                  <a:latin typeface="Microsoft YaHei" panose="020B0503020204020204" pitchFamily="34" charset="-122"/>
                  <a:ea typeface="Microsoft YaHei" panose="020B0503020204020204" pitchFamily="34" charset="-122"/>
                  <a:cs typeface="Arial" panose="020B0604020202020204" pitchFamily="34" charset="0"/>
                </a:rPr>
                <a:t>Ckp</a:t>
              </a:r>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子进程</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2" name="矩形 101"/>
            <p:cNvSpPr/>
            <p:nvPr/>
          </p:nvSpPr>
          <p:spPr bwMode="auto">
            <a:xfrm>
              <a:off x="8361302" y="2702305"/>
              <a:ext cx="1161202" cy="269877"/>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归档子进程</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grpSp>
      <p:sp>
        <p:nvSpPr>
          <p:cNvPr id="92" name="矩形 91"/>
          <p:cNvSpPr/>
          <p:nvPr/>
        </p:nvSpPr>
        <p:spPr bwMode="auto">
          <a:xfrm>
            <a:off x="6828064" y="3094078"/>
            <a:ext cx="4489666" cy="31764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多进程共享内存池</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3" name="矩形 92"/>
          <p:cNvSpPr/>
          <p:nvPr/>
        </p:nvSpPr>
        <p:spPr bwMode="auto">
          <a:xfrm>
            <a:off x="10772207" y="1810834"/>
            <a:ext cx="545522" cy="1223649"/>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数据库进程 </a:t>
            </a:r>
            <a:r>
              <a:rPr lang="en-US" altLang="zh-CN"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n</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4" name="文本框 93"/>
          <p:cNvSpPr txBox="1"/>
          <p:nvPr/>
        </p:nvSpPr>
        <p:spPr>
          <a:xfrm>
            <a:off x="10421894" y="2707826"/>
            <a:ext cx="381836" cy="338426"/>
          </a:xfrm>
          <a:prstGeom prst="rect">
            <a:avLst/>
          </a:prstGeom>
          <a:noFill/>
        </p:spPr>
        <p:txBody>
          <a:bodyPr wrap="none" rtlCol="0">
            <a:spAutoFit/>
          </a:bodyPr>
          <a:lstStyle/>
          <a:p>
            <a:pPr defTabSz="1217930"/>
            <a:r>
              <a:rPr lang="en-US" altLang="zh-CN" sz="1600" b="1" dirty="0">
                <a:solidFill>
                  <a:schemeClr val="bg1"/>
                </a:solidFill>
                <a:latin typeface="Microsoft YaHei" panose="020B0503020204020204" pitchFamily="34" charset="-122"/>
                <a:ea typeface="Microsoft YaHei" panose="020B0503020204020204" pitchFamily="34" charset="-122"/>
              </a:rPr>
              <a:t>…</a:t>
            </a:r>
            <a:endParaRPr lang="zh-CN" altLang="en-US" sz="1600" b="1" dirty="0">
              <a:solidFill>
                <a:schemeClr val="bg1"/>
              </a:solidFill>
              <a:latin typeface="Microsoft YaHei" panose="020B0503020204020204" pitchFamily="34" charset="-122"/>
              <a:ea typeface="Microsoft YaHei" panose="020B0503020204020204" pitchFamily="34" charset="-122"/>
            </a:endParaRPr>
          </a:p>
        </p:txBody>
      </p:sp>
      <p:sp>
        <p:nvSpPr>
          <p:cNvPr id="95" name="矩形 94"/>
          <p:cNvSpPr/>
          <p:nvPr/>
        </p:nvSpPr>
        <p:spPr bwMode="auto">
          <a:xfrm>
            <a:off x="7105964" y="3145352"/>
            <a:ext cx="1091939" cy="235982"/>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数据缓存区</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96" name="矩形 95"/>
          <p:cNvSpPr/>
          <p:nvPr/>
        </p:nvSpPr>
        <p:spPr bwMode="auto">
          <a:xfrm>
            <a:off x="9991804" y="3145352"/>
            <a:ext cx="1091939" cy="235982"/>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913765"/>
            <a:r>
              <a:rPr lang="en-US" altLang="zh-CN" sz="1000" b="1" kern="0" dirty="0" err="1">
                <a:solidFill>
                  <a:schemeClr val="bg1"/>
                </a:solidFill>
                <a:latin typeface="Microsoft YaHei" panose="020B0503020204020204" pitchFamily="34" charset="-122"/>
                <a:ea typeface="Microsoft YaHei" panose="020B0503020204020204" pitchFamily="34" charset="-122"/>
                <a:cs typeface="Arial" panose="020B0604020202020204" pitchFamily="34" charset="0"/>
              </a:rPr>
              <a:t>Xlog</a:t>
            </a:r>
            <a:r>
              <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缓冲区</a:t>
            </a:r>
            <a:endParaRPr lang="zh-CN" altLang="en-US" sz="10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16" name="矩形 115"/>
          <p:cNvSpPr/>
          <p:nvPr/>
        </p:nvSpPr>
        <p:spPr bwMode="auto">
          <a:xfrm>
            <a:off x="9908762" y="1873632"/>
            <a:ext cx="545523" cy="122365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algn="ctr" defTabSz="913765"/>
            <a:r>
              <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数据库进程 </a:t>
            </a:r>
            <a:r>
              <a:rPr lang="en-US" altLang="zh-CN"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1</a:t>
            </a:r>
            <a:endParaRPr lang="zh-CN" altLang="en-US" sz="1200" b="1" kern="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HINKCELLSHAPEDONOTDELETE" val="pL_cOR5UIG0.MDdGmMsBn.g"/>
</p:tagLst>
</file>

<file path=ppt/tags/tag10.xml><?xml version="1.0" encoding="utf-8"?>
<p:tagLst xmlns:p="http://schemas.openxmlformats.org/presentationml/2006/main">
  <p:tag name="THINKCELLSHAPEDONOTDELETE" val="pXuWGV3RwNEOpXcp5HGWnQA"/>
</p:tagLst>
</file>

<file path=ppt/tags/tag11.xml><?xml version="1.0" encoding="utf-8"?>
<p:tagLst xmlns:p="http://schemas.openxmlformats.org/presentationml/2006/main">
  <p:tag name="THINKCELLSHAPEDONOTDELETE" val="pXuWGV3RwNEOpXcp5HGWnQA"/>
</p:tagLst>
</file>

<file path=ppt/tags/tag12.xml><?xml version="1.0" encoding="utf-8"?>
<p:tagLst xmlns:p="http://schemas.openxmlformats.org/presentationml/2006/main">
  <p:tag name="THINKCELLSHAPEDONOTDELETE" val="pXuWGV3RwNEOpXcp5HGWnQA"/>
</p:tagLst>
</file>

<file path=ppt/tags/tag13.xml><?xml version="1.0" encoding="utf-8"?>
<p:tagLst xmlns:p="http://schemas.openxmlformats.org/presentationml/2006/main">
  <p:tag name="COMMONDATA" val="eyJoZGlkIjoiY2FiMjg4NzcwMTQ3NTI5MTNlZjllMDZiODBhZWM3YzYifQ=="/>
</p:tagLst>
</file>

<file path=ppt/tags/tag2.xml><?xml version="1.0" encoding="utf-8"?>
<p:tagLst xmlns:p="http://schemas.openxmlformats.org/presentationml/2006/main">
  <p:tag name="THINKCELLSHAPEDONOTDELETE" val="pXuWGV3RwNEOpXcp5HGWnQA"/>
</p:tagLst>
</file>

<file path=ppt/tags/tag3.xml><?xml version="1.0" encoding="utf-8"?>
<p:tagLst xmlns:p="http://schemas.openxmlformats.org/presentationml/2006/main">
  <p:tag name="THINKCELLSHAPEDONOTDELETE" val="pXuWGV3RwNEOpXcp5HGWnQA"/>
</p:tagLst>
</file>

<file path=ppt/tags/tag4.xml><?xml version="1.0" encoding="utf-8"?>
<p:tagLst xmlns:p="http://schemas.openxmlformats.org/presentationml/2006/main">
  <p:tag name="THINKCELLSHAPEDONOTDELETE" val="pL_cOR5UIG0.MDdGmMsBn.g"/>
</p:tagLst>
</file>

<file path=ppt/tags/tag5.xml><?xml version="1.0" encoding="utf-8"?>
<p:tagLst xmlns:p="http://schemas.openxmlformats.org/presentationml/2006/main">
  <p:tag name="THINKCELLSHAPEDONOTDELETE" val="pXuWGV3RwNEOpXcp5HGWnQA"/>
</p:tagLst>
</file>

<file path=ppt/tags/tag6.xml><?xml version="1.0" encoding="utf-8"?>
<p:tagLst xmlns:p="http://schemas.openxmlformats.org/presentationml/2006/main">
  <p:tag name="THINKCELLSHAPEDONOTDELETE" val="pXuWGV3RwNEOpXcp5HGWnQA"/>
</p:tagLst>
</file>

<file path=ppt/tags/tag7.xml><?xml version="1.0" encoding="utf-8"?>
<p:tagLst xmlns:p="http://schemas.openxmlformats.org/presentationml/2006/main">
  <p:tag name="THINKCELLSHAPEDONOTDELETE" val="pL_cOR5UIG0.MDdGmMsBn.g"/>
</p:tagLst>
</file>

<file path=ppt/tags/tag8.xml><?xml version="1.0" encoding="utf-8"?>
<p:tagLst xmlns:p="http://schemas.openxmlformats.org/presentationml/2006/main">
  <p:tag name="THINKCELLSHAPEDONOTDELETE" val="pXuWGV3RwNEOpXcp5HGWnQA"/>
</p:tagLst>
</file>

<file path=ppt/tags/tag9.xml><?xml version="1.0" encoding="utf-8"?>
<p:tagLst xmlns:p="http://schemas.openxmlformats.org/presentationml/2006/main">
  <p:tag name="THINKCELLSHAPEDONOTDELETE" val="pXuWGV3RwNEOpXcp5HGWnQA"/>
</p:tagLst>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积分">
  <a:themeElements>
    <a:clrScheme name="积分">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积分">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spDef>
      <a:spPr bwMode="auto">
        <a:solidFill>
          <a:srgbClr val="CCFFFF"/>
        </a:solidFill>
        <a:ln w="12700">
          <a:solidFill>
            <a:schemeClr val="bg1">
              <a:lumMod val="50000"/>
            </a:schemeClr>
          </a:solidFill>
        </a:ln>
      </a:spPr>
      <a:bodyPr rtlCol="0" anchor="ctr"/>
      <a:lstStyle>
        <a:defPPr algn="ctr" defTabSz="913765">
          <a:defRPr sz="800" b="1" kern="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defPPr>
      </a:lstStyle>
      <a:style>
        <a:lnRef idx="2">
          <a:schemeClr val="dk1"/>
        </a:lnRef>
        <a:fillRef idx="1">
          <a:schemeClr val="lt1"/>
        </a:fillRef>
        <a:effectRef idx="0">
          <a:schemeClr val="dk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0</TotalTime>
  <Words>25710</Words>
  <Application>WPS 演示</Application>
  <PresentationFormat>宽屏</PresentationFormat>
  <Paragraphs>3245</Paragraphs>
  <Slides>81</Slides>
  <Notes>44</Notes>
  <HiddenSlides>0</HiddenSlides>
  <MMClips>0</MMClips>
  <ScaleCrop>false</ScaleCrop>
  <HeadingPairs>
    <vt:vector size="8" baseType="variant">
      <vt:variant>
        <vt:lpstr>已用的字体</vt:lpstr>
      </vt:variant>
      <vt:variant>
        <vt:i4>40</vt:i4>
      </vt:variant>
      <vt:variant>
        <vt:lpstr>主题</vt:lpstr>
      </vt:variant>
      <vt:variant>
        <vt:i4>1</vt:i4>
      </vt:variant>
      <vt:variant>
        <vt:lpstr>嵌入 OLE 服务器</vt:lpstr>
      </vt:variant>
      <vt:variant>
        <vt:i4>0</vt:i4>
      </vt:variant>
      <vt:variant>
        <vt:lpstr>幻灯片标题</vt:lpstr>
      </vt:variant>
      <vt:variant>
        <vt:i4>81</vt:i4>
      </vt:variant>
    </vt:vector>
  </HeadingPairs>
  <TitlesOfParts>
    <vt:vector size="122" baseType="lpstr">
      <vt:lpstr>Arial</vt:lpstr>
      <vt:lpstr>SimSun</vt:lpstr>
      <vt:lpstr>Wingdings</vt:lpstr>
      <vt:lpstr>Microsoft YaHei</vt:lpstr>
      <vt:lpstr>Tw Cen MT</vt:lpstr>
      <vt:lpstr>Segoe Print</vt:lpstr>
      <vt:lpstr>Wingdings 3</vt:lpstr>
      <vt:lpstr>Symbol</vt:lpstr>
      <vt:lpstr>Arial Unicode MS</vt:lpstr>
      <vt:lpstr>Huawei Sans</vt:lpstr>
      <vt:lpstr>Arial</vt:lpstr>
      <vt:lpstr>Akkurat Pro</vt:lpstr>
      <vt:lpstr>FZLanTingHeiS-R-GB</vt:lpstr>
      <vt:lpstr>Calibri</vt:lpstr>
      <vt:lpstr>SimHei</vt:lpstr>
      <vt:lpstr>Times New Roman</vt:lpstr>
      <vt:lpstr>Calibri</vt:lpstr>
      <vt:lpstr>Arial Unicode MS</vt:lpstr>
      <vt:lpstr>华文仿宋</vt:lpstr>
      <vt:lpstr>FangSong</vt:lpstr>
      <vt:lpstr>Tw Cen MT Condensed</vt:lpstr>
      <vt:lpstr>Huawei Sans</vt:lpstr>
      <vt:lpstr>方正兰亭黑简体</vt:lpstr>
      <vt:lpstr>DejaVu Math TeX Gyre</vt:lpstr>
      <vt:lpstr>Segoe UI</vt:lpstr>
      <vt:lpstr>FrutigerNext LT Regular</vt:lpstr>
      <vt:lpstr>MS PGothic</vt:lpstr>
      <vt:lpstr>华文楷体</vt:lpstr>
      <vt:lpstr>华文细黑</vt:lpstr>
      <vt:lpstr>DengXian</vt:lpstr>
      <vt:lpstr>Tahoma</vt:lpstr>
      <vt:lpstr>华文细黑</vt:lpstr>
      <vt:lpstr>FrutigerNext LT Medium</vt:lpstr>
      <vt:lpstr>Gill Sans MT</vt:lpstr>
      <vt:lpstr>Gill Sans MT</vt:lpstr>
      <vt:lpstr>Tahoma</vt:lpstr>
      <vt:lpstr>Consolas</vt:lpstr>
      <vt:lpstr>Cascadia Code SemiLight</vt:lpstr>
      <vt:lpstr>Gadugi</vt:lpstr>
      <vt:lpstr>Levenim MT</vt:lpstr>
      <vt:lpstr>积分</vt:lpstr>
      <vt:lpstr>openGauss  技术主打胶片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lvzixin</dc:creator>
  <cp:lastModifiedBy>Scofield</cp:lastModifiedBy>
  <cp:revision>380</cp:revision>
  <dcterms:created xsi:type="dcterms:W3CDTF">2020-07-13T03:13:00Z</dcterms:created>
  <dcterms:modified xsi:type="dcterms:W3CDTF">2022-08-10T02:39:37Z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(3)hNrtFx4CLwQ9u9Ey2jlD+MYZ/MqnBHhNZQ5VqcWhAunlWOPUmX5y8rMWS0u6kCLAQUYK9ZFO
0d8gewr5IkUYPejzLrmiPXQsOGk73vIou/cjlK07hTE9jB0O89V7svhUfoIlrgiYLOz/6cgU
GFPpBhYpg1zyiq01Gkevg6uqv/ouw6HA7xfkMGWRM8OYxsa4yzhQ1AIRqua/IseLqPvsGtkj
rG0Q33EUdwvSxRGhSt</vt:lpwstr>
  </property>
  <property fmtid="{D5CDD505-2E9C-101B-9397-08002B2CF9AE}" pid="3" name="_2015_ms_pID_7253431">
    <vt:lpwstr>Syjcc69iDLpYP6RYh0n4q2QmHE+28izGcbkKGCk2cdVHUT9Tn2B5EN
nUGxFNxNwepjox/NFPwjJfS2tu0cmHQT9VThRubbzxCRxW0h0MeMu4Kr6ZO4KZ1Zlos1DyY0
2hOGJtcL49bkFH+7QAz1QVEjdc0Ee8avIBhBHZV93/JbooveH0u3cEsORBLI+yuXgFCBiiPm
lMW+YSYOeqJLt1iX/L4qLX40qZnctEIDxyDw</vt:lpwstr>
  </property>
  <property fmtid="{D5CDD505-2E9C-101B-9397-08002B2CF9AE}" pid="4" name="_2015_ms_pID_7253432">
    <vt:lpwstr>WQ==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1645235598</vt:lpwstr>
  </property>
  <property fmtid="{D5CDD505-2E9C-101B-9397-08002B2CF9AE}" pid="9" name="ICV">
    <vt:lpwstr>1F3A42F3385A4135AE20F70EB1447322</vt:lpwstr>
  </property>
  <property fmtid="{D5CDD505-2E9C-101B-9397-08002B2CF9AE}" pid="10" name="KSOProductBuildVer">
    <vt:lpwstr>2052-11.1.0.11691</vt:lpwstr>
  </property>
</Properties>
</file>